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43891200" cy="21945600"/>
  <p:notesSz cx="6735763" cy="9866313"/>
  <p:defaultTextStyle>
    <a:defPPr>
      <a:defRPr lang="en-US"/>
    </a:defPPr>
    <a:lvl1pPr algn="l" rtl="0" fontAlgn="base">
      <a:spcBef>
        <a:spcPct val="0"/>
      </a:spcBef>
      <a:spcAft>
        <a:spcPct val="0"/>
      </a:spcAft>
      <a:defRPr sz="4700" kern="1200">
        <a:solidFill>
          <a:schemeClr val="tx1"/>
        </a:solidFill>
        <a:latin typeface="Arial" charset="0"/>
        <a:ea typeface="+mn-ea"/>
        <a:cs typeface="+mn-cs"/>
      </a:defRPr>
    </a:lvl1pPr>
    <a:lvl2pPr marL="374070" indent="124690" algn="l" rtl="0" fontAlgn="base">
      <a:spcBef>
        <a:spcPct val="0"/>
      </a:spcBef>
      <a:spcAft>
        <a:spcPct val="0"/>
      </a:spcAft>
      <a:defRPr sz="4700" kern="1200">
        <a:solidFill>
          <a:schemeClr val="tx1"/>
        </a:solidFill>
        <a:latin typeface="Arial" charset="0"/>
        <a:ea typeface="+mn-ea"/>
        <a:cs typeface="+mn-cs"/>
      </a:defRPr>
    </a:lvl2pPr>
    <a:lvl3pPr marL="748139" indent="249380" algn="l" rtl="0" fontAlgn="base">
      <a:spcBef>
        <a:spcPct val="0"/>
      </a:spcBef>
      <a:spcAft>
        <a:spcPct val="0"/>
      </a:spcAft>
      <a:defRPr sz="4700" kern="1200">
        <a:solidFill>
          <a:schemeClr val="tx1"/>
        </a:solidFill>
        <a:latin typeface="Arial" charset="0"/>
        <a:ea typeface="+mn-ea"/>
        <a:cs typeface="+mn-cs"/>
      </a:defRPr>
    </a:lvl3pPr>
    <a:lvl4pPr marL="1122209" indent="374070" algn="l" rtl="0" fontAlgn="base">
      <a:spcBef>
        <a:spcPct val="0"/>
      </a:spcBef>
      <a:spcAft>
        <a:spcPct val="0"/>
      </a:spcAft>
      <a:defRPr sz="4700" kern="1200">
        <a:solidFill>
          <a:schemeClr val="tx1"/>
        </a:solidFill>
        <a:latin typeface="Arial" charset="0"/>
        <a:ea typeface="+mn-ea"/>
        <a:cs typeface="+mn-cs"/>
      </a:defRPr>
    </a:lvl4pPr>
    <a:lvl5pPr marL="1496278" indent="498759" algn="l" rtl="0" fontAlgn="base">
      <a:spcBef>
        <a:spcPct val="0"/>
      </a:spcBef>
      <a:spcAft>
        <a:spcPct val="0"/>
      </a:spcAft>
      <a:defRPr sz="4700" kern="1200">
        <a:solidFill>
          <a:schemeClr val="tx1"/>
        </a:solidFill>
        <a:latin typeface="Arial" charset="0"/>
        <a:ea typeface="+mn-ea"/>
        <a:cs typeface="+mn-cs"/>
      </a:defRPr>
    </a:lvl5pPr>
    <a:lvl6pPr marL="2493797" algn="l" defTabSz="997519" rtl="0" eaLnBrk="1" latinLnBrk="0" hangingPunct="1">
      <a:defRPr sz="4700" kern="1200">
        <a:solidFill>
          <a:schemeClr val="tx1"/>
        </a:solidFill>
        <a:latin typeface="Arial" charset="0"/>
        <a:ea typeface="+mn-ea"/>
        <a:cs typeface="+mn-cs"/>
      </a:defRPr>
    </a:lvl6pPr>
    <a:lvl7pPr marL="2992557" algn="l" defTabSz="997519" rtl="0" eaLnBrk="1" latinLnBrk="0" hangingPunct="1">
      <a:defRPr sz="4700" kern="1200">
        <a:solidFill>
          <a:schemeClr val="tx1"/>
        </a:solidFill>
        <a:latin typeface="Arial" charset="0"/>
        <a:ea typeface="+mn-ea"/>
        <a:cs typeface="+mn-cs"/>
      </a:defRPr>
    </a:lvl7pPr>
    <a:lvl8pPr marL="3491316" algn="l" defTabSz="997519" rtl="0" eaLnBrk="1" latinLnBrk="0" hangingPunct="1">
      <a:defRPr sz="4700" kern="1200">
        <a:solidFill>
          <a:schemeClr val="tx1"/>
        </a:solidFill>
        <a:latin typeface="Arial" charset="0"/>
        <a:ea typeface="+mn-ea"/>
        <a:cs typeface="+mn-cs"/>
      </a:defRPr>
    </a:lvl8pPr>
    <a:lvl9pPr marL="3990076" algn="l" defTabSz="997519" rtl="0" eaLnBrk="1" latinLnBrk="0" hangingPunct="1">
      <a:defRPr sz="47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prouser" initials="w" lastIdx="15" clrIdx="0"/>
  <p:cmAuthor id="1" name="Emily" initials="Emily"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B8923"/>
    <a:srgbClr val="EB3064"/>
    <a:srgbClr val="003268"/>
    <a:srgbClr val="00428A"/>
    <a:srgbClr val="003570"/>
    <a:srgbClr val="003064"/>
    <a:srgbClr val="C0C0C0"/>
    <a:srgbClr val="0046D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34615" autoAdjust="0"/>
    <p:restoredTop sz="98046" autoAdjust="0"/>
  </p:normalViewPr>
  <p:slideViewPr>
    <p:cSldViewPr snapToGrid="0">
      <p:cViewPr>
        <p:scale>
          <a:sx n="40" d="100"/>
          <a:sy n="40" d="100"/>
        </p:scale>
        <p:origin x="-52" y="2208"/>
      </p:cViewPr>
      <p:guideLst>
        <p:guide orient="horz" pos="3224"/>
        <p:guide orient="horz" pos="13464"/>
        <p:guide orient="horz" pos="1432"/>
        <p:guide pos="13824"/>
      </p:guideLst>
    </p:cSldViewPr>
  </p:slideViewPr>
  <p:outlineViewPr>
    <p:cViewPr>
      <p:scale>
        <a:sx n="33" d="100"/>
        <a:sy n="33" d="100"/>
      </p:scale>
      <p:origin x="210" y="0"/>
    </p:cViewPr>
  </p:outlineViewPr>
  <p:notesTextViewPr>
    <p:cViewPr>
      <p:scale>
        <a:sx n="100" d="100"/>
        <a:sy n="100" d="100"/>
      </p:scale>
      <p:origin x="0" y="24"/>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rajib\Desktop\Epi%20Curve%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1426323706403564"/>
          <c:y val="0.11065916391800019"/>
          <c:w val="0.8855386044470237"/>
          <c:h val="0.5948216842911026"/>
        </c:manualLayout>
      </c:layout>
      <c:barChart>
        <c:barDir val="col"/>
        <c:grouping val="clustered"/>
        <c:ser>
          <c:idx val="0"/>
          <c:order val="0"/>
          <c:spPr>
            <a:solidFill>
              <a:srgbClr val="00B0F0"/>
            </a:solidFill>
            <a:ln>
              <a:solidFill>
                <a:sysClr val="windowText" lastClr="000000"/>
              </a:solidFill>
            </a:ln>
          </c:spPr>
          <c:dPt>
            <c:idx val="5"/>
            <c:spPr>
              <a:solidFill>
                <a:srgbClr val="00B0F0"/>
              </a:solidFill>
              <a:ln w="41275">
                <a:solidFill>
                  <a:sysClr val="windowText" lastClr="000000"/>
                </a:solidFill>
              </a:ln>
            </c:spPr>
          </c:dPt>
          <c:dPt>
            <c:idx val="16"/>
            <c:spPr>
              <a:solidFill>
                <a:srgbClr val="00B0F0"/>
              </a:solidFill>
              <a:ln w="41275">
                <a:solidFill>
                  <a:sysClr val="windowText" lastClr="000000"/>
                </a:solidFill>
              </a:ln>
            </c:spPr>
          </c:dPt>
          <c:dPt>
            <c:idx val="21"/>
            <c:spPr>
              <a:solidFill>
                <a:srgbClr val="00B0F0"/>
              </a:solidFill>
              <a:ln w="41275">
                <a:solidFill>
                  <a:sysClr val="windowText" lastClr="000000"/>
                </a:solidFill>
              </a:ln>
            </c:spPr>
          </c:dPt>
          <c:dPt>
            <c:idx val="34"/>
            <c:spPr>
              <a:solidFill>
                <a:srgbClr val="00B0F0"/>
              </a:solidFill>
              <a:ln w="41275">
                <a:solidFill>
                  <a:sysClr val="windowText" lastClr="000000"/>
                </a:solidFill>
              </a:ln>
            </c:spPr>
          </c:dPt>
          <c:dPt>
            <c:idx val="45"/>
            <c:spPr>
              <a:solidFill>
                <a:srgbClr val="00B0F0"/>
              </a:solidFill>
              <a:ln w="41275">
                <a:solidFill>
                  <a:sysClr val="windowText" lastClr="000000"/>
                </a:solidFill>
              </a:ln>
            </c:spPr>
          </c:dPt>
          <c:dPt>
            <c:idx val="60"/>
            <c:spPr>
              <a:solidFill>
                <a:srgbClr val="00B0F0"/>
              </a:solidFill>
              <a:ln w="9525">
                <a:solidFill>
                  <a:sysClr val="windowText" lastClr="000000"/>
                </a:solidFill>
              </a:ln>
            </c:spPr>
          </c:dPt>
          <c:dPt>
            <c:idx val="61"/>
            <c:spPr>
              <a:solidFill>
                <a:srgbClr val="00B0F0"/>
              </a:solidFill>
              <a:ln w="9525">
                <a:solidFill>
                  <a:schemeClr val="accent2"/>
                </a:solidFill>
              </a:ln>
            </c:spPr>
          </c:dPt>
          <c:dPt>
            <c:idx val="62"/>
            <c:spPr>
              <a:solidFill>
                <a:srgbClr val="00B0F0"/>
              </a:solidFill>
              <a:ln w="44450">
                <a:solidFill>
                  <a:schemeClr val="tx1"/>
                </a:solidFill>
              </a:ln>
            </c:spPr>
          </c:dPt>
          <c:dPt>
            <c:idx val="63"/>
            <c:spPr>
              <a:solidFill>
                <a:srgbClr val="00B0F0"/>
              </a:solidFill>
              <a:ln w="9525">
                <a:solidFill>
                  <a:schemeClr val="tx1"/>
                </a:solidFill>
              </a:ln>
            </c:spPr>
          </c:dPt>
          <c:dPt>
            <c:idx val="68"/>
            <c:spPr>
              <a:solidFill>
                <a:srgbClr val="00B0F0"/>
              </a:solidFill>
              <a:ln w="41275">
                <a:solidFill>
                  <a:sysClr val="windowText" lastClr="000000"/>
                </a:solidFill>
              </a:ln>
            </c:spPr>
          </c:dPt>
          <c:dPt>
            <c:idx val="71"/>
            <c:spPr>
              <a:solidFill>
                <a:srgbClr val="00B0F0"/>
              </a:solidFill>
              <a:ln w="41275">
                <a:solidFill>
                  <a:sysClr val="windowText" lastClr="000000"/>
                </a:solidFill>
              </a:ln>
            </c:spPr>
          </c:dPt>
          <c:dPt>
            <c:idx val="78"/>
            <c:spPr>
              <a:solidFill>
                <a:srgbClr val="00B0F0"/>
              </a:solidFill>
              <a:ln w="41275">
                <a:solidFill>
                  <a:sysClr val="windowText" lastClr="000000"/>
                </a:solidFill>
              </a:ln>
            </c:spPr>
          </c:dPt>
          <c:dPt>
            <c:idx val="84"/>
            <c:spPr>
              <a:solidFill>
                <a:srgbClr val="00B0F0"/>
              </a:solidFill>
              <a:ln w="41275">
                <a:solidFill>
                  <a:sysClr val="windowText" lastClr="000000"/>
                </a:solidFill>
              </a:ln>
            </c:spPr>
          </c:dPt>
          <c:dPt>
            <c:idx val="96"/>
            <c:spPr>
              <a:solidFill>
                <a:srgbClr val="00B0F0"/>
              </a:solidFill>
              <a:ln w="41275">
                <a:solidFill>
                  <a:sysClr val="windowText" lastClr="000000"/>
                </a:solidFill>
              </a:ln>
            </c:spPr>
          </c:dPt>
          <c:dPt>
            <c:idx val="100"/>
            <c:spPr>
              <a:solidFill>
                <a:srgbClr val="00B0F0"/>
              </a:solidFill>
              <a:ln w="9525">
                <a:solidFill>
                  <a:sysClr val="windowText" lastClr="000000"/>
                </a:solidFill>
              </a:ln>
            </c:spPr>
          </c:dPt>
          <c:dPt>
            <c:idx val="128"/>
            <c:spPr>
              <a:solidFill>
                <a:srgbClr val="00B0F0"/>
              </a:solidFill>
              <a:ln w="41275">
                <a:solidFill>
                  <a:sysClr val="windowText" lastClr="000000"/>
                </a:solidFill>
              </a:ln>
            </c:spPr>
          </c:dPt>
          <c:dPt>
            <c:idx val="160"/>
            <c:spPr>
              <a:solidFill>
                <a:srgbClr val="00B0F0"/>
              </a:solidFill>
              <a:ln w="41275">
                <a:solidFill>
                  <a:sysClr val="windowText" lastClr="000000"/>
                </a:solidFill>
              </a:ln>
            </c:spPr>
          </c:dPt>
          <c:dPt>
            <c:idx val="167"/>
            <c:spPr>
              <a:solidFill>
                <a:srgbClr val="00B0F0"/>
              </a:solidFill>
              <a:ln w="41275">
                <a:solidFill>
                  <a:sysClr val="windowText" lastClr="000000"/>
                </a:solidFill>
              </a:ln>
            </c:spPr>
          </c:dPt>
          <c:dPt>
            <c:idx val="176"/>
            <c:spPr>
              <a:solidFill>
                <a:srgbClr val="00B0F0"/>
              </a:solidFill>
              <a:ln w="41275">
                <a:solidFill>
                  <a:sysClr val="windowText" lastClr="000000"/>
                </a:solidFill>
              </a:ln>
            </c:spPr>
          </c:dPt>
          <c:dPt>
            <c:idx val="186"/>
            <c:spPr>
              <a:solidFill>
                <a:srgbClr val="00B0F0"/>
              </a:solidFill>
              <a:ln w="41275">
                <a:solidFill>
                  <a:sysClr val="windowText" lastClr="000000"/>
                </a:solidFill>
              </a:ln>
            </c:spPr>
          </c:dPt>
          <c:dPt>
            <c:idx val="195"/>
            <c:spPr>
              <a:solidFill>
                <a:srgbClr val="00B0F0"/>
              </a:solidFill>
              <a:ln w="41275">
                <a:solidFill>
                  <a:sysClr val="windowText" lastClr="000000"/>
                </a:solidFill>
              </a:ln>
            </c:spPr>
          </c:dPt>
          <c:dPt>
            <c:idx val="205"/>
            <c:spPr>
              <a:solidFill>
                <a:srgbClr val="00B0F0"/>
              </a:solidFill>
              <a:ln w="41275">
                <a:solidFill>
                  <a:sysClr val="windowText" lastClr="000000"/>
                </a:solidFill>
              </a:ln>
            </c:spPr>
          </c:dPt>
          <c:dPt>
            <c:idx val="227"/>
            <c:spPr>
              <a:solidFill>
                <a:srgbClr val="00B0F0"/>
              </a:solidFill>
              <a:ln w="41275">
                <a:solidFill>
                  <a:sysClr val="windowText" lastClr="000000"/>
                </a:solidFill>
              </a:ln>
            </c:spPr>
          </c:dPt>
          <c:dPt>
            <c:idx val="240"/>
            <c:spPr>
              <a:solidFill>
                <a:srgbClr val="00B0F0"/>
              </a:solidFill>
              <a:ln w="41275">
                <a:solidFill>
                  <a:sysClr val="windowText" lastClr="000000"/>
                </a:solidFill>
              </a:ln>
            </c:spPr>
          </c:dPt>
          <c:dPt>
            <c:idx val="243"/>
            <c:spPr>
              <a:solidFill>
                <a:srgbClr val="00B0F0"/>
              </a:solidFill>
              <a:ln w="41275">
                <a:solidFill>
                  <a:sysClr val="windowText" lastClr="000000"/>
                </a:solidFill>
              </a:ln>
            </c:spPr>
          </c:dPt>
          <c:dPt>
            <c:idx val="253"/>
            <c:spPr>
              <a:solidFill>
                <a:srgbClr val="00B0F0"/>
              </a:solidFill>
              <a:ln w="41275">
                <a:solidFill>
                  <a:sysClr val="windowText" lastClr="000000"/>
                </a:solidFill>
              </a:ln>
            </c:spPr>
          </c:dPt>
          <c:dPt>
            <c:idx val="260"/>
            <c:spPr>
              <a:solidFill>
                <a:srgbClr val="00B0F0"/>
              </a:solidFill>
              <a:ln w="41275">
                <a:solidFill>
                  <a:sysClr val="windowText" lastClr="000000"/>
                </a:solidFill>
              </a:ln>
            </c:spPr>
          </c:dPt>
          <c:dPt>
            <c:idx val="326"/>
            <c:spPr>
              <a:solidFill>
                <a:srgbClr val="00B0F0"/>
              </a:solidFill>
              <a:ln w="41275">
                <a:solidFill>
                  <a:sysClr val="windowText" lastClr="000000"/>
                </a:solidFill>
              </a:ln>
            </c:spPr>
          </c:dPt>
          <c:cat>
            <c:numRef>
              <c:f>Sheet2!$C$2:$C$404</c:f>
              <c:numCache>
                <c:formatCode>General</c:formatCode>
                <c:ptCount val="403"/>
                <c:pt idx="5" formatCode="[$-409]d\-mmm\-yyyy;@">
                  <c:v>41049</c:v>
                </c:pt>
                <c:pt idx="6" formatCode="[$-409]d\-mmm\-yyyy;@">
                  <c:v>41049</c:v>
                </c:pt>
                <c:pt idx="7" formatCode="[$-409]d\-mmm\-yyyy;@">
                  <c:v>41050</c:v>
                </c:pt>
                <c:pt idx="8" formatCode="[$-409]d\-mmm\-yyyy;@">
                  <c:v>41051</c:v>
                </c:pt>
                <c:pt idx="9" formatCode="[$-409]d\-mmm\-yyyy;@">
                  <c:v>41051</c:v>
                </c:pt>
                <c:pt idx="10" formatCode="[$-409]d\-mmm\-yyyy;@">
                  <c:v>41052</c:v>
                </c:pt>
                <c:pt idx="15" formatCode="[$-409]d\-mmm\-yyyy;@">
                  <c:v>41056</c:v>
                </c:pt>
                <c:pt idx="16" formatCode="[$-409]d\-mmm\-yyyy;@">
                  <c:v>41057</c:v>
                </c:pt>
                <c:pt idx="17" formatCode="[$-409]d\-mmm\-yyyy;@">
                  <c:v>41057</c:v>
                </c:pt>
                <c:pt idx="18" formatCode="[$-409]d\-mmm\-yyyy;@">
                  <c:v>41057</c:v>
                </c:pt>
                <c:pt idx="19" formatCode="[$-409]d\-mmm\-yyyy;@">
                  <c:v>41058</c:v>
                </c:pt>
                <c:pt idx="20" formatCode="[$-409]d\-mmm\-yyyy;@">
                  <c:v>41059</c:v>
                </c:pt>
                <c:pt idx="21" formatCode="[$-409]d\-mmm\-yyyy;@">
                  <c:v>41060</c:v>
                </c:pt>
                <c:pt idx="22" formatCode="[$-409]d\-mmm\-yyyy;@">
                  <c:v>41061</c:v>
                </c:pt>
                <c:pt idx="23" formatCode="[$-409]d\-mmm\-yyyy;@">
                  <c:v>41062</c:v>
                </c:pt>
                <c:pt idx="24" formatCode="[$-409]d\-mmm\-yyyy;@">
                  <c:v>41063</c:v>
                </c:pt>
                <c:pt idx="25" formatCode="[$-409]d\-mmm\-yyyy;@">
                  <c:v>41064</c:v>
                </c:pt>
                <c:pt idx="26" formatCode="[$-409]d\-mmm\-yyyy;@">
                  <c:v>41064</c:v>
                </c:pt>
                <c:pt idx="27" formatCode="[$-409]d\-mmm\-yyyy;@">
                  <c:v>41064</c:v>
                </c:pt>
                <c:pt idx="32" formatCode="[$-409]d\-mmm\-yyyy;@">
                  <c:v>41069</c:v>
                </c:pt>
                <c:pt idx="33" formatCode="[$-409]d\-mmm\-yyyy;@">
                  <c:v>41070</c:v>
                </c:pt>
                <c:pt idx="34" formatCode="[$-409]d\-mmm\-yyyy;@">
                  <c:v>41071</c:v>
                </c:pt>
                <c:pt idx="35" formatCode="[$-409]d\-mmm\-yyyy;@">
                  <c:v>41071</c:v>
                </c:pt>
                <c:pt idx="36" formatCode="[$-409]d\-mmm\-yyyy;@">
                  <c:v>41072</c:v>
                </c:pt>
                <c:pt idx="41" formatCode="[$-409]d\-mmm\-yyyy;@">
                  <c:v>41077</c:v>
                </c:pt>
                <c:pt idx="42" formatCode="[$-409]d\-mmm\-yyyy;@">
                  <c:v>41078</c:v>
                </c:pt>
                <c:pt idx="45" formatCode="[$-409]d\-mmm\-yyyy;@">
                  <c:v>41081</c:v>
                </c:pt>
                <c:pt idx="56" formatCode="[$-409]d\-mmm\-yyyy;@">
                  <c:v>41092</c:v>
                </c:pt>
                <c:pt idx="57" formatCode="[$-409]d\-mmm\-yyyy;@">
                  <c:v>41093</c:v>
                </c:pt>
                <c:pt idx="58" formatCode="[$-409]d\-mmm\-yyyy;@">
                  <c:v>41094</c:v>
                </c:pt>
                <c:pt idx="59" formatCode="[$-409]d\-mmm\-yyyy;@">
                  <c:v>41095</c:v>
                </c:pt>
                <c:pt idx="60" formatCode="[$-409]d\-mmm\-yyyy;@">
                  <c:v>41096</c:v>
                </c:pt>
                <c:pt idx="61" formatCode="[$-409]d\-mmm\-yyyy;@">
                  <c:v>41097</c:v>
                </c:pt>
                <c:pt idx="62" formatCode="[$-409]d\-mmm\-yyyy;@">
                  <c:v>41098</c:v>
                </c:pt>
                <c:pt idx="63" formatCode="[$-409]d\-mmm\-yyyy;@">
                  <c:v>41099</c:v>
                </c:pt>
                <c:pt idx="68" formatCode="[$-409]d\-mmm\-yyyy;@">
                  <c:v>41104</c:v>
                </c:pt>
                <c:pt idx="69" formatCode="[$-409]d\-mmm\-yyyy;@">
                  <c:v>41105</c:v>
                </c:pt>
                <c:pt idx="70" formatCode="[$-409]d\-mmm\-yyyy;@">
                  <c:v>41106</c:v>
                </c:pt>
                <c:pt idx="71" formatCode="[$-409]d\-mmm\-yyyy;@">
                  <c:v>41107</c:v>
                </c:pt>
                <c:pt idx="75" formatCode="[$-409]d\-mmm\-yyyy;@">
                  <c:v>41111</c:v>
                </c:pt>
                <c:pt idx="76" formatCode="[$-409]d\-mmm\-yyyy;@">
                  <c:v>41112</c:v>
                </c:pt>
                <c:pt idx="77" formatCode="[$-409]d\-mmm\-yyyy;@">
                  <c:v>41113</c:v>
                </c:pt>
                <c:pt idx="78" formatCode="[$-409]d\-mmm\-yyyy;@">
                  <c:v>41114</c:v>
                </c:pt>
                <c:pt idx="79" formatCode="[$-409]d\-mmm\-yyyy;@">
                  <c:v>41115</c:v>
                </c:pt>
                <c:pt idx="80" formatCode="[$-409]d\-mmm\-yyyy;@">
                  <c:v>41116</c:v>
                </c:pt>
                <c:pt idx="81" formatCode="[$-409]d\-mmm\-yyyy;@">
                  <c:v>41117</c:v>
                </c:pt>
                <c:pt idx="82" formatCode="[$-409]d\-mmm\-yyyy;@">
                  <c:v>41118</c:v>
                </c:pt>
                <c:pt idx="83" formatCode="[$-409]d\-mmm\-yyyy;@">
                  <c:v>41119</c:v>
                </c:pt>
                <c:pt idx="84" formatCode="[$-409]d\-mmm\-yyyy;@">
                  <c:v>41120</c:v>
                </c:pt>
                <c:pt idx="85" formatCode="[$-409]d\-mmm\-yyyy;@">
                  <c:v>41120</c:v>
                </c:pt>
                <c:pt idx="86" formatCode="[$-409]d\-mmm\-yyyy;@">
                  <c:v>41121</c:v>
                </c:pt>
                <c:pt idx="87" formatCode="[$-409]d\-mmm\-yyyy;@">
                  <c:v>41122</c:v>
                </c:pt>
                <c:pt idx="88" formatCode="[$-409]d\-mmm\-yyyy;@">
                  <c:v>41123</c:v>
                </c:pt>
                <c:pt idx="89" formatCode="[$-409]d\-mmm\-yyyy;@">
                  <c:v>41124</c:v>
                </c:pt>
                <c:pt idx="90" formatCode="[$-409]d\-mmm\-yyyy;@">
                  <c:v>41125</c:v>
                </c:pt>
                <c:pt idx="91" formatCode="[$-409]d\-mmm\-yyyy;@">
                  <c:v>41126</c:v>
                </c:pt>
                <c:pt idx="92" formatCode="[$-409]d\-mmm\-yyyy;@">
                  <c:v>41127</c:v>
                </c:pt>
                <c:pt idx="93" formatCode="[$-409]d\-mmm\-yyyy;@">
                  <c:v>41128</c:v>
                </c:pt>
                <c:pt idx="94" formatCode="[$-409]d\-mmm\-yyyy;@">
                  <c:v>41129</c:v>
                </c:pt>
                <c:pt idx="95" formatCode="[$-409]d\-mmm\-yyyy;@">
                  <c:v>41130</c:v>
                </c:pt>
                <c:pt idx="96" formatCode="[$-409]d\-mmm\-yyyy;@">
                  <c:v>41131</c:v>
                </c:pt>
                <c:pt idx="97" formatCode="[$-409]d\-mmm\-yyyy;@">
                  <c:v>41132</c:v>
                </c:pt>
                <c:pt idx="98" formatCode="[$-409]d\-mmm\-yyyy;@">
                  <c:v>41133</c:v>
                </c:pt>
                <c:pt idx="99" formatCode="[$-409]d\-mmm\-yyyy;@">
                  <c:v>41134</c:v>
                </c:pt>
                <c:pt idx="100" formatCode="[$-409]d\-mmm\-yyyy;@">
                  <c:v>41135</c:v>
                </c:pt>
                <c:pt idx="101" formatCode="[$-409]d\-mmm\-yyyy;@">
                  <c:v>41136</c:v>
                </c:pt>
                <c:pt idx="102" formatCode="[$-409]d\-mmm\-yyyy;@">
                  <c:v>41137</c:v>
                </c:pt>
                <c:pt idx="103" formatCode="[$-409]d\-mmm\-yyyy;@">
                  <c:v>41138</c:v>
                </c:pt>
                <c:pt idx="104" formatCode="[$-409]d\-mmm\-yyyy;@">
                  <c:v>41139</c:v>
                </c:pt>
                <c:pt idx="105" formatCode="[$-409]d\-mmm\-yyyy;@">
                  <c:v>41140</c:v>
                </c:pt>
                <c:pt idx="106" formatCode="[$-409]d\-mmm\-yyyy;@">
                  <c:v>41141</c:v>
                </c:pt>
                <c:pt idx="107" formatCode="[$-409]d\-mmm\-yyyy;@">
                  <c:v>41142</c:v>
                </c:pt>
                <c:pt idx="108" formatCode="[$-409]d\-mmm\-yyyy;@">
                  <c:v>41143</c:v>
                </c:pt>
                <c:pt idx="109" formatCode="[$-409]d\-mmm\-yyyy;@">
                  <c:v>41144</c:v>
                </c:pt>
                <c:pt idx="110" formatCode="[$-409]d\-mmm\-yyyy;@">
                  <c:v>41145</c:v>
                </c:pt>
                <c:pt idx="111" formatCode="[$-409]d\-mmm\-yyyy;@">
                  <c:v>41146</c:v>
                </c:pt>
                <c:pt idx="112" formatCode="[$-409]d\-mmm\-yyyy;@">
                  <c:v>41147</c:v>
                </c:pt>
                <c:pt idx="113" formatCode="[$-409]d\-mmm\-yyyy;@">
                  <c:v>41148</c:v>
                </c:pt>
                <c:pt idx="114" formatCode="[$-409]d\-mmm\-yyyy;@">
                  <c:v>41149</c:v>
                </c:pt>
                <c:pt idx="115" formatCode="[$-409]d\-mmm\-yyyy;@">
                  <c:v>41150</c:v>
                </c:pt>
                <c:pt idx="116" formatCode="[$-409]d\-mmm\-yyyy;@">
                  <c:v>41151</c:v>
                </c:pt>
                <c:pt idx="117" formatCode="[$-409]d\-mmm\-yyyy;@">
                  <c:v>41152</c:v>
                </c:pt>
                <c:pt idx="118" formatCode="[$-409]d\-mmm\-yyyy;@">
                  <c:v>41153</c:v>
                </c:pt>
                <c:pt idx="119" formatCode="[$-409]d\-mmm\-yyyy;@">
                  <c:v>41154</c:v>
                </c:pt>
                <c:pt idx="120" formatCode="[$-409]d\-mmm\-yyyy;@">
                  <c:v>41155</c:v>
                </c:pt>
                <c:pt idx="121" formatCode="[$-409]d\-mmm\-yyyy;@">
                  <c:v>41156</c:v>
                </c:pt>
                <c:pt idx="122" formatCode="[$-409]d\-mmm\-yyyy;@">
                  <c:v>41157</c:v>
                </c:pt>
                <c:pt idx="123" formatCode="[$-409]d\-mmm\-yyyy;@">
                  <c:v>41158</c:v>
                </c:pt>
                <c:pt idx="124" formatCode="[$-409]d\-mmm\-yyyy;@">
                  <c:v>41159</c:v>
                </c:pt>
                <c:pt idx="125" formatCode="[$-409]d\-mmm\-yyyy;@">
                  <c:v>41160</c:v>
                </c:pt>
                <c:pt idx="126" formatCode="[$-409]d\-mmm\-yyyy;@">
                  <c:v>41161</c:v>
                </c:pt>
                <c:pt idx="127" formatCode="[$-409]d\-mmm\-yyyy;@">
                  <c:v>41162</c:v>
                </c:pt>
                <c:pt idx="128" formatCode="[$-409]d\-mmm\-yyyy;@">
                  <c:v>41163</c:v>
                </c:pt>
                <c:pt idx="129" formatCode="[$-409]d\-mmm\-yyyy;@">
                  <c:v>41164</c:v>
                </c:pt>
                <c:pt idx="130" formatCode="[$-409]d\-mmm\-yyyy;@">
                  <c:v>41165</c:v>
                </c:pt>
                <c:pt idx="131" formatCode="[$-409]d\-mmm\-yyyy;@">
                  <c:v>41166</c:v>
                </c:pt>
                <c:pt idx="132" formatCode="[$-409]d\-mmm\-yyyy;@">
                  <c:v>41167</c:v>
                </c:pt>
                <c:pt idx="133" formatCode="[$-409]d\-mmm\-yyyy;@">
                  <c:v>41168</c:v>
                </c:pt>
                <c:pt idx="134" formatCode="[$-409]d\-mmm\-yyyy;@">
                  <c:v>41169</c:v>
                </c:pt>
                <c:pt idx="135" formatCode="[$-409]d\-mmm\-yyyy;@">
                  <c:v>41170</c:v>
                </c:pt>
                <c:pt idx="136" formatCode="[$-409]d\-mmm\-yyyy;@">
                  <c:v>41171</c:v>
                </c:pt>
                <c:pt idx="137" formatCode="[$-409]d\-mmm\-yyyy;@">
                  <c:v>41172</c:v>
                </c:pt>
                <c:pt idx="138" formatCode="[$-409]d\-mmm\-yyyy;@">
                  <c:v>41173</c:v>
                </c:pt>
                <c:pt idx="139" formatCode="[$-409]d\-mmm\-yyyy;@">
                  <c:v>41174</c:v>
                </c:pt>
                <c:pt idx="140" formatCode="[$-409]d\-mmm\-yyyy;@">
                  <c:v>41175</c:v>
                </c:pt>
                <c:pt idx="141" formatCode="[$-409]d\-mmm\-yyyy;@">
                  <c:v>41176</c:v>
                </c:pt>
                <c:pt idx="142" formatCode="[$-409]d\-mmm\-yyyy;@">
                  <c:v>41177</c:v>
                </c:pt>
                <c:pt idx="143" formatCode="[$-409]d\-mmm\-yyyy;@">
                  <c:v>41178</c:v>
                </c:pt>
                <c:pt idx="144" formatCode="[$-409]d\-mmm\-yyyy;@">
                  <c:v>41179</c:v>
                </c:pt>
                <c:pt idx="145" formatCode="[$-409]d\-mmm\-yyyy;@">
                  <c:v>41180</c:v>
                </c:pt>
                <c:pt idx="146" formatCode="[$-409]d\-mmm\-yyyy;@">
                  <c:v>41181</c:v>
                </c:pt>
                <c:pt idx="147" formatCode="[$-409]d\-mmm\-yyyy;@">
                  <c:v>41182</c:v>
                </c:pt>
                <c:pt idx="148" formatCode="[$-409]d\-mmm\-yyyy;@">
                  <c:v>41183</c:v>
                </c:pt>
                <c:pt idx="149" formatCode="[$-409]d\-mmm\-yyyy;@">
                  <c:v>41184</c:v>
                </c:pt>
                <c:pt idx="164" formatCode="[$-409]d\-mmm\-yyyy;@">
                  <c:v>41334</c:v>
                </c:pt>
                <c:pt idx="165" formatCode="[$-409]d\-mmm\-yyyy;@">
                  <c:v>41335</c:v>
                </c:pt>
                <c:pt idx="166" formatCode="[$-409]d\-mmm\-yyyy;@">
                  <c:v>41336</c:v>
                </c:pt>
                <c:pt idx="167" formatCode="[$-409]d\-mmm\-yyyy;@">
                  <c:v>41337</c:v>
                </c:pt>
                <c:pt idx="168" formatCode="[$-409]d\-mmm\-yyyy;@">
                  <c:v>41338</c:v>
                </c:pt>
                <c:pt idx="169" formatCode="[$-409]d\-mmm\-yyyy;@">
                  <c:v>41339</c:v>
                </c:pt>
                <c:pt idx="170" formatCode="[$-409]d\-mmm\-yyyy;@">
                  <c:v>41340</c:v>
                </c:pt>
                <c:pt idx="171" formatCode="[$-409]d\-mmm\-yyyy;@">
                  <c:v>41341</c:v>
                </c:pt>
                <c:pt idx="172" formatCode="[$-409]d\-mmm\-yyyy;@">
                  <c:v>41342</c:v>
                </c:pt>
                <c:pt idx="188" formatCode="[$-409]d\-mmm\-yyyy;@">
                  <c:v>41358</c:v>
                </c:pt>
                <c:pt idx="195" formatCode="[$-409]d\-mmm\-yyyy;@">
                  <c:v>41365</c:v>
                </c:pt>
                <c:pt idx="196" formatCode="[$-409]d\-mmm\-yyyy;@">
                  <c:v>41365</c:v>
                </c:pt>
                <c:pt idx="202" formatCode="[$-409]d\-mmm\-yyyy;@">
                  <c:v>41371</c:v>
                </c:pt>
                <c:pt idx="203" formatCode="[$-409]d\-mmm\-yyyy;@">
                  <c:v>41372</c:v>
                </c:pt>
                <c:pt idx="204" formatCode="[$-409]d\-mmm\-yyyy;@">
                  <c:v>41373</c:v>
                </c:pt>
                <c:pt idx="205" formatCode="[$-409]d\-mmm\-yyyy;@">
                  <c:v>41374</c:v>
                </c:pt>
                <c:pt idx="206" formatCode="[$-409]d\-mmm\-yyyy;@">
                  <c:v>41375</c:v>
                </c:pt>
                <c:pt idx="213" formatCode="[$-409]d\-mmm\-yyyy;@">
                  <c:v>41382</c:v>
                </c:pt>
                <c:pt idx="214" formatCode="[$-409]d\-mmm\-yyyy;@">
                  <c:v>41383</c:v>
                </c:pt>
                <c:pt idx="215" formatCode="[$-409]d\-mmm\-yyyy;@">
                  <c:v>41384</c:v>
                </c:pt>
                <c:pt idx="226" formatCode="[$-409]d\-mmm\-yyyy;@">
                  <c:v>41395</c:v>
                </c:pt>
                <c:pt idx="227" formatCode="[$-409]d\-mmm\-yyyy;@">
                  <c:v>41396</c:v>
                </c:pt>
                <c:pt idx="228" formatCode="[$-409]d\-mmm\-yyyy;@">
                  <c:v>41397</c:v>
                </c:pt>
                <c:pt idx="229" formatCode="[$-409]d\-mmm\-yyyy;@">
                  <c:v>41398</c:v>
                </c:pt>
                <c:pt idx="230" formatCode="[$-409]d\-mmm\-yyyy;@">
                  <c:v>41398</c:v>
                </c:pt>
                <c:pt idx="231" formatCode="[$-409]d\-mmm\-yyyy;@">
                  <c:v>41399</c:v>
                </c:pt>
                <c:pt idx="236" formatCode="[$-409]d\-mmm\-yyyy;@">
                  <c:v>41404</c:v>
                </c:pt>
                <c:pt idx="237" formatCode="[$-409]d\-mmm\-yyyy;@">
                  <c:v>41405</c:v>
                </c:pt>
                <c:pt idx="238" formatCode="[$-409]d\-mmm\-yyyy;@">
                  <c:v>41406</c:v>
                </c:pt>
                <c:pt idx="239" formatCode="[$-409]d\-mmm\-yyyy;@">
                  <c:v>41407</c:v>
                </c:pt>
                <c:pt idx="240" formatCode="[$-409]d\-mmm\-yyyy;@">
                  <c:v>41408</c:v>
                </c:pt>
                <c:pt idx="241" formatCode="[$-409]d\-mmm\-yyyy;@">
                  <c:v>41409</c:v>
                </c:pt>
                <c:pt idx="242" formatCode="[$-409]d\-mmm\-yyyy;@">
                  <c:v>41410</c:v>
                </c:pt>
                <c:pt idx="243" formatCode="[$-409]d\-mmm\-yyyy;@">
                  <c:v>41411</c:v>
                </c:pt>
                <c:pt idx="244" formatCode="[$-409]d\-mmm\-yyyy;@">
                  <c:v>41412</c:v>
                </c:pt>
                <c:pt idx="245" formatCode="[$-409]d\-mmm\-yyyy;@">
                  <c:v>41413</c:v>
                </c:pt>
                <c:pt idx="246" formatCode="[$-409]d\-mmm\-yyyy;@">
                  <c:v>41414</c:v>
                </c:pt>
                <c:pt idx="247" formatCode="[$-409]d\-mmm\-yyyy;@">
                  <c:v>41415</c:v>
                </c:pt>
                <c:pt idx="248" formatCode="[$-409]d\-mmm\-yyyy;@">
                  <c:v>41416</c:v>
                </c:pt>
                <c:pt idx="249" formatCode="[$-409]d\-mmm\-yyyy;@">
                  <c:v>41417</c:v>
                </c:pt>
                <c:pt idx="250" formatCode="[$-409]d\-mmm\-yyyy;@">
                  <c:v>41418</c:v>
                </c:pt>
                <c:pt idx="251" formatCode="[$-409]d\-mmm\-yyyy;@">
                  <c:v>41419</c:v>
                </c:pt>
                <c:pt idx="252" formatCode="[$-409]d\-mmm\-yyyy;@">
                  <c:v>41420</c:v>
                </c:pt>
                <c:pt idx="253" formatCode="[$-409]d\-mmm\-yyyy;@">
                  <c:v>41421</c:v>
                </c:pt>
                <c:pt idx="254" formatCode="[$-409]d\-mmm\-yyyy;@">
                  <c:v>41421</c:v>
                </c:pt>
                <c:pt idx="255" formatCode="[$-409]d\-mmm\-yyyy;@">
                  <c:v>41421</c:v>
                </c:pt>
                <c:pt idx="256" formatCode="[$-409]d\-mmm\-yyyy;@">
                  <c:v>41422</c:v>
                </c:pt>
                <c:pt idx="257" formatCode="[$-409]d\-mmm\-yyyy;@">
                  <c:v>41423</c:v>
                </c:pt>
                <c:pt idx="258" formatCode="[$-409]d\-mmm\-yyyy;@">
                  <c:v>41424</c:v>
                </c:pt>
                <c:pt idx="259" formatCode="[$-409]d\-mmm\-yyyy;@">
                  <c:v>41424</c:v>
                </c:pt>
                <c:pt idx="260" formatCode="[$-409]d\-mmm\-yyyy;@">
                  <c:v>41425</c:v>
                </c:pt>
                <c:pt idx="261" formatCode="[$-409]d\-mmm\-yyyy;@">
                  <c:v>41426</c:v>
                </c:pt>
                <c:pt idx="262" formatCode="[$-409]d\-mmm\-yyyy;@">
                  <c:v>41427</c:v>
                </c:pt>
                <c:pt idx="263" formatCode="[$-409]d\-mmm\-yyyy;@">
                  <c:v>41428</c:v>
                </c:pt>
                <c:pt idx="264" formatCode="[$-409]d\-mmm\-yyyy;@">
                  <c:v>41429</c:v>
                </c:pt>
                <c:pt idx="265" formatCode="[$-409]d\-mmm\-yyyy;@">
                  <c:v>41430</c:v>
                </c:pt>
                <c:pt idx="266" formatCode="[$-409]d\-mmm\-yyyy;@">
                  <c:v>41431</c:v>
                </c:pt>
                <c:pt idx="267" formatCode="[$-409]d\-mmm\-yyyy;@">
                  <c:v>41432</c:v>
                </c:pt>
                <c:pt idx="268" formatCode="[$-409]d\-mmm\-yyyy;@">
                  <c:v>41433</c:v>
                </c:pt>
                <c:pt idx="269" formatCode="[$-409]d\-mmm\-yyyy;@">
                  <c:v>41434</c:v>
                </c:pt>
                <c:pt idx="270" formatCode="[$-409]d\-mmm\-yyyy;@">
                  <c:v>41440</c:v>
                </c:pt>
                <c:pt idx="271" formatCode="[$-409]d\-mmm\-yyyy;@">
                  <c:v>41442</c:v>
                </c:pt>
                <c:pt idx="272" formatCode="[$-409]d\-mmm\-yyyy;@">
                  <c:v>41445</c:v>
                </c:pt>
                <c:pt idx="273" formatCode="[$-409]d\-mmm\-yyyy;@">
                  <c:v>41446</c:v>
                </c:pt>
                <c:pt idx="274" formatCode="[$-409]d\-mmm\-yyyy;@">
                  <c:v>41447</c:v>
                </c:pt>
                <c:pt idx="275" formatCode="[$-409]d\-mmm\-yyyy;@">
                  <c:v>41451</c:v>
                </c:pt>
                <c:pt idx="276" formatCode="[$-409]d\-mmm\-yyyy;@">
                  <c:v>41454</c:v>
                </c:pt>
                <c:pt idx="277" formatCode="[$-409]d\-mmm\-yyyy;@">
                  <c:v>41455</c:v>
                </c:pt>
                <c:pt idx="278" formatCode="[$-409]d\-mmm\-yyyy;@">
                  <c:v>41462</c:v>
                </c:pt>
                <c:pt idx="279" formatCode="[$-409]d\-mmm\-yyyy;@">
                  <c:v>41463</c:v>
                </c:pt>
                <c:pt idx="280" formatCode="[$-409]d\-mmm\-yyyy;@">
                  <c:v>41464</c:v>
                </c:pt>
                <c:pt idx="281" formatCode="[$-409]d\-mmm\-yyyy;@">
                  <c:v>41465</c:v>
                </c:pt>
                <c:pt idx="282" formatCode="[$-409]d\-mmm\-yyyy;@">
                  <c:v>41466</c:v>
                </c:pt>
                <c:pt idx="283" formatCode="[$-409]d\-mmm\-yyyy;@">
                  <c:v>41467</c:v>
                </c:pt>
                <c:pt idx="284" formatCode="[$-409]d\-mmm\-yyyy;@">
                  <c:v>41468</c:v>
                </c:pt>
                <c:pt idx="285" formatCode="[$-409]d\-mmm\-yyyy;@">
                  <c:v>41469</c:v>
                </c:pt>
                <c:pt idx="286" formatCode="[$-409]d\-mmm\-yyyy;@">
                  <c:v>41470</c:v>
                </c:pt>
                <c:pt idx="287" formatCode="[$-409]d\-mmm\-yyyy;@">
                  <c:v>41471</c:v>
                </c:pt>
                <c:pt idx="288" formatCode="[$-409]d\-mmm\-yyyy;@">
                  <c:v>41472</c:v>
                </c:pt>
                <c:pt idx="289" formatCode="[$-409]d\-mmm\-yyyy;@">
                  <c:v>41473</c:v>
                </c:pt>
                <c:pt idx="290" formatCode="[$-409]d\-mmm\-yyyy;@">
                  <c:v>41474</c:v>
                </c:pt>
                <c:pt idx="291" formatCode="[$-409]d\-mmm\-yyyy;@">
                  <c:v>41475</c:v>
                </c:pt>
                <c:pt idx="292" formatCode="[$-409]d\-mmm\-yyyy;@">
                  <c:v>41476</c:v>
                </c:pt>
                <c:pt idx="293" formatCode="[$-409]d\-mmm\-yyyy;@">
                  <c:v>41477</c:v>
                </c:pt>
                <c:pt idx="294" formatCode="[$-409]d\-mmm\-yyyy;@">
                  <c:v>41478</c:v>
                </c:pt>
                <c:pt idx="295" formatCode="[$-409]d\-mmm\-yyyy;@">
                  <c:v>41479</c:v>
                </c:pt>
                <c:pt idx="296" formatCode="[$-409]d\-mmm\-yyyy;@">
                  <c:v>41480</c:v>
                </c:pt>
                <c:pt idx="297" formatCode="[$-409]d\-mmm\-yyyy;@">
                  <c:v>41481</c:v>
                </c:pt>
                <c:pt idx="298" formatCode="[$-409]d\-mmm\-yyyy;@">
                  <c:v>41482</c:v>
                </c:pt>
                <c:pt idx="299" formatCode="[$-409]d\-mmm\-yyyy;@">
                  <c:v>41483</c:v>
                </c:pt>
                <c:pt idx="300" formatCode="[$-409]d\-mmm\-yyyy;@">
                  <c:v>41484</c:v>
                </c:pt>
                <c:pt idx="301" formatCode="[$-409]d\-mmm\-yyyy;@">
                  <c:v>41485</c:v>
                </c:pt>
                <c:pt idx="302" formatCode="[$-409]d\-mmm\-yyyy;@">
                  <c:v>41486</c:v>
                </c:pt>
                <c:pt idx="303" formatCode="[$-409]d\-mmm\-yyyy;@">
                  <c:v>41487</c:v>
                </c:pt>
                <c:pt idx="304" formatCode="[$-409]d\-mmm\-yyyy;@">
                  <c:v>41488</c:v>
                </c:pt>
                <c:pt idx="305" formatCode="[$-409]d\-mmm\-yyyy;@">
                  <c:v>41489</c:v>
                </c:pt>
                <c:pt idx="306" formatCode="[$-409]d\-mmm\-yyyy;@">
                  <c:v>41490</c:v>
                </c:pt>
                <c:pt idx="307" formatCode="[$-409]d\-mmm\-yyyy;@">
                  <c:v>41491</c:v>
                </c:pt>
                <c:pt idx="308" formatCode="[$-409]d\-mmm\-yyyy;@">
                  <c:v>41492</c:v>
                </c:pt>
                <c:pt idx="309" formatCode="[$-409]d\-mmm\-yyyy;@">
                  <c:v>41493</c:v>
                </c:pt>
                <c:pt idx="310" formatCode="[$-409]d\-mmm\-yyyy;@">
                  <c:v>41494</c:v>
                </c:pt>
                <c:pt idx="311" formatCode="[$-409]d\-mmm\-yyyy;@">
                  <c:v>41495</c:v>
                </c:pt>
                <c:pt idx="312" formatCode="[$-409]d\-mmm\-yyyy;@">
                  <c:v>41496</c:v>
                </c:pt>
                <c:pt idx="313" formatCode="[$-409]d\-mmm\-yyyy;@">
                  <c:v>41497</c:v>
                </c:pt>
                <c:pt idx="314" formatCode="[$-409]d\-mmm\-yyyy;@">
                  <c:v>41498</c:v>
                </c:pt>
                <c:pt idx="315" formatCode="[$-409]d\-mmm\-yyyy;@">
                  <c:v>41499</c:v>
                </c:pt>
                <c:pt idx="316" formatCode="[$-409]d\-mmm\-yyyy;@">
                  <c:v>41500</c:v>
                </c:pt>
                <c:pt idx="317" formatCode="[$-409]d\-mmm\-yyyy;@">
                  <c:v>41501</c:v>
                </c:pt>
                <c:pt idx="318" formatCode="[$-409]d\-mmm\-yyyy;@">
                  <c:v>41502</c:v>
                </c:pt>
                <c:pt idx="319" formatCode="[$-409]d\-mmm\-yyyy;@">
                  <c:v>41503</c:v>
                </c:pt>
                <c:pt idx="320" formatCode="[$-409]d\-mmm\-yyyy;@">
                  <c:v>41504</c:v>
                </c:pt>
                <c:pt idx="321" formatCode="[$-409]d\-mmm\-yyyy;@">
                  <c:v>41505</c:v>
                </c:pt>
                <c:pt idx="322" formatCode="[$-409]d\-mmm\-yyyy;@">
                  <c:v>41506</c:v>
                </c:pt>
                <c:pt idx="323" formatCode="[$-409]d\-mmm\-yyyy;@">
                  <c:v>41507</c:v>
                </c:pt>
                <c:pt idx="324" formatCode="[$-409]d\-mmm\-yyyy;@">
                  <c:v>41508</c:v>
                </c:pt>
                <c:pt idx="325" formatCode="[$-409]d\-mmm\-yyyy;@">
                  <c:v>41509</c:v>
                </c:pt>
                <c:pt idx="326" formatCode="[$-409]d\-mmm\-yyyy;@">
                  <c:v>41510</c:v>
                </c:pt>
                <c:pt idx="327" formatCode="[$-409]d\-mmm\-yyyy;@">
                  <c:v>41511</c:v>
                </c:pt>
                <c:pt idx="328" formatCode="[$-409]d\-mmm\-yyyy;@">
                  <c:v>41512</c:v>
                </c:pt>
                <c:pt idx="329" formatCode="[$-409]d\-mmm\-yyyy;@">
                  <c:v>41513</c:v>
                </c:pt>
                <c:pt idx="330" formatCode="[$-409]d\-mmm\-yyyy;@">
                  <c:v>41514</c:v>
                </c:pt>
                <c:pt idx="331" formatCode="[$-409]d\-mmm\-yyyy;@">
                  <c:v>41515</c:v>
                </c:pt>
                <c:pt idx="332" formatCode="[$-409]d\-mmm\-yyyy;@">
                  <c:v>41516</c:v>
                </c:pt>
                <c:pt idx="333" formatCode="[$-409]d\-mmm\-yyyy;@">
                  <c:v>41517</c:v>
                </c:pt>
                <c:pt idx="334" formatCode="[$-409]d\-mmm\-yyyy;@">
                  <c:v>41518</c:v>
                </c:pt>
                <c:pt idx="335" formatCode="[$-409]d\-mmm\-yyyy;@">
                  <c:v>41519</c:v>
                </c:pt>
                <c:pt idx="336" formatCode="[$-409]d\-mmm\-yyyy;@">
                  <c:v>41520</c:v>
                </c:pt>
                <c:pt idx="337" formatCode="[$-409]d\-mmm\-yyyy;@">
                  <c:v>41521</c:v>
                </c:pt>
                <c:pt idx="338" formatCode="[$-409]d\-mmm\-yyyy;@">
                  <c:v>41522</c:v>
                </c:pt>
                <c:pt idx="339" formatCode="[$-409]d\-mmm\-yyyy;@">
                  <c:v>41523</c:v>
                </c:pt>
                <c:pt idx="340" formatCode="[$-409]d\-mmm\-yyyy;@">
                  <c:v>41523</c:v>
                </c:pt>
                <c:pt idx="341" formatCode="[$-409]d\-mmm\-yyyy;@">
                  <c:v>41524</c:v>
                </c:pt>
                <c:pt idx="342" formatCode="[$-409]d\-mmm\-yyyy;@">
                  <c:v>41525</c:v>
                </c:pt>
                <c:pt idx="343" formatCode="[$-409]d\-mmm\-yyyy;@">
                  <c:v>41525</c:v>
                </c:pt>
                <c:pt idx="344" formatCode="[$-409]d\-mmm\-yyyy;@">
                  <c:v>41526</c:v>
                </c:pt>
                <c:pt idx="345" formatCode="[$-409]d\-mmm\-yyyy;@">
                  <c:v>41527</c:v>
                </c:pt>
                <c:pt idx="346" formatCode="[$-409]d\-mmm\-yyyy;@">
                  <c:v>41528</c:v>
                </c:pt>
                <c:pt idx="347" formatCode="[$-409]d\-mmm\-yyyy;@">
                  <c:v>41529</c:v>
                </c:pt>
                <c:pt idx="348" formatCode="[$-409]d\-mmm\-yyyy;@">
                  <c:v>41530</c:v>
                </c:pt>
                <c:pt idx="349" formatCode="[$-409]d\-mmm\-yyyy;@">
                  <c:v>41531</c:v>
                </c:pt>
                <c:pt idx="350" formatCode="[$-409]d\-mmm\-yyyy;@">
                  <c:v>41532</c:v>
                </c:pt>
                <c:pt idx="351" formatCode="[$-409]d\-mmm\-yyyy;@">
                  <c:v>41533</c:v>
                </c:pt>
                <c:pt idx="352" formatCode="[$-409]d\-mmm\-yyyy;@">
                  <c:v>41534</c:v>
                </c:pt>
                <c:pt idx="353" formatCode="[$-409]d\-mmm\-yyyy;@">
                  <c:v>41535</c:v>
                </c:pt>
                <c:pt idx="354" formatCode="[$-409]d\-mmm\-yyyy;@">
                  <c:v>41536</c:v>
                </c:pt>
                <c:pt idx="355" formatCode="[$-409]d\-mmm\-yyyy;@">
                  <c:v>41537</c:v>
                </c:pt>
                <c:pt idx="356" formatCode="[$-409]d\-mmm\-yyyy;@">
                  <c:v>41538</c:v>
                </c:pt>
                <c:pt idx="357" formatCode="[$-409]d\-mmm\-yyyy;@">
                  <c:v>41539</c:v>
                </c:pt>
                <c:pt idx="358" formatCode="[$-409]d\-mmm\-yyyy;@">
                  <c:v>41540</c:v>
                </c:pt>
                <c:pt idx="359" formatCode="[$-409]d\-mmm\-yyyy;@">
                  <c:v>41541</c:v>
                </c:pt>
                <c:pt idx="360" formatCode="[$-409]d\-mmm\-yyyy;@">
                  <c:v>41542</c:v>
                </c:pt>
                <c:pt idx="361" formatCode="[$-409]d\-mmm\-yyyy;@">
                  <c:v>41543</c:v>
                </c:pt>
                <c:pt idx="362" formatCode="[$-409]d\-mmm\-yyyy;@">
                  <c:v>41544</c:v>
                </c:pt>
                <c:pt idx="363" formatCode="[$-409]d\-mmm\-yyyy;@">
                  <c:v>41545</c:v>
                </c:pt>
                <c:pt idx="364" formatCode="[$-409]d\-mmm\-yyyy;@">
                  <c:v>41546</c:v>
                </c:pt>
                <c:pt idx="365" formatCode="[$-409]d\-mmm\-yyyy;@">
                  <c:v>41547</c:v>
                </c:pt>
                <c:pt idx="366" formatCode="[$-409]d\-mmm\-yyyy;@">
                  <c:v>41548</c:v>
                </c:pt>
                <c:pt idx="367" formatCode="[$-409]d\-mmm\-yyyy;@">
                  <c:v>41549</c:v>
                </c:pt>
                <c:pt idx="368" formatCode="[$-409]d\-mmm\-yyyy;@">
                  <c:v>41550</c:v>
                </c:pt>
                <c:pt idx="369" formatCode="[$-409]d\-mmm\-yyyy;@">
                  <c:v>41551</c:v>
                </c:pt>
                <c:pt idx="370" formatCode="[$-409]d\-mmm\-yyyy;@">
                  <c:v>41552</c:v>
                </c:pt>
                <c:pt idx="371" formatCode="[$-409]d\-mmm\-yyyy;@">
                  <c:v>41553</c:v>
                </c:pt>
                <c:pt idx="372" formatCode="[$-409]d\-mmm\-yyyy;@">
                  <c:v>41554</c:v>
                </c:pt>
                <c:pt idx="373" formatCode="[$-409]d\-mmm\-yyyy;@">
                  <c:v>41555</c:v>
                </c:pt>
                <c:pt idx="374" formatCode="[$-409]d\-mmm\-yyyy;@">
                  <c:v>41556</c:v>
                </c:pt>
                <c:pt idx="375" formatCode="[$-409]d\-mmm\-yyyy;@">
                  <c:v>41557</c:v>
                </c:pt>
                <c:pt idx="376" formatCode="[$-409]d\-mmm\-yyyy;@">
                  <c:v>41558</c:v>
                </c:pt>
                <c:pt idx="377" formatCode="[$-409]d\-mmm\-yyyy;@">
                  <c:v>41559</c:v>
                </c:pt>
                <c:pt idx="378" formatCode="[$-409]d\-mmm\-yyyy;@">
                  <c:v>41560</c:v>
                </c:pt>
                <c:pt idx="379" formatCode="[$-409]d\-mmm\-yyyy;@">
                  <c:v>41561</c:v>
                </c:pt>
                <c:pt idx="380" formatCode="[$-409]d\-mmm\-yyyy;@">
                  <c:v>41562</c:v>
                </c:pt>
                <c:pt idx="381" formatCode="[$-409]d\-mmm\-yyyy;@">
                  <c:v>41563</c:v>
                </c:pt>
                <c:pt idx="382" formatCode="[$-409]d\-mmm\-yyyy;@">
                  <c:v>41564</c:v>
                </c:pt>
                <c:pt idx="383" formatCode="[$-409]d\-mmm\-yyyy;@">
                  <c:v>41565</c:v>
                </c:pt>
                <c:pt idx="384" formatCode="[$-409]d\-mmm\-yyyy;@">
                  <c:v>41566</c:v>
                </c:pt>
                <c:pt idx="385" formatCode="[$-409]d\-mmm\-yyyy;@">
                  <c:v>41567</c:v>
                </c:pt>
                <c:pt idx="386" formatCode="[$-409]d\-mmm\-yyyy;@">
                  <c:v>41568</c:v>
                </c:pt>
                <c:pt idx="387" formatCode="[$-409]d\-mmm\-yyyy;@">
                  <c:v>41569</c:v>
                </c:pt>
                <c:pt idx="388" formatCode="[$-409]d\-mmm\-yyyy;@">
                  <c:v>41570</c:v>
                </c:pt>
                <c:pt idx="389" formatCode="[$-409]d\-mmm\-yyyy;@">
                  <c:v>41571</c:v>
                </c:pt>
                <c:pt idx="390" formatCode="[$-409]d\-mmm\-yyyy;@">
                  <c:v>41572</c:v>
                </c:pt>
                <c:pt idx="391" formatCode="[$-409]d\-mmm\-yyyy;@">
                  <c:v>41573</c:v>
                </c:pt>
                <c:pt idx="392" formatCode="[$-409]d\-mmm\-yyyy;@">
                  <c:v>41574</c:v>
                </c:pt>
                <c:pt idx="393" formatCode="[$-409]d\-mmm\-yyyy;@">
                  <c:v>41575</c:v>
                </c:pt>
                <c:pt idx="394" formatCode="[$-409]d\-mmm\-yyyy;@">
                  <c:v>41576</c:v>
                </c:pt>
                <c:pt idx="395" formatCode="[$-409]d\-mmm\-yyyy;@">
                  <c:v>41577</c:v>
                </c:pt>
                <c:pt idx="396" formatCode="[$-409]d\-mmm\-yyyy;@">
                  <c:v>41578</c:v>
                </c:pt>
                <c:pt idx="397" formatCode="[$-409]d\-mmm\-yyyy;@">
                  <c:v>41579</c:v>
                </c:pt>
                <c:pt idx="398" formatCode="[$-409]d\-mmm\-yyyy;@">
                  <c:v>41580</c:v>
                </c:pt>
                <c:pt idx="399" formatCode="[$-409]d\-mmm\-yyyy;@">
                  <c:v>41581</c:v>
                </c:pt>
                <c:pt idx="400" formatCode="[$-409]d\-mmm\-yyyy;@">
                  <c:v>41582</c:v>
                </c:pt>
                <c:pt idx="401" formatCode="[$-409]d\-mmm\-yyyy;@">
                  <c:v>41583</c:v>
                </c:pt>
                <c:pt idx="402" formatCode="[$-409]d\-mmm\-yyyy;@">
                  <c:v>41584</c:v>
                </c:pt>
              </c:numCache>
            </c:numRef>
          </c:cat>
          <c:val>
            <c:numRef>
              <c:f>Sheet2!$D$2:$D$404</c:f>
              <c:numCache>
                <c:formatCode>General</c:formatCode>
                <c:ptCount val="403"/>
                <c:pt idx="0">
                  <c:v>0</c:v>
                </c:pt>
                <c:pt idx="1">
                  <c:v>0</c:v>
                </c:pt>
                <c:pt idx="2">
                  <c:v>0</c:v>
                </c:pt>
                <c:pt idx="3">
                  <c:v>0</c:v>
                </c:pt>
                <c:pt idx="4">
                  <c:v>0</c:v>
                </c:pt>
                <c:pt idx="5">
                  <c:v>1</c:v>
                </c:pt>
                <c:pt idx="6">
                  <c:v>0</c:v>
                </c:pt>
                <c:pt idx="7">
                  <c:v>0</c:v>
                </c:pt>
                <c:pt idx="8">
                  <c:v>0</c:v>
                </c:pt>
                <c:pt idx="9">
                  <c:v>27</c:v>
                </c:pt>
                <c:pt idx="10">
                  <c:v>0</c:v>
                </c:pt>
                <c:pt idx="11">
                  <c:v>0</c:v>
                </c:pt>
                <c:pt idx="12">
                  <c:v>0</c:v>
                </c:pt>
                <c:pt idx="13">
                  <c:v>0</c:v>
                </c:pt>
                <c:pt idx="14">
                  <c:v>0</c:v>
                </c:pt>
                <c:pt idx="15">
                  <c:v>2</c:v>
                </c:pt>
                <c:pt idx="16">
                  <c:v>1</c:v>
                </c:pt>
                <c:pt idx="17">
                  <c:v>0</c:v>
                </c:pt>
                <c:pt idx="18">
                  <c:v>2</c:v>
                </c:pt>
                <c:pt idx="19">
                  <c:v>6</c:v>
                </c:pt>
                <c:pt idx="20">
                  <c:v>0</c:v>
                </c:pt>
                <c:pt idx="21">
                  <c:v>1</c:v>
                </c:pt>
                <c:pt idx="22">
                  <c:v>0</c:v>
                </c:pt>
                <c:pt idx="23">
                  <c:v>3</c:v>
                </c:pt>
                <c:pt idx="24">
                  <c:v>0</c:v>
                </c:pt>
                <c:pt idx="25">
                  <c:v>1</c:v>
                </c:pt>
                <c:pt idx="26">
                  <c:v>0</c:v>
                </c:pt>
                <c:pt idx="27">
                  <c:v>14</c:v>
                </c:pt>
                <c:pt idx="28">
                  <c:v>0</c:v>
                </c:pt>
                <c:pt idx="29">
                  <c:v>0</c:v>
                </c:pt>
                <c:pt idx="30">
                  <c:v>0</c:v>
                </c:pt>
                <c:pt idx="31">
                  <c:v>0</c:v>
                </c:pt>
                <c:pt idx="32">
                  <c:v>2</c:v>
                </c:pt>
                <c:pt idx="33">
                  <c:v>11</c:v>
                </c:pt>
                <c:pt idx="34">
                  <c:v>1</c:v>
                </c:pt>
                <c:pt idx="35">
                  <c:v>7</c:v>
                </c:pt>
                <c:pt idx="36">
                  <c:v>8</c:v>
                </c:pt>
                <c:pt idx="37">
                  <c:v>0</c:v>
                </c:pt>
                <c:pt idx="38">
                  <c:v>0</c:v>
                </c:pt>
                <c:pt idx="39">
                  <c:v>0</c:v>
                </c:pt>
                <c:pt idx="40">
                  <c:v>0</c:v>
                </c:pt>
                <c:pt idx="41">
                  <c:v>9</c:v>
                </c:pt>
                <c:pt idx="42">
                  <c:v>4</c:v>
                </c:pt>
                <c:pt idx="43">
                  <c:v>0</c:v>
                </c:pt>
                <c:pt idx="44">
                  <c:v>0</c:v>
                </c:pt>
                <c:pt idx="45">
                  <c:v>1</c:v>
                </c:pt>
                <c:pt idx="46">
                  <c:v>0</c:v>
                </c:pt>
                <c:pt idx="47">
                  <c:v>0</c:v>
                </c:pt>
                <c:pt idx="48">
                  <c:v>0</c:v>
                </c:pt>
                <c:pt idx="49">
                  <c:v>0</c:v>
                </c:pt>
                <c:pt idx="50">
                  <c:v>0</c:v>
                </c:pt>
                <c:pt idx="51">
                  <c:v>0</c:v>
                </c:pt>
                <c:pt idx="52">
                  <c:v>0</c:v>
                </c:pt>
                <c:pt idx="53">
                  <c:v>0</c:v>
                </c:pt>
                <c:pt idx="54">
                  <c:v>0</c:v>
                </c:pt>
                <c:pt idx="55">
                  <c:v>0</c:v>
                </c:pt>
                <c:pt idx="56">
                  <c:v>1</c:v>
                </c:pt>
                <c:pt idx="57">
                  <c:v>1</c:v>
                </c:pt>
                <c:pt idx="58">
                  <c:v>0</c:v>
                </c:pt>
                <c:pt idx="59">
                  <c:v>0</c:v>
                </c:pt>
                <c:pt idx="60">
                  <c:v>1</c:v>
                </c:pt>
                <c:pt idx="61">
                  <c:v>1</c:v>
                </c:pt>
                <c:pt idx="62">
                  <c:v>1</c:v>
                </c:pt>
                <c:pt idx="63">
                  <c:v>1</c:v>
                </c:pt>
                <c:pt idx="64">
                  <c:v>0</c:v>
                </c:pt>
                <c:pt idx="65">
                  <c:v>0</c:v>
                </c:pt>
                <c:pt idx="66">
                  <c:v>0</c:v>
                </c:pt>
                <c:pt idx="67">
                  <c:v>0</c:v>
                </c:pt>
                <c:pt idx="68">
                  <c:v>1</c:v>
                </c:pt>
                <c:pt idx="69">
                  <c:v>0</c:v>
                </c:pt>
                <c:pt idx="70">
                  <c:v>0</c:v>
                </c:pt>
                <c:pt idx="71">
                  <c:v>1</c:v>
                </c:pt>
                <c:pt idx="72">
                  <c:v>0</c:v>
                </c:pt>
                <c:pt idx="73">
                  <c:v>0</c:v>
                </c:pt>
                <c:pt idx="74">
                  <c:v>0</c:v>
                </c:pt>
                <c:pt idx="75">
                  <c:v>2</c:v>
                </c:pt>
                <c:pt idx="76">
                  <c:v>0</c:v>
                </c:pt>
                <c:pt idx="77">
                  <c:v>3</c:v>
                </c:pt>
                <c:pt idx="78">
                  <c:v>1</c:v>
                </c:pt>
                <c:pt idx="79">
                  <c:v>2</c:v>
                </c:pt>
                <c:pt idx="80">
                  <c:v>8</c:v>
                </c:pt>
                <c:pt idx="81">
                  <c:v>2</c:v>
                </c:pt>
                <c:pt idx="82">
                  <c:v>8</c:v>
                </c:pt>
                <c:pt idx="83">
                  <c:v>7</c:v>
                </c:pt>
                <c:pt idx="84">
                  <c:v>1</c:v>
                </c:pt>
                <c:pt idx="85">
                  <c:v>5</c:v>
                </c:pt>
                <c:pt idx="86">
                  <c:v>1</c:v>
                </c:pt>
                <c:pt idx="87">
                  <c:v>7</c:v>
                </c:pt>
                <c:pt idx="88">
                  <c:v>0</c:v>
                </c:pt>
                <c:pt idx="89">
                  <c:v>0</c:v>
                </c:pt>
                <c:pt idx="90">
                  <c:v>0</c:v>
                </c:pt>
                <c:pt idx="91">
                  <c:v>0</c:v>
                </c:pt>
                <c:pt idx="92">
                  <c:v>2</c:v>
                </c:pt>
                <c:pt idx="93">
                  <c:v>3</c:v>
                </c:pt>
                <c:pt idx="94">
                  <c:v>0</c:v>
                </c:pt>
                <c:pt idx="95">
                  <c:v>0</c:v>
                </c:pt>
                <c:pt idx="96">
                  <c:v>1</c:v>
                </c:pt>
                <c:pt idx="100">
                  <c:v>2</c:v>
                </c:pt>
                <c:pt idx="104">
                  <c:v>2</c:v>
                </c:pt>
                <c:pt idx="106">
                  <c:v>2</c:v>
                </c:pt>
                <c:pt idx="107">
                  <c:v>1</c:v>
                </c:pt>
                <c:pt idx="108">
                  <c:v>1</c:v>
                </c:pt>
                <c:pt idx="110">
                  <c:v>1</c:v>
                </c:pt>
                <c:pt idx="111">
                  <c:v>1</c:v>
                </c:pt>
                <c:pt idx="112">
                  <c:v>1</c:v>
                </c:pt>
                <c:pt idx="114">
                  <c:v>2</c:v>
                </c:pt>
                <c:pt idx="120">
                  <c:v>2</c:v>
                </c:pt>
                <c:pt idx="124">
                  <c:v>1</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0</c:v>
                </c:pt>
                <c:pt idx="145">
                  <c:v>0</c:v>
                </c:pt>
                <c:pt idx="146">
                  <c:v>0</c:v>
                </c:pt>
                <c:pt idx="147">
                  <c:v>0</c:v>
                </c:pt>
                <c:pt idx="148">
                  <c:v>2</c:v>
                </c:pt>
                <c:pt idx="149">
                  <c:v>0</c:v>
                </c:pt>
                <c:pt idx="150">
                  <c:v>0</c:v>
                </c:pt>
                <c:pt idx="151">
                  <c:v>0</c:v>
                </c:pt>
                <c:pt idx="152">
                  <c:v>0</c:v>
                </c:pt>
                <c:pt idx="153">
                  <c:v>0</c:v>
                </c:pt>
                <c:pt idx="154">
                  <c:v>0</c:v>
                </c:pt>
                <c:pt idx="155">
                  <c:v>0</c:v>
                </c:pt>
                <c:pt idx="156">
                  <c:v>0</c:v>
                </c:pt>
                <c:pt idx="157">
                  <c:v>0</c:v>
                </c:pt>
                <c:pt idx="158">
                  <c:v>0</c:v>
                </c:pt>
                <c:pt idx="159">
                  <c:v>0</c:v>
                </c:pt>
                <c:pt idx="160">
                  <c:v>0</c:v>
                </c:pt>
                <c:pt idx="161">
                  <c:v>0</c:v>
                </c:pt>
                <c:pt idx="162">
                  <c:v>0</c:v>
                </c:pt>
                <c:pt idx="163">
                  <c:v>0</c:v>
                </c:pt>
                <c:pt idx="164">
                  <c:v>0</c:v>
                </c:pt>
                <c:pt idx="165">
                  <c:v>0</c:v>
                </c:pt>
                <c:pt idx="166">
                  <c:v>0</c:v>
                </c:pt>
                <c:pt idx="167">
                  <c:v>1</c:v>
                </c:pt>
                <c:pt idx="168">
                  <c:v>0</c:v>
                </c:pt>
                <c:pt idx="169">
                  <c:v>0</c:v>
                </c:pt>
                <c:pt idx="170">
                  <c:v>0</c:v>
                </c:pt>
                <c:pt idx="171">
                  <c:v>0</c:v>
                </c:pt>
                <c:pt idx="172">
                  <c:v>2</c:v>
                </c:pt>
                <c:pt idx="173">
                  <c:v>0</c:v>
                </c:pt>
                <c:pt idx="174">
                  <c:v>0</c:v>
                </c:pt>
                <c:pt idx="175">
                  <c:v>0</c:v>
                </c:pt>
                <c:pt idx="176">
                  <c:v>0</c:v>
                </c:pt>
                <c:pt idx="177">
                  <c:v>0</c:v>
                </c:pt>
                <c:pt idx="178">
                  <c:v>0</c:v>
                </c:pt>
                <c:pt idx="179">
                  <c:v>0</c:v>
                </c:pt>
                <c:pt idx="180">
                  <c:v>0</c:v>
                </c:pt>
                <c:pt idx="181">
                  <c:v>0</c:v>
                </c:pt>
                <c:pt idx="182">
                  <c:v>0</c:v>
                </c:pt>
                <c:pt idx="183">
                  <c:v>0</c:v>
                </c:pt>
                <c:pt idx="184">
                  <c:v>0</c:v>
                </c:pt>
                <c:pt idx="185">
                  <c:v>0</c:v>
                </c:pt>
                <c:pt idx="186">
                  <c:v>0</c:v>
                </c:pt>
                <c:pt idx="187">
                  <c:v>0</c:v>
                </c:pt>
                <c:pt idx="188">
                  <c:v>1</c:v>
                </c:pt>
                <c:pt idx="189">
                  <c:v>0</c:v>
                </c:pt>
                <c:pt idx="190">
                  <c:v>0</c:v>
                </c:pt>
                <c:pt idx="191">
                  <c:v>0</c:v>
                </c:pt>
                <c:pt idx="192">
                  <c:v>0</c:v>
                </c:pt>
                <c:pt idx="193">
                  <c:v>0</c:v>
                </c:pt>
                <c:pt idx="194">
                  <c:v>0</c:v>
                </c:pt>
                <c:pt idx="195">
                  <c:v>1</c:v>
                </c:pt>
                <c:pt idx="196">
                  <c:v>8</c:v>
                </c:pt>
                <c:pt idx="202">
                  <c:v>5</c:v>
                </c:pt>
                <c:pt idx="205">
                  <c:v>1</c:v>
                </c:pt>
                <c:pt idx="213">
                  <c:v>1</c:v>
                </c:pt>
                <c:pt idx="215">
                  <c:v>1</c:v>
                </c:pt>
                <c:pt idx="226">
                  <c:v>2</c:v>
                </c:pt>
                <c:pt idx="227">
                  <c:v>1</c:v>
                </c:pt>
                <c:pt idx="230">
                  <c:v>21</c:v>
                </c:pt>
                <c:pt idx="231">
                  <c:v>3</c:v>
                </c:pt>
                <c:pt idx="236">
                  <c:v>0</c:v>
                </c:pt>
                <c:pt idx="240">
                  <c:v>1</c:v>
                </c:pt>
                <c:pt idx="241">
                  <c:v>4</c:v>
                </c:pt>
                <c:pt idx="243">
                  <c:v>1</c:v>
                </c:pt>
                <c:pt idx="244">
                  <c:v>1</c:v>
                </c:pt>
                <c:pt idx="245">
                  <c:v>1</c:v>
                </c:pt>
                <c:pt idx="246">
                  <c:v>5</c:v>
                </c:pt>
                <c:pt idx="247">
                  <c:v>6</c:v>
                </c:pt>
                <c:pt idx="249">
                  <c:v>4</c:v>
                </c:pt>
                <c:pt idx="250">
                  <c:v>1</c:v>
                </c:pt>
                <c:pt idx="251">
                  <c:v>2</c:v>
                </c:pt>
                <c:pt idx="252">
                  <c:v>4</c:v>
                </c:pt>
                <c:pt idx="253">
                  <c:v>1</c:v>
                </c:pt>
                <c:pt idx="254">
                  <c:v>4</c:v>
                </c:pt>
                <c:pt idx="255">
                  <c:v>16</c:v>
                </c:pt>
                <c:pt idx="256">
                  <c:v>2</c:v>
                </c:pt>
                <c:pt idx="257">
                  <c:v>3</c:v>
                </c:pt>
                <c:pt idx="258">
                  <c:v>1</c:v>
                </c:pt>
                <c:pt idx="259">
                  <c:v>2</c:v>
                </c:pt>
                <c:pt idx="260">
                  <c:v>0</c:v>
                </c:pt>
                <c:pt idx="261">
                  <c:v>4</c:v>
                </c:pt>
                <c:pt idx="262">
                  <c:v>0</c:v>
                </c:pt>
                <c:pt idx="263">
                  <c:v>0</c:v>
                </c:pt>
                <c:pt idx="264">
                  <c:v>0</c:v>
                </c:pt>
                <c:pt idx="265">
                  <c:v>0</c:v>
                </c:pt>
                <c:pt idx="266">
                  <c:v>6</c:v>
                </c:pt>
                <c:pt idx="267">
                  <c:v>0</c:v>
                </c:pt>
                <c:pt idx="268">
                  <c:v>7</c:v>
                </c:pt>
                <c:pt idx="269">
                  <c:v>2</c:v>
                </c:pt>
                <c:pt idx="270">
                  <c:v>2</c:v>
                </c:pt>
                <c:pt idx="271">
                  <c:v>1</c:v>
                </c:pt>
                <c:pt idx="272">
                  <c:v>4</c:v>
                </c:pt>
                <c:pt idx="273">
                  <c:v>0</c:v>
                </c:pt>
                <c:pt idx="274">
                  <c:v>3</c:v>
                </c:pt>
                <c:pt idx="275">
                  <c:v>1</c:v>
                </c:pt>
                <c:pt idx="276">
                  <c:v>3</c:v>
                </c:pt>
                <c:pt idx="277">
                  <c:v>1</c:v>
                </c:pt>
                <c:pt idx="278">
                  <c:v>2</c:v>
                </c:pt>
                <c:pt idx="279">
                  <c:v>2</c:v>
                </c:pt>
                <c:pt idx="280">
                  <c:v>0</c:v>
                </c:pt>
                <c:pt idx="281">
                  <c:v>5</c:v>
                </c:pt>
                <c:pt idx="282">
                  <c:v>0</c:v>
                </c:pt>
                <c:pt idx="283">
                  <c:v>3</c:v>
                </c:pt>
                <c:pt idx="284">
                  <c:v>1</c:v>
                </c:pt>
                <c:pt idx="285">
                  <c:v>0</c:v>
                </c:pt>
                <c:pt idx="286">
                  <c:v>1</c:v>
                </c:pt>
                <c:pt idx="287">
                  <c:v>3</c:v>
                </c:pt>
                <c:pt idx="288">
                  <c:v>3</c:v>
                </c:pt>
                <c:pt idx="289">
                  <c:v>2</c:v>
                </c:pt>
                <c:pt idx="290">
                  <c:v>0</c:v>
                </c:pt>
                <c:pt idx="291">
                  <c:v>6</c:v>
                </c:pt>
                <c:pt idx="292">
                  <c:v>0</c:v>
                </c:pt>
                <c:pt idx="293">
                  <c:v>1</c:v>
                </c:pt>
                <c:pt idx="294">
                  <c:v>3</c:v>
                </c:pt>
                <c:pt idx="295">
                  <c:v>2</c:v>
                </c:pt>
                <c:pt idx="296">
                  <c:v>1</c:v>
                </c:pt>
                <c:pt idx="297">
                  <c:v>0</c:v>
                </c:pt>
                <c:pt idx="298">
                  <c:v>2</c:v>
                </c:pt>
                <c:pt idx="299">
                  <c:v>0</c:v>
                </c:pt>
                <c:pt idx="300">
                  <c:v>5</c:v>
                </c:pt>
                <c:pt idx="301">
                  <c:v>0</c:v>
                </c:pt>
                <c:pt idx="302">
                  <c:v>1</c:v>
                </c:pt>
                <c:pt idx="303">
                  <c:v>3</c:v>
                </c:pt>
                <c:pt idx="304">
                  <c:v>0</c:v>
                </c:pt>
                <c:pt idx="305">
                  <c:v>6</c:v>
                </c:pt>
                <c:pt idx="306">
                  <c:v>0</c:v>
                </c:pt>
                <c:pt idx="307">
                  <c:v>0</c:v>
                </c:pt>
                <c:pt idx="308">
                  <c:v>0</c:v>
                </c:pt>
                <c:pt idx="309">
                  <c:v>0</c:v>
                </c:pt>
                <c:pt idx="310">
                  <c:v>0</c:v>
                </c:pt>
                <c:pt idx="311">
                  <c:v>2</c:v>
                </c:pt>
                <c:pt idx="312">
                  <c:v>0</c:v>
                </c:pt>
                <c:pt idx="313">
                  <c:v>2</c:v>
                </c:pt>
                <c:pt idx="314">
                  <c:v>2</c:v>
                </c:pt>
                <c:pt idx="315">
                  <c:v>3</c:v>
                </c:pt>
                <c:pt idx="316">
                  <c:v>3</c:v>
                </c:pt>
                <c:pt idx="317">
                  <c:v>3</c:v>
                </c:pt>
                <c:pt idx="318">
                  <c:v>0</c:v>
                </c:pt>
                <c:pt idx="319">
                  <c:v>6</c:v>
                </c:pt>
                <c:pt idx="320">
                  <c:v>6</c:v>
                </c:pt>
                <c:pt idx="321">
                  <c:v>7</c:v>
                </c:pt>
                <c:pt idx="322">
                  <c:v>3</c:v>
                </c:pt>
                <c:pt idx="323">
                  <c:v>1</c:v>
                </c:pt>
                <c:pt idx="324">
                  <c:v>0</c:v>
                </c:pt>
                <c:pt idx="325">
                  <c:v>0</c:v>
                </c:pt>
                <c:pt idx="326">
                  <c:v>1</c:v>
                </c:pt>
                <c:pt idx="327">
                  <c:v>4</c:v>
                </c:pt>
                <c:pt idx="328">
                  <c:v>3</c:v>
                </c:pt>
                <c:pt idx="329">
                  <c:v>3</c:v>
                </c:pt>
                <c:pt idx="330">
                  <c:v>0</c:v>
                </c:pt>
                <c:pt idx="331">
                  <c:v>7</c:v>
                </c:pt>
                <c:pt idx="332">
                  <c:v>0</c:v>
                </c:pt>
                <c:pt idx="333">
                  <c:v>5</c:v>
                </c:pt>
                <c:pt idx="334">
                  <c:v>0</c:v>
                </c:pt>
                <c:pt idx="335">
                  <c:v>7</c:v>
                </c:pt>
                <c:pt idx="336">
                  <c:v>0</c:v>
                </c:pt>
                <c:pt idx="337">
                  <c:v>0</c:v>
                </c:pt>
                <c:pt idx="338">
                  <c:v>0</c:v>
                </c:pt>
                <c:pt idx="339">
                  <c:v>0</c:v>
                </c:pt>
                <c:pt idx="340">
                  <c:v>3</c:v>
                </c:pt>
                <c:pt idx="341">
                  <c:v>0</c:v>
                </c:pt>
                <c:pt idx="342">
                  <c:v>1</c:v>
                </c:pt>
                <c:pt idx="343">
                  <c:v>0</c:v>
                </c:pt>
                <c:pt idx="344">
                  <c:v>0</c:v>
                </c:pt>
                <c:pt idx="345">
                  <c:v>0</c:v>
                </c:pt>
                <c:pt idx="346">
                  <c:v>0</c:v>
                </c:pt>
                <c:pt idx="347">
                  <c:v>0</c:v>
                </c:pt>
                <c:pt idx="348">
                  <c:v>0</c:v>
                </c:pt>
                <c:pt idx="349">
                  <c:v>1</c:v>
                </c:pt>
                <c:pt idx="350">
                  <c:v>0</c:v>
                </c:pt>
                <c:pt idx="351">
                  <c:v>1</c:v>
                </c:pt>
                <c:pt idx="352">
                  <c:v>0</c:v>
                </c:pt>
                <c:pt idx="353">
                  <c:v>1</c:v>
                </c:pt>
                <c:pt idx="354">
                  <c:v>1</c:v>
                </c:pt>
                <c:pt idx="355">
                  <c:v>2</c:v>
                </c:pt>
                <c:pt idx="356">
                  <c:v>2</c:v>
                </c:pt>
                <c:pt idx="357">
                  <c:v>1</c:v>
                </c:pt>
                <c:pt idx="358">
                  <c:v>0</c:v>
                </c:pt>
                <c:pt idx="359">
                  <c:v>0</c:v>
                </c:pt>
                <c:pt idx="360">
                  <c:v>1</c:v>
                </c:pt>
                <c:pt idx="361">
                  <c:v>1</c:v>
                </c:pt>
                <c:pt idx="362">
                  <c:v>0</c:v>
                </c:pt>
                <c:pt idx="363">
                  <c:v>2</c:v>
                </c:pt>
                <c:pt idx="364">
                  <c:v>1</c:v>
                </c:pt>
                <c:pt idx="365">
                  <c:v>0</c:v>
                </c:pt>
                <c:pt idx="366">
                  <c:v>2</c:v>
                </c:pt>
                <c:pt idx="367">
                  <c:v>1</c:v>
                </c:pt>
                <c:pt idx="368">
                  <c:v>3</c:v>
                </c:pt>
                <c:pt idx="369">
                  <c:v>0</c:v>
                </c:pt>
                <c:pt idx="370">
                  <c:v>0</c:v>
                </c:pt>
                <c:pt idx="371">
                  <c:v>0</c:v>
                </c:pt>
                <c:pt idx="372">
                  <c:v>0</c:v>
                </c:pt>
                <c:pt idx="373">
                  <c:v>0</c:v>
                </c:pt>
                <c:pt idx="374">
                  <c:v>3</c:v>
                </c:pt>
                <c:pt idx="375">
                  <c:v>2</c:v>
                </c:pt>
                <c:pt idx="376">
                  <c:v>0</c:v>
                </c:pt>
                <c:pt idx="377">
                  <c:v>2</c:v>
                </c:pt>
                <c:pt idx="378">
                  <c:v>0</c:v>
                </c:pt>
                <c:pt idx="379">
                  <c:v>1</c:v>
                </c:pt>
                <c:pt idx="380">
                  <c:v>0</c:v>
                </c:pt>
                <c:pt idx="381">
                  <c:v>0</c:v>
                </c:pt>
                <c:pt idx="382">
                  <c:v>0</c:v>
                </c:pt>
                <c:pt idx="383">
                  <c:v>1</c:v>
                </c:pt>
                <c:pt idx="384">
                  <c:v>0</c:v>
                </c:pt>
                <c:pt idx="385">
                  <c:v>1</c:v>
                </c:pt>
                <c:pt idx="386">
                  <c:v>0</c:v>
                </c:pt>
                <c:pt idx="387">
                  <c:v>1</c:v>
                </c:pt>
                <c:pt idx="388">
                  <c:v>1</c:v>
                </c:pt>
                <c:pt idx="389">
                  <c:v>0</c:v>
                </c:pt>
                <c:pt idx="390">
                  <c:v>0</c:v>
                </c:pt>
                <c:pt idx="391">
                  <c:v>0</c:v>
                </c:pt>
                <c:pt idx="392">
                  <c:v>0</c:v>
                </c:pt>
                <c:pt idx="393">
                  <c:v>1</c:v>
                </c:pt>
                <c:pt idx="394">
                  <c:v>0</c:v>
                </c:pt>
                <c:pt idx="395">
                  <c:v>0</c:v>
                </c:pt>
                <c:pt idx="396">
                  <c:v>0</c:v>
                </c:pt>
                <c:pt idx="397">
                  <c:v>1</c:v>
                </c:pt>
                <c:pt idx="398">
                  <c:v>0</c:v>
                </c:pt>
                <c:pt idx="399">
                  <c:v>0</c:v>
                </c:pt>
                <c:pt idx="400">
                  <c:v>0</c:v>
                </c:pt>
                <c:pt idx="401">
                  <c:v>0</c:v>
                </c:pt>
                <c:pt idx="402">
                  <c:v>0</c:v>
                </c:pt>
              </c:numCache>
            </c:numRef>
          </c:val>
        </c:ser>
        <c:gapWidth val="0"/>
        <c:axId val="81123584"/>
        <c:axId val="81125376"/>
      </c:barChart>
      <c:catAx>
        <c:axId val="81123584"/>
        <c:scaling>
          <c:orientation val="minMax"/>
        </c:scaling>
        <c:delete val="1"/>
        <c:axPos val="b"/>
        <c:numFmt formatCode="General" sourceLinked="1"/>
        <c:tickLblPos val="none"/>
        <c:crossAx val="81125376"/>
        <c:crosses val="autoZero"/>
        <c:lblAlgn val="ctr"/>
        <c:lblOffset val="200"/>
      </c:catAx>
      <c:valAx>
        <c:axId val="81125376"/>
        <c:scaling>
          <c:orientation val="minMax"/>
        </c:scaling>
        <c:axPos val="l"/>
        <c:majorGridlines>
          <c:spPr>
            <a:ln>
              <a:solidFill>
                <a:schemeClr val="bg1"/>
              </a:solidFill>
            </a:ln>
          </c:spPr>
        </c:majorGridlines>
        <c:numFmt formatCode="General" sourceLinked="1"/>
        <c:tickLblPos val="nextTo"/>
        <c:crossAx val="81123584"/>
        <c:crosses val="autoZero"/>
        <c:crossBetween val="between"/>
      </c:valAx>
      <c:spPr>
        <a:solidFill>
          <a:sysClr val="window" lastClr="FFFFFF"/>
        </a:solidFill>
        <a:ln>
          <a:solidFill>
            <a:schemeClr val="tx1"/>
          </a:solidFill>
        </a:ln>
        <a:effectLst>
          <a:outerShdw blurRad="50800" dist="50800" dir="5400000" algn="ctr" rotWithShape="0">
            <a:schemeClr val="bg1"/>
          </a:outerShdw>
        </a:effectLst>
      </c:spPr>
    </c:plotArea>
    <c:plotVisOnly val="1"/>
    <c:dispBlanksAs val="gap"/>
  </c:chart>
  <c:spPr>
    <a:ln>
      <a:solidFill>
        <a:srgbClr val="000000">
          <a:alpha val="47000"/>
        </a:srgbClr>
      </a:solidFill>
    </a:ln>
  </c:spPr>
  <c:txPr>
    <a:bodyPr/>
    <a:lstStyle/>
    <a:p>
      <a:pPr>
        <a:defRPr sz="1800" b="0">
          <a:latin typeface="Arial" pitchFamily="34" charset="0"/>
          <a:cs typeface="Arial" pitchFamily="34" charset="0"/>
        </a:defRPr>
      </a:pPr>
      <a:endParaRPr lang="en-US"/>
    </a:p>
  </c:tx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drawing1.xml><?xml version="1.0" encoding="utf-8"?>
<c:userShapes xmlns:c="http://schemas.openxmlformats.org/drawingml/2006/chart">
  <cdr:relSizeAnchor xmlns:cdr="http://schemas.openxmlformats.org/drawingml/2006/chartDrawing">
    <cdr:from>
      <cdr:x>0.06065</cdr:x>
      <cdr:y>0.7097</cdr:y>
    </cdr:from>
    <cdr:to>
      <cdr:x>0.99925</cdr:x>
      <cdr:y>0.76603</cdr:y>
    </cdr:to>
    <cdr:sp macro="" textlink="">
      <cdr:nvSpPr>
        <cdr:cNvPr id="8" name="TextBox 7"/>
        <cdr:cNvSpPr txBox="1"/>
      </cdr:nvSpPr>
      <cdr:spPr>
        <a:xfrm xmlns:a="http://schemas.openxmlformats.org/drawingml/2006/main">
          <a:off x="568071" y="4009587"/>
          <a:ext cx="8790620" cy="318247"/>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defTabSz="731520"/>
          <a:r>
            <a:rPr lang="en-US" sz="1600" dirty="0" smtClean="0">
              <a:latin typeface="Arial" pitchFamily="34" charset="0"/>
              <a:cs typeface="Arial" pitchFamily="34" charset="0"/>
            </a:rPr>
            <a:t>	 </a:t>
          </a:r>
          <a:r>
            <a:rPr lang="en-US" sz="1800" dirty="0" smtClean="0">
              <a:latin typeface="Arial" pitchFamily="34" charset="0"/>
              <a:cs typeface="Arial" pitchFamily="34" charset="0"/>
            </a:rPr>
            <a:t>Jun</a:t>
          </a:r>
          <a:r>
            <a:rPr lang="en-US" sz="1800" dirty="0">
              <a:latin typeface="Arial" pitchFamily="34" charset="0"/>
              <a:cs typeface="Arial" pitchFamily="34" charset="0"/>
            </a:rPr>
            <a:t>	</a:t>
          </a:r>
          <a:r>
            <a:rPr lang="en-US" sz="1800" dirty="0" smtClean="0">
              <a:latin typeface="Arial" pitchFamily="34" charset="0"/>
              <a:cs typeface="Arial" pitchFamily="34" charset="0"/>
            </a:rPr>
            <a:t>Jul	Aug	Sept	Mar	Apr	May	Jun 	Jul	Aug	Sept</a:t>
          </a:r>
          <a:r>
            <a:rPr lang="en-US" sz="1400" dirty="0" smtClean="0"/>
            <a:t>	</a:t>
          </a:r>
          <a:endParaRPr lang="en-US" sz="1400" dirty="0"/>
        </a:p>
      </cdr:txBody>
    </cdr:sp>
  </cdr:relSizeAnchor>
  <cdr:relSizeAnchor xmlns:cdr="http://schemas.openxmlformats.org/drawingml/2006/chartDrawing">
    <cdr:from>
      <cdr:x>0.0614</cdr:x>
      <cdr:y>0.77203</cdr:y>
    </cdr:from>
    <cdr:to>
      <cdr:x>1</cdr:x>
      <cdr:y>0.82837</cdr:y>
    </cdr:to>
    <cdr:sp macro="" textlink="">
      <cdr:nvSpPr>
        <cdr:cNvPr id="9" name="TextBox 1"/>
        <cdr:cNvSpPr txBox="1"/>
      </cdr:nvSpPr>
      <cdr:spPr>
        <a:xfrm xmlns:a="http://schemas.openxmlformats.org/drawingml/2006/main">
          <a:off x="712838" y="4361725"/>
          <a:ext cx="8790620" cy="31830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defTabSz="731520"/>
          <a:r>
            <a:rPr lang="en-US" sz="1600" dirty="0" smtClean="0">
              <a:latin typeface="Arial" pitchFamily="34" charset="0"/>
              <a:cs typeface="Arial" pitchFamily="34" charset="0"/>
            </a:rPr>
            <a:t>       _____________2012__________   ____________________2013____________________	</a:t>
          </a:r>
          <a:r>
            <a:rPr lang="en-US" sz="1400" dirty="0" smtClean="0"/>
            <a:t>		</a:t>
          </a:r>
          <a:endParaRPr lang="en-US" sz="1400" dirty="0"/>
        </a:p>
      </cdr:txBody>
    </cdr:sp>
  </cdr:relSizeAnchor>
  <cdr:relSizeAnchor xmlns:cdr="http://schemas.openxmlformats.org/drawingml/2006/chartDrawing">
    <cdr:from>
      <cdr:x>2.60209E-17</cdr:x>
      <cdr:y>0.83613</cdr:y>
    </cdr:from>
    <cdr:to>
      <cdr:x>1</cdr:x>
      <cdr:y>0.89247</cdr:y>
    </cdr:to>
    <cdr:sp macro="" textlink="">
      <cdr:nvSpPr>
        <cdr:cNvPr id="10" name="TextBox 1"/>
        <cdr:cNvSpPr txBox="1"/>
      </cdr:nvSpPr>
      <cdr:spPr>
        <a:xfrm xmlns:a="http://schemas.openxmlformats.org/drawingml/2006/main">
          <a:off x="125261" y="4723871"/>
          <a:ext cx="9365672" cy="318303"/>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ysClr val="windowText" lastClr="000000"/>
              </a:solidFill>
              <a:latin typeface="Calibri"/>
            </a:defRPr>
          </a:lvl1pPr>
          <a:lvl2pPr marL="457200" algn="l" defTabSz="914400" rtl="0" eaLnBrk="1" latinLnBrk="0" hangingPunct="1">
            <a:defRPr sz="1800" kern="1200">
              <a:solidFill>
                <a:sysClr val="windowText" lastClr="000000"/>
              </a:solidFill>
              <a:latin typeface="Calibri"/>
            </a:defRPr>
          </a:lvl2pPr>
          <a:lvl3pPr marL="914400" algn="l" defTabSz="914400" rtl="0" eaLnBrk="1" latinLnBrk="0" hangingPunct="1">
            <a:defRPr sz="1800" kern="1200">
              <a:solidFill>
                <a:sysClr val="windowText" lastClr="000000"/>
              </a:solidFill>
              <a:latin typeface="Calibri"/>
            </a:defRPr>
          </a:lvl3pPr>
          <a:lvl4pPr marL="1371600" algn="l" defTabSz="914400" rtl="0" eaLnBrk="1" latinLnBrk="0" hangingPunct="1">
            <a:defRPr sz="1800" kern="1200">
              <a:solidFill>
                <a:sysClr val="windowText" lastClr="000000"/>
              </a:solidFill>
              <a:latin typeface="Calibri"/>
            </a:defRPr>
          </a:lvl4pPr>
          <a:lvl5pPr marL="1828800" algn="l" defTabSz="914400" rtl="0" eaLnBrk="1" latinLnBrk="0" hangingPunct="1">
            <a:defRPr sz="1800" kern="1200">
              <a:solidFill>
                <a:sysClr val="windowText" lastClr="000000"/>
              </a:solidFill>
              <a:latin typeface="Calibri"/>
            </a:defRPr>
          </a:lvl5pPr>
          <a:lvl6pPr marL="2286000" algn="l" defTabSz="914400" rtl="0" eaLnBrk="1" latinLnBrk="0" hangingPunct="1">
            <a:defRPr sz="1800" kern="1200">
              <a:solidFill>
                <a:sysClr val="windowText" lastClr="000000"/>
              </a:solidFill>
              <a:latin typeface="Calibri"/>
            </a:defRPr>
          </a:lvl6pPr>
          <a:lvl7pPr marL="2743200" algn="l" defTabSz="914400" rtl="0" eaLnBrk="1" latinLnBrk="0" hangingPunct="1">
            <a:defRPr sz="1800" kern="1200">
              <a:solidFill>
                <a:sysClr val="windowText" lastClr="000000"/>
              </a:solidFill>
              <a:latin typeface="Calibri"/>
            </a:defRPr>
          </a:lvl7pPr>
          <a:lvl8pPr marL="3200400" algn="l" defTabSz="914400" rtl="0" eaLnBrk="1" latinLnBrk="0" hangingPunct="1">
            <a:defRPr sz="1800" kern="1200">
              <a:solidFill>
                <a:sysClr val="windowText" lastClr="000000"/>
              </a:solidFill>
              <a:latin typeface="Calibri"/>
            </a:defRPr>
          </a:lvl8pPr>
          <a:lvl9pPr marL="3657600" algn="l" defTabSz="914400" rtl="0" eaLnBrk="1" latinLnBrk="0" hangingPunct="1">
            <a:defRPr sz="1800" kern="1200">
              <a:solidFill>
                <a:sysClr val="windowText" lastClr="000000"/>
              </a:solidFill>
              <a:latin typeface="Calibri"/>
            </a:defRPr>
          </a:lvl9pPr>
        </a:lstStyle>
        <a:p xmlns:a="http://schemas.openxmlformats.org/drawingml/2006/main">
          <a:pPr algn="ctr" defTabSz="731520"/>
          <a:r>
            <a:rPr lang="en-US" sz="1800" dirty="0" smtClean="0">
              <a:latin typeface="Arial" pitchFamily="34" charset="0"/>
              <a:cs typeface="Arial" pitchFamily="34" charset="0"/>
            </a:rPr>
            <a:t>		Date of onset of illness</a:t>
          </a:r>
          <a:r>
            <a:rPr lang="en-US" sz="1400" dirty="0" smtClean="0"/>
            <a:t>		</a:t>
          </a:r>
          <a:endParaRPr lang="en-US" sz="1400" dirty="0"/>
        </a:p>
      </cdr:txBody>
    </cdr:sp>
  </cdr:relSizeAnchor>
  <cdr:relSizeAnchor xmlns:cdr="http://schemas.openxmlformats.org/drawingml/2006/chartDrawing">
    <cdr:from>
      <cdr:x>0.12055</cdr:x>
      <cdr:y>0.21037</cdr:y>
    </cdr:from>
    <cdr:to>
      <cdr:x>0.24828</cdr:x>
      <cdr:y>0.23254</cdr:y>
    </cdr:to>
    <cdr:sp macro="" textlink="">
      <cdr:nvSpPr>
        <cdr:cNvPr id="14" name="TextBox 13"/>
        <cdr:cNvSpPr txBox="1"/>
      </cdr:nvSpPr>
      <cdr:spPr>
        <a:xfrm xmlns:a="http://schemas.openxmlformats.org/drawingml/2006/main">
          <a:off x="1129061" y="1188511"/>
          <a:ext cx="1196236" cy="125261"/>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0.65583</cdr:x>
      <cdr:y>0.05102</cdr:y>
    </cdr:from>
    <cdr:to>
      <cdr:x>0.93838</cdr:x>
      <cdr:y>0.09399</cdr:y>
    </cdr:to>
    <cdr:sp macro="" textlink="">
      <cdr:nvSpPr>
        <cdr:cNvPr id="15" name="TextBox 14"/>
        <cdr:cNvSpPr txBox="1"/>
      </cdr:nvSpPr>
      <cdr:spPr>
        <a:xfrm xmlns:a="http://schemas.openxmlformats.org/drawingml/2006/main">
          <a:off x="6142292" y="237280"/>
          <a:ext cx="2646310" cy="199835"/>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0.63757</cdr:x>
      <cdr:y>0.034</cdr:y>
    </cdr:from>
    <cdr:to>
      <cdr:x>0.97217</cdr:x>
      <cdr:y>0.09954</cdr:y>
    </cdr:to>
    <cdr:sp macro="" textlink="">
      <cdr:nvSpPr>
        <cdr:cNvPr id="18" name="TextBox 17"/>
        <cdr:cNvSpPr txBox="1"/>
      </cdr:nvSpPr>
      <cdr:spPr>
        <a:xfrm xmlns:a="http://schemas.openxmlformats.org/drawingml/2006/main">
          <a:off x="5971284" y="158115"/>
          <a:ext cx="3133725" cy="304800"/>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en-US" sz="1400" dirty="0" smtClean="0">
              <a:latin typeface="Arial Narrow" pitchFamily="34" charset="0"/>
            </a:rPr>
            <a:t>            Date of animal slaughter</a:t>
          </a:r>
          <a:endParaRPr lang="en-US" sz="1400" dirty="0">
            <a:latin typeface="Arial Narrow" pitchFamily="34" charset="0"/>
          </a:endParaRPr>
        </a:p>
      </cdr:txBody>
    </cdr:sp>
  </cdr:relSizeAnchor>
  <cdr:relSizeAnchor xmlns:cdr="http://schemas.openxmlformats.org/drawingml/2006/chartDrawing">
    <cdr:from>
      <cdr:x>0.66096</cdr:x>
      <cdr:y>0.04833</cdr:y>
    </cdr:from>
    <cdr:to>
      <cdr:x>0.6874</cdr:x>
      <cdr:y>0.0852</cdr:y>
    </cdr:to>
    <cdr:sp macro="" textlink="">
      <cdr:nvSpPr>
        <cdr:cNvPr id="19" name="Rectangle 18"/>
        <cdr:cNvSpPr/>
      </cdr:nvSpPr>
      <cdr:spPr bwMode="auto">
        <a:xfrm xmlns:a="http://schemas.openxmlformats.org/drawingml/2006/main">
          <a:off x="6190359" y="224790"/>
          <a:ext cx="247650" cy="171450"/>
        </a:xfrm>
        <a:prstGeom xmlns:a="http://schemas.openxmlformats.org/drawingml/2006/main" prst="rect">
          <a:avLst/>
        </a:prstGeom>
        <a:solidFill xmlns:a="http://schemas.openxmlformats.org/drawingml/2006/main">
          <a:schemeClr val="tx1"/>
        </a:solidFill>
        <a:ln xmlns:a="http://schemas.openxmlformats.org/drawingml/2006/main" w="9525" cap="flat" cmpd="sng" algn="ctr">
          <a:solidFill>
            <a:schemeClr val="tx1"/>
          </a:solidFill>
          <a:prstDash val="solid"/>
          <a:round/>
          <a:headEnd type="none" w="med" len="med"/>
          <a:tailEnd type="none" w="med" len="med"/>
        </a:ln>
        <a:effectLst xmlns:a="http://schemas.openxmlformats.org/drawingml/2006/main"/>
      </cdr:spPr>
      <cdr:txBody>
        <a:bodyPr xmlns:a="http://schemas.openxmlformats.org/drawingml/2006/main" vert="horz" wrap="non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9123" cy="4926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178" y="1"/>
            <a:ext cx="2919123" cy="492663"/>
          </a:xfrm>
          <a:prstGeom prst="rect">
            <a:avLst/>
          </a:prstGeom>
        </p:spPr>
        <p:txBody>
          <a:bodyPr vert="horz" lIns="91440" tIns="45720" rIns="91440" bIns="45720" rtlCol="0"/>
          <a:lstStyle>
            <a:lvl1pPr algn="r">
              <a:defRPr sz="1200"/>
            </a:lvl1pPr>
          </a:lstStyle>
          <a:p>
            <a:fld id="{BEFADDC6-EE61-427C-ABBD-61B908D67B3C}" type="datetimeFigureOut">
              <a:rPr lang="en-US" smtClean="0"/>
              <a:pPr/>
              <a:t>6/8/2017</a:t>
            </a:fld>
            <a:endParaRPr lang="en-US"/>
          </a:p>
        </p:txBody>
      </p:sp>
      <p:sp>
        <p:nvSpPr>
          <p:cNvPr id="4" name="Footer Placeholder 3"/>
          <p:cNvSpPr>
            <a:spLocks noGrp="1"/>
          </p:cNvSpPr>
          <p:nvPr>
            <p:ph type="ftr" sz="quarter" idx="2"/>
          </p:nvPr>
        </p:nvSpPr>
        <p:spPr>
          <a:xfrm>
            <a:off x="0" y="9372020"/>
            <a:ext cx="2919123" cy="4926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178" y="9372020"/>
            <a:ext cx="2919123" cy="492663"/>
          </a:xfrm>
          <a:prstGeom prst="rect">
            <a:avLst/>
          </a:prstGeom>
        </p:spPr>
        <p:txBody>
          <a:bodyPr vert="horz" lIns="91440" tIns="45720" rIns="91440" bIns="45720" rtlCol="0" anchor="b"/>
          <a:lstStyle>
            <a:lvl1pPr algn="r">
              <a:defRPr sz="1200"/>
            </a:lvl1pPr>
          </a:lstStyle>
          <a:p>
            <a:fld id="{F08A9BB0-089B-4784-A130-41E8F93C2B93}" type="slidenum">
              <a:rPr lang="en-US" smtClean="0"/>
              <a:pPr/>
              <a:t>‹#›</a:t>
            </a:fld>
            <a:endParaRPr lang="en-US"/>
          </a:p>
        </p:txBody>
      </p:sp>
    </p:spTree>
    <p:extLst>
      <p:ext uri="{BB962C8B-B14F-4D97-AF65-F5344CB8AC3E}">
        <p14:creationId xmlns:p14="http://schemas.microsoft.com/office/powerpoint/2010/main" xmlns="" val="11191612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123" cy="494295"/>
          </a:xfrm>
          <a:prstGeom prst="rect">
            <a:avLst/>
          </a:prstGeom>
          <a:noFill/>
          <a:ln w="9525">
            <a:noFill/>
            <a:miter lim="800000"/>
            <a:headEnd/>
            <a:tailEnd/>
          </a:ln>
          <a:effectLst/>
        </p:spPr>
        <p:txBody>
          <a:bodyPr vert="horz" wrap="square" lIns="95143" tIns="47572" rIns="95143" bIns="47572"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15178" y="0"/>
            <a:ext cx="2919123" cy="494295"/>
          </a:xfrm>
          <a:prstGeom prst="rect">
            <a:avLst/>
          </a:prstGeom>
          <a:noFill/>
          <a:ln w="9525">
            <a:noFill/>
            <a:miter lim="800000"/>
            <a:headEnd/>
            <a:tailEnd/>
          </a:ln>
          <a:effectLst/>
        </p:spPr>
        <p:txBody>
          <a:bodyPr vert="horz" wrap="square" lIns="95143" tIns="47572" rIns="95143" bIns="47572"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331788" y="739775"/>
            <a:ext cx="7400926" cy="370046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72407" y="4688456"/>
            <a:ext cx="5390949" cy="4438863"/>
          </a:xfrm>
          <a:prstGeom prst="rect">
            <a:avLst/>
          </a:prstGeom>
          <a:noFill/>
          <a:ln w="9525">
            <a:noFill/>
            <a:miter lim="800000"/>
            <a:headEnd/>
            <a:tailEnd/>
          </a:ln>
          <a:effectLst/>
        </p:spPr>
        <p:txBody>
          <a:bodyPr vert="horz" wrap="square" lIns="95143" tIns="47572" rIns="95143" bIns="4757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370388"/>
            <a:ext cx="2919123" cy="494295"/>
          </a:xfrm>
          <a:prstGeom prst="rect">
            <a:avLst/>
          </a:prstGeom>
          <a:noFill/>
          <a:ln w="9525">
            <a:noFill/>
            <a:miter lim="800000"/>
            <a:headEnd/>
            <a:tailEnd/>
          </a:ln>
          <a:effectLst/>
        </p:spPr>
        <p:txBody>
          <a:bodyPr vert="horz" wrap="square" lIns="95143" tIns="47572" rIns="95143" bIns="47572"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15178" y="9370388"/>
            <a:ext cx="2919123" cy="494295"/>
          </a:xfrm>
          <a:prstGeom prst="rect">
            <a:avLst/>
          </a:prstGeom>
          <a:noFill/>
          <a:ln w="9525">
            <a:noFill/>
            <a:miter lim="800000"/>
            <a:headEnd/>
            <a:tailEnd/>
          </a:ln>
          <a:effectLst/>
        </p:spPr>
        <p:txBody>
          <a:bodyPr vert="horz" wrap="square" lIns="95143" tIns="47572" rIns="95143" bIns="47572" numCol="1" anchor="b" anchorCtr="0" compatLnSpc="1">
            <a:prstTxWarp prst="textNoShape">
              <a:avLst/>
            </a:prstTxWarp>
          </a:bodyPr>
          <a:lstStyle>
            <a:lvl1pPr algn="r">
              <a:defRPr sz="1200"/>
            </a:lvl1pPr>
          </a:lstStyle>
          <a:p>
            <a:pPr>
              <a:defRPr/>
            </a:pPr>
            <a:fld id="{01C5F2DF-0ED4-4934-86FC-14BAAD94EF9C}" type="slidenum">
              <a:rPr lang="en-US"/>
              <a:pPr>
                <a:defRPr/>
              </a:pPr>
              <a:t>‹#›</a:t>
            </a:fld>
            <a:endParaRPr lang="en-US"/>
          </a:p>
        </p:txBody>
      </p:sp>
    </p:spTree>
    <p:extLst>
      <p:ext uri="{BB962C8B-B14F-4D97-AF65-F5344CB8AC3E}">
        <p14:creationId xmlns:p14="http://schemas.microsoft.com/office/powerpoint/2010/main" xmlns="" val="2667482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74070" algn="l" rtl="0" eaLnBrk="0" fontAlgn="base" hangingPunct="0">
      <a:spcBef>
        <a:spcPct val="30000"/>
      </a:spcBef>
      <a:spcAft>
        <a:spcPct val="0"/>
      </a:spcAft>
      <a:defRPr sz="1000" kern="1200">
        <a:solidFill>
          <a:schemeClr val="tx1"/>
        </a:solidFill>
        <a:latin typeface="Arial" charset="0"/>
        <a:ea typeface="+mn-ea"/>
        <a:cs typeface="+mn-cs"/>
      </a:defRPr>
    </a:lvl2pPr>
    <a:lvl3pPr marL="748139" algn="l" rtl="0" eaLnBrk="0" fontAlgn="base" hangingPunct="0">
      <a:spcBef>
        <a:spcPct val="30000"/>
      </a:spcBef>
      <a:spcAft>
        <a:spcPct val="0"/>
      </a:spcAft>
      <a:defRPr sz="1000" kern="1200">
        <a:solidFill>
          <a:schemeClr val="tx1"/>
        </a:solidFill>
        <a:latin typeface="Arial" charset="0"/>
        <a:ea typeface="+mn-ea"/>
        <a:cs typeface="+mn-cs"/>
      </a:defRPr>
    </a:lvl3pPr>
    <a:lvl4pPr marL="1122209" algn="l" rtl="0" eaLnBrk="0" fontAlgn="base" hangingPunct="0">
      <a:spcBef>
        <a:spcPct val="30000"/>
      </a:spcBef>
      <a:spcAft>
        <a:spcPct val="0"/>
      </a:spcAft>
      <a:defRPr sz="1000" kern="1200">
        <a:solidFill>
          <a:schemeClr val="tx1"/>
        </a:solidFill>
        <a:latin typeface="Arial" charset="0"/>
        <a:ea typeface="+mn-ea"/>
        <a:cs typeface="+mn-cs"/>
      </a:defRPr>
    </a:lvl4pPr>
    <a:lvl5pPr marL="1496278" algn="l" rtl="0" eaLnBrk="0" fontAlgn="base" hangingPunct="0">
      <a:spcBef>
        <a:spcPct val="30000"/>
      </a:spcBef>
      <a:spcAft>
        <a:spcPct val="0"/>
      </a:spcAft>
      <a:defRPr sz="1000" kern="1200">
        <a:solidFill>
          <a:schemeClr val="tx1"/>
        </a:solidFill>
        <a:latin typeface="Arial" charset="0"/>
        <a:ea typeface="+mn-ea"/>
        <a:cs typeface="+mn-cs"/>
      </a:defRPr>
    </a:lvl5pPr>
    <a:lvl6pPr marL="1870348" algn="l" defTabSz="748139" rtl="0" eaLnBrk="1" latinLnBrk="0" hangingPunct="1">
      <a:defRPr sz="1000" kern="1200">
        <a:solidFill>
          <a:schemeClr val="tx1"/>
        </a:solidFill>
        <a:latin typeface="+mn-lt"/>
        <a:ea typeface="+mn-ea"/>
        <a:cs typeface="+mn-cs"/>
      </a:defRPr>
    </a:lvl6pPr>
    <a:lvl7pPr marL="2244418" algn="l" defTabSz="748139" rtl="0" eaLnBrk="1" latinLnBrk="0" hangingPunct="1">
      <a:defRPr sz="1000" kern="1200">
        <a:solidFill>
          <a:schemeClr val="tx1"/>
        </a:solidFill>
        <a:latin typeface="+mn-lt"/>
        <a:ea typeface="+mn-ea"/>
        <a:cs typeface="+mn-cs"/>
      </a:defRPr>
    </a:lvl7pPr>
    <a:lvl8pPr marL="2618487" algn="l" defTabSz="748139" rtl="0" eaLnBrk="1" latinLnBrk="0" hangingPunct="1">
      <a:defRPr sz="1000" kern="1200">
        <a:solidFill>
          <a:schemeClr val="tx1"/>
        </a:solidFill>
        <a:latin typeface="+mn-lt"/>
        <a:ea typeface="+mn-ea"/>
        <a:cs typeface="+mn-cs"/>
      </a:defRPr>
    </a:lvl8pPr>
    <a:lvl9pPr marL="2992557" algn="l" defTabSz="748139"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23BA419D-10AC-422B-B42F-87242871BCFF}" type="slidenum">
              <a:rPr lang="en-US" smtClean="0"/>
              <a:pPr/>
              <a:t>1</a:t>
            </a:fld>
            <a:endParaRPr lang="en-US" smtClean="0"/>
          </a:p>
        </p:txBody>
      </p:sp>
      <p:sp>
        <p:nvSpPr>
          <p:cNvPr id="15363" name="Rectangle 2"/>
          <p:cNvSpPr>
            <a:spLocks noGrp="1" noRot="1" noChangeAspect="1" noChangeArrowheads="1" noTextEdit="1"/>
          </p:cNvSpPr>
          <p:nvPr>
            <p:ph type="sldImg"/>
          </p:nvPr>
        </p:nvSpPr>
        <p:spPr>
          <a:xfrm>
            <a:off x="-331788" y="739775"/>
            <a:ext cx="7400926" cy="3700463"/>
          </a:xfrm>
          <a:ln/>
        </p:spPr>
      </p:sp>
      <p:sp>
        <p:nvSpPr>
          <p:cNvPr id="153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6" y="6816727"/>
            <a:ext cx="37306251" cy="4705350"/>
          </a:xfrm>
          <a:prstGeom prst="rect">
            <a:avLst/>
          </a:prstGeom>
        </p:spPr>
        <p:txBody>
          <a:bodyPr lIns="74814" tIns="37407" rIns="74814" bIns="37407"/>
          <a:lstStyle/>
          <a:p>
            <a:r>
              <a:rPr lang="en-US" smtClean="0"/>
              <a:t>Click to edit Master title style</a:t>
            </a:r>
            <a:endParaRPr lang="en-US"/>
          </a:p>
        </p:txBody>
      </p:sp>
      <p:sp>
        <p:nvSpPr>
          <p:cNvPr id="3" name="Subtitle 2"/>
          <p:cNvSpPr>
            <a:spLocks noGrp="1"/>
          </p:cNvSpPr>
          <p:nvPr>
            <p:ph type="subTitle" idx="1"/>
          </p:nvPr>
        </p:nvSpPr>
        <p:spPr>
          <a:xfrm>
            <a:off x="6583363" y="12436477"/>
            <a:ext cx="30724476" cy="5607050"/>
          </a:xfrm>
          <a:prstGeom prst="rect">
            <a:avLst/>
          </a:prstGeom>
        </p:spPr>
        <p:txBody>
          <a:bodyPr lIns="74814" tIns="37407" rIns="74814" bIns="37407"/>
          <a:lstStyle>
            <a:lvl1pPr marL="0" indent="0" algn="ctr">
              <a:buNone/>
              <a:defRPr/>
            </a:lvl1pPr>
            <a:lvl2pPr marL="374070" indent="0" algn="ctr">
              <a:buNone/>
              <a:defRPr/>
            </a:lvl2pPr>
            <a:lvl3pPr marL="748139" indent="0" algn="ctr">
              <a:buNone/>
              <a:defRPr/>
            </a:lvl3pPr>
            <a:lvl4pPr marL="1122209" indent="0" algn="ctr">
              <a:buNone/>
              <a:defRPr/>
            </a:lvl4pPr>
            <a:lvl5pPr marL="1496278" indent="0" algn="ctr">
              <a:buNone/>
              <a:defRPr/>
            </a:lvl5pPr>
            <a:lvl6pPr marL="1870348" indent="0" algn="ctr">
              <a:buNone/>
              <a:defRPr/>
            </a:lvl6pPr>
            <a:lvl7pPr marL="2244418" indent="0" algn="ctr">
              <a:buNone/>
              <a:defRPr/>
            </a:lvl7pPr>
            <a:lvl8pPr marL="2618487" indent="0" algn="ctr">
              <a:buNone/>
              <a:defRPr/>
            </a:lvl8pPr>
            <a:lvl9pPr marL="2992557"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7" y="879475"/>
            <a:ext cx="39503349" cy="3657600"/>
          </a:xfrm>
          <a:prstGeom prst="rect">
            <a:avLst/>
          </a:prstGeom>
        </p:spPr>
        <p:txBody>
          <a:bodyPr lIns="74814" tIns="37407" rIns="74814" bIns="37407"/>
          <a:lstStyle/>
          <a:p>
            <a:r>
              <a:rPr lang="en-US" smtClean="0"/>
              <a:t>Click to edit Master title style</a:t>
            </a:r>
            <a:endParaRPr lang="en-US"/>
          </a:p>
        </p:txBody>
      </p:sp>
      <p:sp>
        <p:nvSpPr>
          <p:cNvPr id="3" name="Vertical Text Placeholder 2"/>
          <p:cNvSpPr>
            <a:spLocks noGrp="1"/>
          </p:cNvSpPr>
          <p:nvPr>
            <p:ph type="body" orient="vert" idx="1"/>
          </p:nvPr>
        </p:nvSpPr>
        <p:spPr>
          <a:xfrm>
            <a:off x="2193927" y="5121276"/>
            <a:ext cx="39503349" cy="14482763"/>
          </a:xfrm>
          <a:prstGeom prst="rect">
            <a:avLst/>
          </a:prstGeom>
        </p:spPr>
        <p:txBody>
          <a:bodyPr vert="eaVert" lIns="74814" tIns="37407" rIns="74814" bIns="3740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879477"/>
            <a:ext cx="9875837" cy="18724563"/>
          </a:xfrm>
          <a:prstGeom prst="rect">
            <a:avLst/>
          </a:prstGeom>
        </p:spPr>
        <p:txBody>
          <a:bodyPr vert="eaVert" lIns="74814" tIns="37407" rIns="74814" bIns="37407"/>
          <a:lstStyle/>
          <a:p>
            <a:r>
              <a:rPr lang="en-US" smtClean="0"/>
              <a:t>Click to edit Master title style</a:t>
            </a:r>
            <a:endParaRPr lang="en-US"/>
          </a:p>
        </p:txBody>
      </p:sp>
      <p:sp>
        <p:nvSpPr>
          <p:cNvPr id="3" name="Vertical Text Placeholder 2"/>
          <p:cNvSpPr>
            <a:spLocks noGrp="1"/>
          </p:cNvSpPr>
          <p:nvPr>
            <p:ph type="body" orient="vert" idx="1"/>
          </p:nvPr>
        </p:nvSpPr>
        <p:spPr>
          <a:xfrm>
            <a:off x="2193926" y="879477"/>
            <a:ext cx="29475113" cy="18724563"/>
          </a:xfrm>
          <a:prstGeom prst="rect">
            <a:avLst/>
          </a:prstGeom>
        </p:spPr>
        <p:txBody>
          <a:bodyPr vert="eaVert" lIns="74814" tIns="37407" rIns="74814" bIns="3740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7" y="879475"/>
            <a:ext cx="39503349" cy="3657600"/>
          </a:xfrm>
          <a:prstGeom prst="rect">
            <a:avLst/>
          </a:prstGeom>
        </p:spPr>
        <p:txBody>
          <a:bodyPr lIns="74814" tIns="37407" rIns="74814" bIns="37407"/>
          <a:lstStyle/>
          <a:p>
            <a:r>
              <a:rPr lang="en-US" smtClean="0"/>
              <a:t>Click to edit Master title style</a:t>
            </a:r>
            <a:endParaRPr lang="en-US"/>
          </a:p>
        </p:txBody>
      </p:sp>
      <p:sp>
        <p:nvSpPr>
          <p:cNvPr id="3" name="Content Placeholder 2"/>
          <p:cNvSpPr>
            <a:spLocks noGrp="1"/>
          </p:cNvSpPr>
          <p:nvPr>
            <p:ph idx="1"/>
          </p:nvPr>
        </p:nvSpPr>
        <p:spPr>
          <a:xfrm>
            <a:off x="2193927" y="5121276"/>
            <a:ext cx="39503349" cy="14482763"/>
          </a:xfrm>
          <a:prstGeom prst="rect">
            <a:avLst/>
          </a:prstGeom>
        </p:spPr>
        <p:txBody>
          <a:bodyPr lIns="74814" tIns="37407" rIns="74814" bIns="37407"/>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14101764"/>
            <a:ext cx="37307839" cy="4359275"/>
          </a:xfrm>
          <a:prstGeom prst="rect">
            <a:avLst/>
          </a:prstGeom>
        </p:spPr>
        <p:txBody>
          <a:bodyPr lIns="74814" tIns="37407" rIns="74814" bIns="37407" anchor="t"/>
          <a:lstStyle>
            <a:lvl1pPr algn="l">
              <a:defRPr sz="33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9301165"/>
            <a:ext cx="37307839" cy="4800600"/>
          </a:xfrm>
          <a:prstGeom prst="rect">
            <a:avLst/>
          </a:prstGeom>
        </p:spPr>
        <p:txBody>
          <a:bodyPr lIns="74814" tIns="37407" rIns="74814" bIns="37407" anchor="b"/>
          <a:lstStyle>
            <a:lvl1pPr marL="0" indent="0">
              <a:buNone/>
              <a:defRPr sz="1600"/>
            </a:lvl1pPr>
            <a:lvl2pPr marL="374070" indent="0">
              <a:buNone/>
              <a:defRPr sz="1500"/>
            </a:lvl2pPr>
            <a:lvl3pPr marL="748139" indent="0">
              <a:buNone/>
              <a:defRPr sz="1300"/>
            </a:lvl3pPr>
            <a:lvl4pPr marL="1122209" indent="0">
              <a:buNone/>
              <a:defRPr sz="1200"/>
            </a:lvl4pPr>
            <a:lvl5pPr marL="1496278" indent="0">
              <a:buNone/>
              <a:defRPr sz="1200"/>
            </a:lvl5pPr>
            <a:lvl6pPr marL="1870348" indent="0">
              <a:buNone/>
              <a:defRPr sz="1200"/>
            </a:lvl6pPr>
            <a:lvl7pPr marL="2244418" indent="0">
              <a:buNone/>
              <a:defRPr sz="1200"/>
            </a:lvl7pPr>
            <a:lvl8pPr marL="2618487" indent="0">
              <a:buNone/>
              <a:defRPr sz="1200"/>
            </a:lvl8pPr>
            <a:lvl9pPr marL="2992557"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7" y="879475"/>
            <a:ext cx="39503349" cy="3657600"/>
          </a:xfrm>
          <a:prstGeom prst="rect">
            <a:avLst/>
          </a:prstGeom>
        </p:spPr>
        <p:txBody>
          <a:bodyPr lIns="74814" tIns="37407" rIns="74814" bIns="37407"/>
          <a:lstStyle/>
          <a:p>
            <a:r>
              <a:rPr lang="en-US" smtClean="0"/>
              <a:t>Click to edit Master title style</a:t>
            </a:r>
            <a:endParaRPr lang="en-US"/>
          </a:p>
        </p:txBody>
      </p:sp>
      <p:sp>
        <p:nvSpPr>
          <p:cNvPr id="3" name="Content Placeholder 2"/>
          <p:cNvSpPr>
            <a:spLocks noGrp="1"/>
          </p:cNvSpPr>
          <p:nvPr>
            <p:ph sz="half" idx="1"/>
          </p:nvPr>
        </p:nvSpPr>
        <p:spPr>
          <a:xfrm>
            <a:off x="2193927" y="5121276"/>
            <a:ext cx="19675475" cy="14482763"/>
          </a:xfrm>
          <a:prstGeom prst="rect">
            <a:avLst/>
          </a:prstGeom>
        </p:spPr>
        <p:txBody>
          <a:bodyPr lIns="74814" tIns="37407" rIns="74814" bIns="37407"/>
          <a:lstStyle>
            <a:lvl1pPr>
              <a:defRPr sz="2300"/>
            </a:lvl1pPr>
            <a:lvl2pPr>
              <a:defRPr sz="20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2" y="5121276"/>
            <a:ext cx="19675475" cy="14482763"/>
          </a:xfrm>
          <a:prstGeom prst="rect">
            <a:avLst/>
          </a:prstGeom>
        </p:spPr>
        <p:txBody>
          <a:bodyPr lIns="74814" tIns="37407" rIns="74814" bIns="37407"/>
          <a:lstStyle>
            <a:lvl1pPr>
              <a:defRPr sz="2300"/>
            </a:lvl1pPr>
            <a:lvl2pPr>
              <a:defRPr sz="2000"/>
            </a:lvl2pPr>
            <a:lvl3pPr>
              <a:defRPr sz="16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7" y="879475"/>
            <a:ext cx="39503349" cy="3657600"/>
          </a:xfrm>
          <a:prstGeom prst="rect">
            <a:avLst/>
          </a:prstGeom>
        </p:spPr>
        <p:txBody>
          <a:bodyPr lIns="74814" tIns="37407" rIns="74814" bIns="37407"/>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4911728"/>
            <a:ext cx="19392900" cy="2047875"/>
          </a:xfrm>
          <a:prstGeom prst="rect">
            <a:avLst/>
          </a:prstGeom>
        </p:spPr>
        <p:txBody>
          <a:bodyPr lIns="74814" tIns="37407" rIns="74814" bIns="37407" anchor="b"/>
          <a:lstStyle>
            <a:lvl1pPr marL="0" indent="0">
              <a:buNone/>
              <a:defRPr sz="2000" b="1"/>
            </a:lvl1pPr>
            <a:lvl2pPr marL="374070" indent="0">
              <a:buNone/>
              <a:defRPr sz="1600" b="1"/>
            </a:lvl2pPr>
            <a:lvl3pPr marL="748139" indent="0">
              <a:buNone/>
              <a:defRPr sz="1500" b="1"/>
            </a:lvl3pPr>
            <a:lvl4pPr marL="1122209" indent="0">
              <a:buNone/>
              <a:defRPr sz="1300" b="1"/>
            </a:lvl4pPr>
            <a:lvl5pPr marL="1496278" indent="0">
              <a:buNone/>
              <a:defRPr sz="1300" b="1"/>
            </a:lvl5pPr>
            <a:lvl6pPr marL="1870348" indent="0">
              <a:buNone/>
              <a:defRPr sz="1300" b="1"/>
            </a:lvl6pPr>
            <a:lvl7pPr marL="2244418" indent="0">
              <a:buNone/>
              <a:defRPr sz="1300" b="1"/>
            </a:lvl7pPr>
            <a:lvl8pPr marL="2618487" indent="0">
              <a:buNone/>
              <a:defRPr sz="1300" b="1"/>
            </a:lvl8pPr>
            <a:lvl9pPr marL="2992557"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2193925" y="6959602"/>
            <a:ext cx="19392900" cy="12644438"/>
          </a:xfrm>
          <a:prstGeom prst="rect">
            <a:avLst/>
          </a:prstGeom>
        </p:spPr>
        <p:txBody>
          <a:bodyPr lIns="74814" tIns="37407" rIns="74814" bIns="37407"/>
          <a:lstStyle>
            <a:lvl1pPr>
              <a:defRPr sz="2000"/>
            </a:lvl1pPr>
            <a:lvl2pPr>
              <a:defRPr sz="16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41" y="4911728"/>
            <a:ext cx="19400836" cy="2047875"/>
          </a:xfrm>
          <a:prstGeom prst="rect">
            <a:avLst/>
          </a:prstGeom>
        </p:spPr>
        <p:txBody>
          <a:bodyPr lIns="74814" tIns="37407" rIns="74814" bIns="37407" anchor="b"/>
          <a:lstStyle>
            <a:lvl1pPr marL="0" indent="0">
              <a:buNone/>
              <a:defRPr sz="2000" b="1"/>
            </a:lvl1pPr>
            <a:lvl2pPr marL="374070" indent="0">
              <a:buNone/>
              <a:defRPr sz="1600" b="1"/>
            </a:lvl2pPr>
            <a:lvl3pPr marL="748139" indent="0">
              <a:buNone/>
              <a:defRPr sz="1500" b="1"/>
            </a:lvl3pPr>
            <a:lvl4pPr marL="1122209" indent="0">
              <a:buNone/>
              <a:defRPr sz="1300" b="1"/>
            </a:lvl4pPr>
            <a:lvl5pPr marL="1496278" indent="0">
              <a:buNone/>
              <a:defRPr sz="1300" b="1"/>
            </a:lvl5pPr>
            <a:lvl6pPr marL="1870348" indent="0">
              <a:buNone/>
              <a:defRPr sz="1300" b="1"/>
            </a:lvl6pPr>
            <a:lvl7pPr marL="2244418" indent="0">
              <a:buNone/>
              <a:defRPr sz="1300" b="1"/>
            </a:lvl7pPr>
            <a:lvl8pPr marL="2618487" indent="0">
              <a:buNone/>
              <a:defRPr sz="1300" b="1"/>
            </a:lvl8pPr>
            <a:lvl9pPr marL="2992557"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22296441" y="6959602"/>
            <a:ext cx="19400836" cy="12644438"/>
          </a:xfrm>
          <a:prstGeom prst="rect">
            <a:avLst/>
          </a:prstGeom>
        </p:spPr>
        <p:txBody>
          <a:bodyPr lIns="74814" tIns="37407" rIns="74814" bIns="37407"/>
          <a:lstStyle>
            <a:lvl1pPr>
              <a:defRPr sz="2000"/>
            </a:lvl1pPr>
            <a:lvl2pPr>
              <a:defRPr sz="16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7" y="879475"/>
            <a:ext cx="39503349" cy="3657600"/>
          </a:xfrm>
          <a:prstGeom prst="rect">
            <a:avLst/>
          </a:prstGeom>
        </p:spPr>
        <p:txBody>
          <a:bodyPr lIns="74814" tIns="37407" rIns="74814" bIns="37407"/>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6" y="873126"/>
            <a:ext cx="14439900" cy="3719513"/>
          </a:xfrm>
          <a:prstGeom prst="rect">
            <a:avLst/>
          </a:prstGeom>
        </p:spPr>
        <p:txBody>
          <a:bodyPr lIns="74814" tIns="37407" rIns="74814" bIns="37407" anchor="b"/>
          <a:lstStyle>
            <a:lvl1pPr algn="l">
              <a:defRPr sz="1600" b="1"/>
            </a:lvl1pPr>
          </a:lstStyle>
          <a:p>
            <a:r>
              <a:rPr lang="en-US" smtClean="0"/>
              <a:t>Click to edit Master title style</a:t>
            </a:r>
            <a:endParaRPr lang="en-US"/>
          </a:p>
        </p:txBody>
      </p:sp>
      <p:sp>
        <p:nvSpPr>
          <p:cNvPr id="3" name="Content Placeholder 2"/>
          <p:cNvSpPr>
            <a:spLocks noGrp="1"/>
          </p:cNvSpPr>
          <p:nvPr>
            <p:ph idx="1"/>
          </p:nvPr>
        </p:nvSpPr>
        <p:spPr>
          <a:xfrm>
            <a:off x="17160877" y="873128"/>
            <a:ext cx="24536400" cy="18730913"/>
          </a:xfrm>
          <a:prstGeom prst="rect">
            <a:avLst/>
          </a:prstGeom>
        </p:spPr>
        <p:txBody>
          <a:bodyPr lIns="74814" tIns="37407" rIns="74814" bIns="37407"/>
          <a:lstStyle>
            <a:lvl1pPr>
              <a:defRPr sz="2600"/>
            </a:lvl1pPr>
            <a:lvl2pPr>
              <a:defRPr sz="23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6" y="4592639"/>
            <a:ext cx="14439900" cy="15011400"/>
          </a:xfrm>
          <a:prstGeom prst="rect">
            <a:avLst/>
          </a:prstGeom>
        </p:spPr>
        <p:txBody>
          <a:bodyPr lIns="74814" tIns="37407" rIns="74814" bIns="37407"/>
          <a:lstStyle>
            <a:lvl1pPr marL="0" indent="0">
              <a:buNone/>
              <a:defRPr sz="1200"/>
            </a:lvl1pPr>
            <a:lvl2pPr marL="374070" indent="0">
              <a:buNone/>
              <a:defRPr sz="1000"/>
            </a:lvl2pPr>
            <a:lvl3pPr marL="748139" indent="0">
              <a:buNone/>
              <a:defRPr sz="900"/>
            </a:lvl3pPr>
            <a:lvl4pPr marL="1122209" indent="0">
              <a:buNone/>
              <a:defRPr sz="800"/>
            </a:lvl4pPr>
            <a:lvl5pPr marL="1496278" indent="0">
              <a:buNone/>
              <a:defRPr sz="800"/>
            </a:lvl5pPr>
            <a:lvl6pPr marL="1870348" indent="0">
              <a:buNone/>
              <a:defRPr sz="800"/>
            </a:lvl6pPr>
            <a:lvl7pPr marL="2244418" indent="0">
              <a:buNone/>
              <a:defRPr sz="800"/>
            </a:lvl7pPr>
            <a:lvl8pPr marL="2618487" indent="0">
              <a:buNone/>
              <a:defRPr sz="800"/>
            </a:lvl8pPr>
            <a:lvl9pPr marL="2992557" indent="0">
              <a:buNone/>
              <a:defRPr sz="8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15362240"/>
            <a:ext cx="26335037" cy="1812925"/>
          </a:xfrm>
          <a:prstGeom prst="rect">
            <a:avLst/>
          </a:prstGeom>
        </p:spPr>
        <p:txBody>
          <a:bodyPr lIns="74814" tIns="37407" rIns="74814" bIns="37407" anchor="b"/>
          <a:lstStyle>
            <a:lvl1pPr algn="l">
              <a:defRPr sz="1600" b="1"/>
            </a:lvl1pPr>
          </a:lstStyle>
          <a:p>
            <a:r>
              <a:rPr lang="en-US" smtClean="0"/>
              <a:t>Click to edit Master title style</a:t>
            </a:r>
            <a:endParaRPr lang="en-US"/>
          </a:p>
        </p:txBody>
      </p:sp>
      <p:sp>
        <p:nvSpPr>
          <p:cNvPr id="3" name="Picture Placeholder 2"/>
          <p:cNvSpPr>
            <a:spLocks noGrp="1"/>
          </p:cNvSpPr>
          <p:nvPr>
            <p:ph type="pic" idx="1"/>
          </p:nvPr>
        </p:nvSpPr>
        <p:spPr>
          <a:xfrm>
            <a:off x="8602664" y="1960565"/>
            <a:ext cx="26335037" cy="13168312"/>
          </a:xfrm>
          <a:prstGeom prst="rect">
            <a:avLst/>
          </a:prstGeom>
        </p:spPr>
        <p:txBody>
          <a:bodyPr lIns="74814" tIns="37407" rIns="74814" bIns="37407"/>
          <a:lstStyle>
            <a:lvl1pPr marL="0" indent="0">
              <a:buNone/>
              <a:defRPr sz="2600"/>
            </a:lvl1pPr>
            <a:lvl2pPr marL="374070" indent="0">
              <a:buNone/>
              <a:defRPr sz="2300"/>
            </a:lvl2pPr>
            <a:lvl3pPr marL="748139" indent="0">
              <a:buNone/>
              <a:defRPr sz="2000"/>
            </a:lvl3pPr>
            <a:lvl4pPr marL="1122209" indent="0">
              <a:buNone/>
              <a:defRPr sz="1600"/>
            </a:lvl4pPr>
            <a:lvl5pPr marL="1496278" indent="0">
              <a:buNone/>
              <a:defRPr sz="1600"/>
            </a:lvl5pPr>
            <a:lvl6pPr marL="1870348" indent="0">
              <a:buNone/>
              <a:defRPr sz="1600"/>
            </a:lvl6pPr>
            <a:lvl7pPr marL="2244418" indent="0">
              <a:buNone/>
              <a:defRPr sz="1600"/>
            </a:lvl7pPr>
            <a:lvl8pPr marL="2618487" indent="0">
              <a:buNone/>
              <a:defRPr sz="1600"/>
            </a:lvl8pPr>
            <a:lvl9pPr marL="2992557" indent="0">
              <a:buNone/>
              <a:defRPr sz="1600"/>
            </a:lvl9pPr>
          </a:lstStyle>
          <a:p>
            <a:pPr lvl="0"/>
            <a:endParaRPr lang="en-US" noProof="0" smtClean="0"/>
          </a:p>
        </p:txBody>
      </p:sp>
      <p:sp>
        <p:nvSpPr>
          <p:cNvPr id="4" name="Text Placeholder 3"/>
          <p:cNvSpPr>
            <a:spLocks noGrp="1"/>
          </p:cNvSpPr>
          <p:nvPr>
            <p:ph type="body" sz="half" idx="2"/>
          </p:nvPr>
        </p:nvSpPr>
        <p:spPr>
          <a:xfrm>
            <a:off x="8602664" y="17175163"/>
            <a:ext cx="26335037" cy="2576512"/>
          </a:xfrm>
          <a:prstGeom prst="rect">
            <a:avLst/>
          </a:prstGeom>
        </p:spPr>
        <p:txBody>
          <a:bodyPr lIns="74814" tIns="37407" rIns="74814" bIns="37407"/>
          <a:lstStyle>
            <a:lvl1pPr marL="0" indent="0">
              <a:buNone/>
              <a:defRPr sz="1200"/>
            </a:lvl1pPr>
            <a:lvl2pPr marL="374070" indent="0">
              <a:buNone/>
              <a:defRPr sz="1000"/>
            </a:lvl2pPr>
            <a:lvl3pPr marL="748139" indent="0">
              <a:buNone/>
              <a:defRPr sz="900"/>
            </a:lvl3pPr>
            <a:lvl4pPr marL="1122209" indent="0">
              <a:buNone/>
              <a:defRPr sz="800"/>
            </a:lvl4pPr>
            <a:lvl5pPr marL="1496278" indent="0">
              <a:buNone/>
              <a:defRPr sz="800"/>
            </a:lvl5pPr>
            <a:lvl6pPr marL="1870348" indent="0">
              <a:buNone/>
              <a:defRPr sz="800"/>
            </a:lvl6pPr>
            <a:lvl7pPr marL="2244418" indent="0">
              <a:buNone/>
              <a:defRPr sz="800"/>
            </a:lvl7pPr>
            <a:lvl8pPr marL="2618487" indent="0">
              <a:buNone/>
              <a:defRPr sz="800"/>
            </a:lvl8pPr>
            <a:lvl9pPr marL="2992557" indent="0">
              <a:buNone/>
              <a:defRPr sz="8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EB8923"/>
            </a:gs>
            <a:gs pos="39999">
              <a:srgbClr val="85C2FF"/>
            </a:gs>
            <a:gs pos="70000">
              <a:srgbClr val="C4D6EB"/>
            </a:gs>
            <a:gs pos="100000">
              <a:srgbClr val="FFEBFA"/>
            </a:gs>
          </a:gsLst>
          <a:lin ang="5400000"/>
        </a:gradFill>
        <a:effectLst/>
      </p:bgPr>
    </p:bg>
    <p:spTree>
      <p:nvGrpSpPr>
        <p:cNvPr id="1" name=""/>
        <p:cNvGrpSpPr/>
        <p:nvPr/>
      </p:nvGrpSpPr>
      <p:grpSpPr>
        <a:xfrm>
          <a:off x="0" y="0"/>
          <a:ext cx="0" cy="0"/>
          <a:chOff x="0" y="0"/>
          <a:chExt cx="0" cy="0"/>
        </a:xfrm>
      </p:grpSpPr>
      <p:graphicFrame>
        <p:nvGraphicFramePr>
          <p:cNvPr id="1026" name="Object 15"/>
          <p:cNvGraphicFramePr>
            <a:graphicFrameLocks noChangeAspect="1"/>
          </p:cNvGraphicFramePr>
          <p:nvPr/>
        </p:nvGraphicFramePr>
        <p:xfrm>
          <a:off x="37590308" y="21593629"/>
          <a:ext cx="5264573" cy="177800"/>
        </p:xfrm>
        <a:graphic>
          <a:graphicData uri="http://schemas.openxmlformats.org/presentationml/2006/ole">
            <p:oleObj spid="_x0000_s1038" name="CorelDRAW" r:id="rId14" imgW="8833104" imgH="310896" progId="">
              <p:embed/>
            </p:oleObj>
          </a:graphicData>
        </a:graphic>
      </p:graphicFrame>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ctr" defTabSz="2379498" rtl="0" eaLnBrk="0" fontAlgn="base" hangingPunct="0">
        <a:spcBef>
          <a:spcPct val="0"/>
        </a:spcBef>
        <a:spcAft>
          <a:spcPct val="0"/>
        </a:spcAft>
        <a:defRPr sz="11500">
          <a:solidFill>
            <a:schemeClr val="tx2"/>
          </a:solidFill>
          <a:latin typeface="+mj-lt"/>
          <a:ea typeface="+mj-ea"/>
          <a:cs typeface="+mj-cs"/>
        </a:defRPr>
      </a:lvl1pPr>
      <a:lvl2pPr algn="ctr" defTabSz="2379498" rtl="0" eaLnBrk="0" fontAlgn="base" hangingPunct="0">
        <a:spcBef>
          <a:spcPct val="0"/>
        </a:spcBef>
        <a:spcAft>
          <a:spcPct val="0"/>
        </a:spcAft>
        <a:defRPr sz="11500">
          <a:solidFill>
            <a:schemeClr val="tx2"/>
          </a:solidFill>
          <a:latin typeface="Arial" charset="0"/>
        </a:defRPr>
      </a:lvl2pPr>
      <a:lvl3pPr algn="ctr" defTabSz="2379498" rtl="0" eaLnBrk="0" fontAlgn="base" hangingPunct="0">
        <a:spcBef>
          <a:spcPct val="0"/>
        </a:spcBef>
        <a:spcAft>
          <a:spcPct val="0"/>
        </a:spcAft>
        <a:defRPr sz="11500">
          <a:solidFill>
            <a:schemeClr val="tx2"/>
          </a:solidFill>
          <a:latin typeface="Arial" charset="0"/>
        </a:defRPr>
      </a:lvl3pPr>
      <a:lvl4pPr algn="ctr" defTabSz="2379498" rtl="0" eaLnBrk="0" fontAlgn="base" hangingPunct="0">
        <a:spcBef>
          <a:spcPct val="0"/>
        </a:spcBef>
        <a:spcAft>
          <a:spcPct val="0"/>
        </a:spcAft>
        <a:defRPr sz="11500">
          <a:solidFill>
            <a:schemeClr val="tx2"/>
          </a:solidFill>
          <a:latin typeface="Arial" charset="0"/>
        </a:defRPr>
      </a:lvl4pPr>
      <a:lvl5pPr algn="ctr" defTabSz="2379498" rtl="0" eaLnBrk="0" fontAlgn="base" hangingPunct="0">
        <a:spcBef>
          <a:spcPct val="0"/>
        </a:spcBef>
        <a:spcAft>
          <a:spcPct val="0"/>
        </a:spcAft>
        <a:defRPr sz="11500">
          <a:solidFill>
            <a:schemeClr val="tx2"/>
          </a:solidFill>
          <a:latin typeface="Arial" charset="0"/>
        </a:defRPr>
      </a:lvl5pPr>
      <a:lvl6pPr marL="374070" algn="ctr" defTabSz="2379498" rtl="0" fontAlgn="base">
        <a:spcBef>
          <a:spcPct val="0"/>
        </a:spcBef>
        <a:spcAft>
          <a:spcPct val="0"/>
        </a:spcAft>
        <a:defRPr sz="11500">
          <a:solidFill>
            <a:schemeClr val="tx2"/>
          </a:solidFill>
          <a:latin typeface="Arial" charset="0"/>
        </a:defRPr>
      </a:lvl6pPr>
      <a:lvl7pPr marL="748139" algn="ctr" defTabSz="2379498" rtl="0" fontAlgn="base">
        <a:spcBef>
          <a:spcPct val="0"/>
        </a:spcBef>
        <a:spcAft>
          <a:spcPct val="0"/>
        </a:spcAft>
        <a:defRPr sz="11500">
          <a:solidFill>
            <a:schemeClr val="tx2"/>
          </a:solidFill>
          <a:latin typeface="Arial" charset="0"/>
        </a:defRPr>
      </a:lvl7pPr>
      <a:lvl8pPr marL="1122209" algn="ctr" defTabSz="2379498" rtl="0" fontAlgn="base">
        <a:spcBef>
          <a:spcPct val="0"/>
        </a:spcBef>
        <a:spcAft>
          <a:spcPct val="0"/>
        </a:spcAft>
        <a:defRPr sz="11500">
          <a:solidFill>
            <a:schemeClr val="tx2"/>
          </a:solidFill>
          <a:latin typeface="Arial" charset="0"/>
        </a:defRPr>
      </a:lvl8pPr>
      <a:lvl9pPr marL="1496278" algn="ctr" defTabSz="2379498" rtl="0" fontAlgn="base">
        <a:spcBef>
          <a:spcPct val="0"/>
        </a:spcBef>
        <a:spcAft>
          <a:spcPct val="0"/>
        </a:spcAft>
        <a:defRPr sz="11500">
          <a:solidFill>
            <a:schemeClr val="tx2"/>
          </a:solidFill>
          <a:latin typeface="Arial" charset="0"/>
        </a:defRPr>
      </a:lvl9pPr>
    </p:titleStyle>
    <p:bodyStyle>
      <a:lvl1pPr marL="891879" indent="-891879" algn="l" defTabSz="2379498" rtl="0" eaLnBrk="0" fontAlgn="base" hangingPunct="0">
        <a:spcBef>
          <a:spcPct val="20000"/>
        </a:spcBef>
        <a:spcAft>
          <a:spcPct val="0"/>
        </a:spcAft>
        <a:buChar char="•"/>
        <a:defRPr sz="8300">
          <a:solidFill>
            <a:schemeClr val="tx1"/>
          </a:solidFill>
          <a:latin typeface="+mn-lt"/>
          <a:ea typeface="+mn-ea"/>
          <a:cs typeface="+mn-cs"/>
        </a:defRPr>
      </a:lvl1pPr>
      <a:lvl2pPr marL="1932693" indent="-742944" algn="l" defTabSz="2379498" rtl="0" eaLnBrk="0" fontAlgn="base" hangingPunct="0">
        <a:spcBef>
          <a:spcPct val="20000"/>
        </a:spcBef>
        <a:spcAft>
          <a:spcPct val="0"/>
        </a:spcAft>
        <a:buChar char="–"/>
        <a:defRPr sz="7200">
          <a:solidFill>
            <a:schemeClr val="tx1"/>
          </a:solidFill>
          <a:latin typeface="+mn-lt"/>
        </a:defRPr>
      </a:lvl2pPr>
      <a:lvl3pPr marL="2971775" indent="-592277" algn="l" defTabSz="2379498" rtl="0" eaLnBrk="0" fontAlgn="base" hangingPunct="0">
        <a:spcBef>
          <a:spcPct val="20000"/>
        </a:spcBef>
        <a:spcAft>
          <a:spcPct val="0"/>
        </a:spcAft>
        <a:buChar char="•"/>
        <a:defRPr sz="6200">
          <a:solidFill>
            <a:schemeClr val="tx1"/>
          </a:solidFill>
          <a:latin typeface="+mn-lt"/>
        </a:defRPr>
      </a:lvl3pPr>
      <a:lvl4pPr marL="4161525" indent="-592277" algn="l" defTabSz="2379498" rtl="0" eaLnBrk="0" fontAlgn="base" hangingPunct="0">
        <a:spcBef>
          <a:spcPct val="20000"/>
        </a:spcBef>
        <a:spcAft>
          <a:spcPct val="0"/>
        </a:spcAft>
        <a:buChar char="–"/>
        <a:defRPr sz="5100">
          <a:solidFill>
            <a:schemeClr val="tx1"/>
          </a:solidFill>
          <a:latin typeface="+mn-lt"/>
        </a:defRPr>
      </a:lvl4pPr>
      <a:lvl5pPr marL="5351274" indent="-594009" algn="l" defTabSz="2379498" rtl="0" eaLnBrk="0" fontAlgn="base" hangingPunct="0">
        <a:spcBef>
          <a:spcPct val="20000"/>
        </a:spcBef>
        <a:spcAft>
          <a:spcPct val="0"/>
        </a:spcAft>
        <a:buChar char="»"/>
        <a:defRPr sz="5100">
          <a:solidFill>
            <a:schemeClr val="tx1"/>
          </a:solidFill>
          <a:latin typeface="+mn-lt"/>
        </a:defRPr>
      </a:lvl5pPr>
      <a:lvl6pPr marL="5725343" indent="-594874" algn="l" defTabSz="2379498" rtl="0" fontAlgn="base">
        <a:spcBef>
          <a:spcPct val="20000"/>
        </a:spcBef>
        <a:spcAft>
          <a:spcPct val="0"/>
        </a:spcAft>
        <a:buChar char="»"/>
        <a:defRPr sz="5100">
          <a:solidFill>
            <a:schemeClr val="tx1"/>
          </a:solidFill>
          <a:latin typeface="+mn-lt"/>
        </a:defRPr>
      </a:lvl6pPr>
      <a:lvl7pPr marL="6099413" indent="-594874" algn="l" defTabSz="2379498" rtl="0" fontAlgn="base">
        <a:spcBef>
          <a:spcPct val="20000"/>
        </a:spcBef>
        <a:spcAft>
          <a:spcPct val="0"/>
        </a:spcAft>
        <a:buChar char="»"/>
        <a:defRPr sz="5100">
          <a:solidFill>
            <a:schemeClr val="tx1"/>
          </a:solidFill>
          <a:latin typeface="+mn-lt"/>
        </a:defRPr>
      </a:lvl7pPr>
      <a:lvl8pPr marL="6473482" indent="-594874" algn="l" defTabSz="2379498" rtl="0" fontAlgn="base">
        <a:spcBef>
          <a:spcPct val="20000"/>
        </a:spcBef>
        <a:spcAft>
          <a:spcPct val="0"/>
        </a:spcAft>
        <a:buChar char="»"/>
        <a:defRPr sz="5100">
          <a:solidFill>
            <a:schemeClr val="tx1"/>
          </a:solidFill>
          <a:latin typeface="+mn-lt"/>
        </a:defRPr>
      </a:lvl8pPr>
      <a:lvl9pPr marL="6847552" indent="-594874" algn="l" defTabSz="2379498" rtl="0" fontAlgn="base">
        <a:spcBef>
          <a:spcPct val="20000"/>
        </a:spcBef>
        <a:spcAft>
          <a:spcPct val="0"/>
        </a:spcAft>
        <a:buChar char="»"/>
        <a:defRPr sz="5100">
          <a:solidFill>
            <a:schemeClr val="tx1"/>
          </a:solidFill>
          <a:latin typeface="+mn-lt"/>
        </a:defRPr>
      </a:lvl9pPr>
    </p:bodyStyle>
    <p:otherStyle>
      <a:defPPr>
        <a:defRPr lang="en-US"/>
      </a:defPPr>
      <a:lvl1pPr marL="0" algn="l" defTabSz="748139" rtl="0" eaLnBrk="1" latinLnBrk="0" hangingPunct="1">
        <a:defRPr sz="1500" kern="1200">
          <a:solidFill>
            <a:schemeClr val="tx1"/>
          </a:solidFill>
          <a:latin typeface="+mn-lt"/>
          <a:ea typeface="+mn-ea"/>
          <a:cs typeface="+mn-cs"/>
        </a:defRPr>
      </a:lvl1pPr>
      <a:lvl2pPr marL="374070" algn="l" defTabSz="748139" rtl="0" eaLnBrk="1" latinLnBrk="0" hangingPunct="1">
        <a:defRPr sz="1500" kern="1200">
          <a:solidFill>
            <a:schemeClr val="tx1"/>
          </a:solidFill>
          <a:latin typeface="+mn-lt"/>
          <a:ea typeface="+mn-ea"/>
          <a:cs typeface="+mn-cs"/>
        </a:defRPr>
      </a:lvl2pPr>
      <a:lvl3pPr marL="748139" algn="l" defTabSz="748139" rtl="0" eaLnBrk="1" latinLnBrk="0" hangingPunct="1">
        <a:defRPr sz="1500" kern="1200">
          <a:solidFill>
            <a:schemeClr val="tx1"/>
          </a:solidFill>
          <a:latin typeface="+mn-lt"/>
          <a:ea typeface="+mn-ea"/>
          <a:cs typeface="+mn-cs"/>
        </a:defRPr>
      </a:lvl3pPr>
      <a:lvl4pPr marL="1122209" algn="l" defTabSz="748139" rtl="0" eaLnBrk="1" latinLnBrk="0" hangingPunct="1">
        <a:defRPr sz="1500" kern="1200">
          <a:solidFill>
            <a:schemeClr val="tx1"/>
          </a:solidFill>
          <a:latin typeface="+mn-lt"/>
          <a:ea typeface="+mn-ea"/>
          <a:cs typeface="+mn-cs"/>
        </a:defRPr>
      </a:lvl4pPr>
      <a:lvl5pPr marL="1496278" algn="l" defTabSz="748139" rtl="0" eaLnBrk="1" latinLnBrk="0" hangingPunct="1">
        <a:defRPr sz="1500" kern="1200">
          <a:solidFill>
            <a:schemeClr val="tx1"/>
          </a:solidFill>
          <a:latin typeface="+mn-lt"/>
          <a:ea typeface="+mn-ea"/>
          <a:cs typeface="+mn-cs"/>
        </a:defRPr>
      </a:lvl5pPr>
      <a:lvl6pPr marL="1870348" algn="l" defTabSz="748139" rtl="0" eaLnBrk="1" latinLnBrk="0" hangingPunct="1">
        <a:defRPr sz="1500" kern="1200">
          <a:solidFill>
            <a:schemeClr val="tx1"/>
          </a:solidFill>
          <a:latin typeface="+mn-lt"/>
          <a:ea typeface="+mn-ea"/>
          <a:cs typeface="+mn-cs"/>
        </a:defRPr>
      </a:lvl6pPr>
      <a:lvl7pPr marL="2244418" algn="l" defTabSz="748139" rtl="0" eaLnBrk="1" latinLnBrk="0" hangingPunct="1">
        <a:defRPr sz="1500" kern="1200">
          <a:solidFill>
            <a:schemeClr val="tx1"/>
          </a:solidFill>
          <a:latin typeface="+mn-lt"/>
          <a:ea typeface="+mn-ea"/>
          <a:cs typeface="+mn-cs"/>
        </a:defRPr>
      </a:lvl7pPr>
      <a:lvl8pPr marL="2618487" algn="l" defTabSz="748139" rtl="0" eaLnBrk="1" latinLnBrk="0" hangingPunct="1">
        <a:defRPr sz="1500" kern="1200">
          <a:solidFill>
            <a:schemeClr val="tx1"/>
          </a:solidFill>
          <a:latin typeface="+mn-lt"/>
          <a:ea typeface="+mn-ea"/>
          <a:cs typeface="+mn-cs"/>
        </a:defRPr>
      </a:lvl8pPr>
      <a:lvl9pPr marL="2992557" algn="l" defTabSz="748139"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7.jpeg"/><Relationship Id="rId5" Type="http://schemas.openxmlformats.org/officeDocument/2006/relationships/hyperlink" Target="mailto:drfarhana2007@gmail.com" TargetMode="External"/><Relationship Id="rId10" Type="http://schemas.openxmlformats.org/officeDocument/2006/relationships/image" Target="../media/image6.jpeg"/><Relationship Id="rId4" Type="http://schemas.openxmlformats.org/officeDocument/2006/relationships/hyperlink" Target="mailto:farhanahaque@icddrb.org" TargetMode="External"/><Relationship Id="rId9"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B8923"/>
        </a:solidFill>
        <a:effectLst/>
      </p:bgPr>
    </p:bg>
    <p:spTree>
      <p:nvGrpSpPr>
        <p:cNvPr id="1" name=""/>
        <p:cNvGrpSpPr/>
        <p:nvPr/>
      </p:nvGrpSpPr>
      <p:grpSpPr>
        <a:xfrm>
          <a:off x="0" y="0"/>
          <a:ext cx="0" cy="0"/>
          <a:chOff x="0" y="0"/>
          <a:chExt cx="0" cy="0"/>
        </a:xfrm>
      </p:grpSpPr>
      <p:sp>
        <p:nvSpPr>
          <p:cNvPr id="13314" name="AutoShape 30"/>
          <p:cNvSpPr>
            <a:spLocks noChangeArrowheads="1"/>
          </p:cNvSpPr>
          <p:nvPr/>
        </p:nvSpPr>
        <p:spPr bwMode="auto">
          <a:xfrm>
            <a:off x="32823655" y="5559810"/>
            <a:ext cx="10363200" cy="15728043"/>
          </a:xfrm>
          <a:prstGeom prst="roundRect">
            <a:avLst>
              <a:gd name="adj" fmla="val 7000"/>
            </a:avLst>
          </a:prstGeom>
          <a:solidFill>
            <a:schemeClr val="bg1"/>
          </a:solidFill>
          <a:ln w="9525">
            <a:solidFill>
              <a:schemeClr val="tx1"/>
            </a:solidFill>
            <a:round/>
            <a:headEnd/>
            <a:tailEnd/>
          </a:ln>
        </p:spPr>
        <p:txBody>
          <a:bodyPr wrap="none" lIns="74814" tIns="37407" rIns="74814" bIns="37407" anchor="ctr"/>
          <a:lstStyle/>
          <a:p>
            <a:pPr algn="ctr"/>
            <a:endParaRPr lang="en-US">
              <a:latin typeface="Arial Narrow" pitchFamily="34" charset="0"/>
            </a:endParaRPr>
          </a:p>
        </p:txBody>
      </p:sp>
      <p:sp>
        <p:nvSpPr>
          <p:cNvPr id="13315" name="AutoShape 29"/>
          <p:cNvSpPr>
            <a:spLocks noChangeArrowheads="1"/>
          </p:cNvSpPr>
          <p:nvPr/>
        </p:nvSpPr>
        <p:spPr bwMode="auto">
          <a:xfrm>
            <a:off x="11204521" y="5431701"/>
            <a:ext cx="10590661" cy="15945758"/>
          </a:xfrm>
          <a:prstGeom prst="roundRect">
            <a:avLst>
              <a:gd name="adj" fmla="val 7000"/>
            </a:avLst>
          </a:prstGeom>
          <a:solidFill>
            <a:schemeClr val="bg1"/>
          </a:solidFill>
          <a:ln w="9525">
            <a:solidFill>
              <a:schemeClr val="tx1"/>
            </a:solidFill>
            <a:round/>
            <a:headEnd/>
            <a:tailEnd/>
          </a:ln>
        </p:spPr>
        <p:txBody>
          <a:bodyPr wrap="none" lIns="74814" tIns="37407" rIns="74814" bIns="37407" anchor="ctr"/>
          <a:lstStyle/>
          <a:p>
            <a:pPr algn="ctr"/>
            <a:endParaRPr lang="en-US">
              <a:latin typeface="Arial Narrow" pitchFamily="34" charset="0"/>
            </a:endParaRPr>
          </a:p>
        </p:txBody>
      </p:sp>
      <p:sp>
        <p:nvSpPr>
          <p:cNvPr id="13316" name="AutoShape 31"/>
          <p:cNvSpPr>
            <a:spLocks noChangeArrowheads="1"/>
          </p:cNvSpPr>
          <p:nvPr/>
        </p:nvSpPr>
        <p:spPr bwMode="auto">
          <a:xfrm>
            <a:off x="22267182" y="5556827"/>
            <a:ext cx="10363200" cy="15827664"/>
          </a:xfrm>
          <a:prstGeom prst="roundRect">
            <a:avLst>
              <a:gd name="adj" fmla="val 7000"/>
            </a:avLst>
          </a:prstGeom>
          <a:solidFill>
            <a:schemeClr val="bg1"/>
          </a:solidFill>
          <a:ln w="9525">
            <a:solidFill>
              <a:schemeClr val="tx1"/>
            </a:solidFill>
            <a:round/>
            <a:headEnd/>
            <a:tailEnd/>
          </a:ln>
        </p:spPr>
        <p:txBody>
          <a:bodyPr wrap="none" lIns="74814" tIns="37407" rIns="74814" bIns="37407" anchor="ctr"/>
          <a:lstStyle/>
          <a:p>
            <a:pPr algn="ctr"/>
            <a:endParaRPr lang="en-US">
              <a:latin typeface="Arial Narrow" pitchFamily="34" charset="0"/>
            </a:endParaRPr>
          </a:p>
        </p:txBody>
      </p:sp>
      <p:sp>
        <p:nvSpPr>
          <p:cNvPr id="13317" name="AutoShape 4"/>
          <p:cNvSpPr>
            <a:spLocks noChangeArrowheads="1"/>
          </p:cNvSpPr>
          <p:nvPr/>
        </p:nvSpPr>
        <p:spPr bwMode="auto">
          <a:xfrm>
            <a:off x="696806" y="5431701"/>
            <a:ext cx="10204027" cy="15847786"/>
          </a:xfrm>
          <a:prstGeom prst="roundRect">
            <a:avLst>
              <a:gd name="adj" fmla="val 7000"/>
            </a:avLst>
          </a:prstGeom>
          <a:solidFill>
            <a:schemeClr val="bg1"/>
          </a:solidFill>
          <a:ln w="9525">
            <a:solidFill>
              <a:schemeClr val="tx1"/>
            </a:solidFill>
            <a:round/>
            <a:headEnd/>
            <a:tailEnd/>
          </a:ln>
        </p:spPr>
        <p:txBody>
          <a:bodyPr wrap="none" lIns="74814" tIns="37407" rIns="74814" bIns="37407" anchor="ctr"/>
          <a:lstStyle/>
          <a:p>
            <a:pPr algn="ctr"/>
            <a:endParaRPr lang="en-US">
              <a:latin typeface="Arial Narrow" pitchFamily="34" charset="0"/>
            </a:endParaRPr>
          </a:p>
        </p:txBody>
      </p:sp>
      <p:sp>
        <p:nvSpPr>
          <p:cNvPr id="13318" name="AutoShape 13"/>
          <p:cNvSpPr>
            <a:spLocks noChangeArrowheads="1"/>
          </p:cNvSpPr>
          <p:nvPr/>
        </p:nvSpPr>
        <p:spPr bwMode="auto">
          <a:xfrm>
            <a:off x="685801" y="535215"/>
            <a:ext cx="42519600" cy="4646385"/>
          </a:xfrm>
          <a:prstGeom prst="roundRect">
            <a:avLst>
              <a:gd name="adj" fmla="val 10870"/>
            </a:avLst>
          </a:prstGeom>
          <a:solidFill>
            <a:schemeClr val="bg1"/>
          </a:solidFill>
          <a:ln w="9525">
            <a:solidFill>
              <a:schemeClr val="tx1"/>
            </a:solidFill>
            <a:round/>
            <a:headEnd/>
            <a:tailEnd/>
          </a:ln>
        </p:spPr>
        <p:txBody>
          <a:bodyPr wrap="none" lIns="49548" tIns="24774" rIns="49548" bIns="24774" anchor="ctr"/>
          <a:lstStyle/>
          <a:p>
            <a:pPr algn="ctr" defTabSz="2379498"/>
            <a:endParaRPr lang="en-US" dirty="0">
              <a:solidFill>
                <a:schemeClr val="bg1"/>
              </a:solidFill>
              <a:latin typeface="Arial Narrow" pitchFamily="34" charset="0"/>
            </a:endParaRPr>
          </a:p>
        </p:txBody>
      </p:sp>
      <p:sp>
        <p:nvSpPr>
          <p:cNvPr id="13319" name="Text Box 14"/>
          <p:cNvSpPr txBox="1">
            <a:spLocks noChangeArrowheads="1"/>
          </p:cNvSpPr>
          <p:nvPr/>
        </p:nvSpPr>
        <p:spPr bwMode="auto">
          <a:xfrm>
            <a:off x="2895600" y="607786"/>
            <a:ext cx="37909500" cy="8621609"/>
          </a:xfrm>
          <a:prstGeom prst="rect">
            <a:avLst/>
          </a:prstGeom>
          <a:noFill/>
          <a:ln w="9525">
            <a:noFill/>
            <a:miter lim="800000"/>
            <a:headEnd/>
            <a:tailEnd/>
          </a:ln>
        </p:spPr>
        <p:txBody>
          <a:bodyPr wrap="square" lIns="49548" tIns="24774" rIns="49548" bIns="24774">
            <a:spAutoFit/>
          </a:bodyPr>
          <a:lstStyle/>
          <a:p>
            <a:pPr algn="ctr"/>
            <a:r>
              <a:rPr lang="en-US" sz="6600" b="1" dirty="0" smtClean="0">
                <a:latin typeface="+mn-lt"/>
              </a:rPr>
              <a:t>Outbreaks of Cutaneous Anthrax among Humans in Bangladesh: </a:t>
            </a:r>
          </a:p>
          <a:p>
            <a:pPr algn="ctr"/>
            <a:r>
              <a:rPr lang="en-US" sz="6600" b="1" dirty="0" smtClean="0">
                <a:latin typeface="+mn-lt"/>
              </a:rPr>
              <a:t>Understanding the Risk Factors from a Case-Control Analysis </a:t>
            </a:r>
            <a:endParaRPr lang="en-US" sz="6600" dirty="0" smtClean="0">
              <a:latin typeface="+mn-lt"/>
            </a:endParaRPr>
          </a:p>
          <a:p>
            <a:pPr algn="ctr"/>
            <a:r>
              <a:rPr lang="en-US" sz="4000" dirty="0" smtClean="0">
                <a:latin typeface="+mn-lt"/>
              </a:rPr>
              <a:t>Farhana Haque</a:t>
            </a:r>
            <a:r>
              <a:rPr lang="en-US" sz="4000" baseline="30000" dirty="0" smtClean="0">
                <a:latin typeface="+mn-lt"/>
              </a:rPr>
              <a:t>1,2</a:t>
            </a:r>
            <a:r>
              <a:rPr lang="en-US" sz="4000" dirty="0" smtClean="0">
                <a:latin typeface="+mn-lt"/>
              </a:rPr>
              <a:t>, Md. </a:t>
            </a:r>
            <a:r>
              <a:rPr lang="en-US" sz="4000" dirty="0" err="1" smtClean="0">
                <a:latin typeface="+mn-lt"/>
              </a:rPr>
              <a:t>Saiful</a:t>
            </a:r>
            <a:r>
              <a:rPr lang="en-US" sz="4000" dirty="0" smtClean="0">
                <a:latin typeface="+mn-lt"/>
              </a:rPr>
              <a:t> Islam</a:t>
            </a:r>
            <a:r>
              <a:rPr lang="en-US" sz="4000" baseline="30000" dirty="0" smtClean="0">
                <a:latin typeface="+mn-lt"/>
              </a:rPr>
              <a:t>1</a:t>
            </a:r>
            <a:r>
              <a:rPr lang="en-US" sz="4000" dirty="0" smtClean="0">
                <a:latin typeface="+mn-lt"/>
              </a:rPr>
              <a:t>, </a:t>
            </a:r>
            <a:r>
              <a:rPr lang="en-US" sz="4000" dirty="0" err="1" smtClean="0">
                <a:latin typeface="+mn-lt"/>
              </a:rPr>
              <a:t>Najmul</a:t>
            </a:r>
            <a:r>
              <a:rPr lang="en-US" sz="4000" dirty="0" smtClean="0">
                <a:latin typeface="+mn-lt"/>
              </a:rPr>
              <a:t> Haider</a:t>
            </a:r>
            <a:r>
              <a:rPr lang="en-US" sz="4000" baseline="30000" dirty="0" smtClean="0">
                <a:latin typeface="+mn-lt"/>
              </a:rPr>
              <a:t>1</a:t>
            </a:r>
            <a:r>
              <a:rPr lang="en-US" sz="4000" dirty="0" smtClean="0">
                <a:latin typeface="+mn-lt"/>
              </a:rPr>
              <a:t>, Sean V. Shadomy</a:t>
            </a:r>
            <a:r>
              <a:rPr lang="en-US" sz="4000" baseline="30000" dirty="0" smtClean="0">
                <a:latin typeface="+mn-lt"/>
              </a:rPr>
              <a:t>3</a:t>
            </a:r>
            <a:r>
              <a:rPr lang="en-US" sz="4000" dirty="0" smtClean="0">
                <a:latin typeface="+mn-lt"/>
              </a:rPr>
              <a:t>, Henry Walke</a:t>
            </a:r>
            <a:r>
              <a:rPr lang="en-US" sz="4000" baseline="30000" dirty="0" smtClean="0">
                <a:latin typeface="+mn-lt"/>
              </a:rPr>
              <a:t>3</a:t>
            </a:r>
            <a:r>
              <a:rPr lang="en-US" sz="4000" dirty="0" smtClean="0">
                <a:latin typeface="+mn-lt"/>
              </a:rPr>
              <a:t>, Alex Hoffmaster</a:t>
            </a:r>
            <a:r>
              <a:rPr lang="en-US" sz="4000" baseline="30000" dirty="0" smtClean="0">
                <a:latin typeface="+mn-lt"/>
              </a:rPr>
              <a:t>3</a:t>
            </a:r>
            <a:r>
              <a:rPr lang="en-US" sz="4000" dirty="0" smtClean="0">
                <a:latin typeface="+mn-lt"/>
              </a:rPr>
              <a:t>, Kate Hendricks</a:t>
            </a:r>
            <a:r>
              <a:rPr lang="en-US" sz="4000" baseline="30000" dirty="0" smtClean="0">
                <a:latin typeface="+mn-lt"/>
              </a:rPr>
              <a:t>3</a:t>
            </a:r>
            <a:r>
              <a:rPr lang="en-US" sz="4000" dirty="0" smtClean="0">
                <a:latin typeface="+mn-lt"/>
              </a:rPr>
              <a:t>, </a:t>
            </a:r>
            <a:r>
              <a:rPr lang="en-US" sz="4000" dirty="0" err="1" smtClean="0">
                <a:latin typeface="+mn-lt"/>
              </a:rPr>
              <a:t>Ashraful</a:t>
            </a:r>
            <a:r>
              <a:rPr lang="en-US" sz="4000" dirty="0" smtClean="0">
                <a:latin typeface="+mn-lt"/>
              </a:rPr>
              <a:t> Alam</a:t>
            </a:r>
            <a:r>
              <a:rPr lang="en-US" sz="4000" baseline="30000" dirty="0" smtClean="0">
                <a:latin typeface="+mn-lt"/>
              </a:rPr>
              <a:t>2</a:t>
            </a:r>
            <a:r>
              <a:rPr lang="en-US" sz="4000" dirty="0" smtClean="0">
                <a:latin typeface="+mn-lt"/>
              </a:rPr>
              <a:t>, Mahmudur Rahman</a:t>
            </a:r>
            <a:r>
              <a:rPr lang="en-US" sz="4000" baseline="30000" dirty="0" smtClean="0">
                <a:latin typeface="+mn-lt"/>
              </a:rPr>
              <a:t>2</a:t>
            </a:r>
            <a:r>
              <a:rPr lang="en-US" sz="4000" dirty="0" smtClean="0">
                <a:latin typeface="+mn-lt"/>
              </a:rPr>
              <a:t>, </a:t>
            </a:r>
            <a:r>
              <a:rPr lang="en-US" sz="4000" dirty="0" err="1" smtClean="0">
                <a:latin typeface="+mn-lt"/>
              </a:rPr>
              <a:t>Nordin</a:t>
            </a:r>
            <a:r>
              <a:rPr lang="en-US" sz="4000" dirty="0" smtClean="0">
                <a:latin typeface="+mn-lt"/>
              </a:rPr>
              <a:t> S. </a:t>
            </a:r>
            <a:r>
              <a:rPr lang="en-US" sz="4000" dirty="0" err="1" smtClean="0">
                <a:latin typeface="+mn-lt"/>
              </a:rPr>
              <a:t>Zeidner</a:t>
            </a:r>
            <a:r>
              <a:rPr lang="en-US" sz="4000" dirty="0" smtClean="0">
                <a:latin typeface="+mn-lt"/>
              </a:rPr>
              <a:t> </a:t>
            </a:r>
            <a:r>
              <a:rPr lang="en-US" sz="4000" baseline="30000" dirty="0" smtClean="0">
                <a:latin typeface="+mn-lt"/>
              </a:rPr>
              <a:t>1,3</a:t>
            </a:r>
            <a:r>
              <a:rPr lang="en-US" sz="4000" dirty="0" smtClean="0">
                <a:latin typeface="+mn-lt"/>
              </a:rPr>
              <a:t>, Stephen P. Luby</a:t>
            </a:r>
            <a:r>
              <a:rPr lang="en-US" sz="4000" baseline="30000" dirty="0" smtClean="0">
                <a:latin typeface="+mn-lt"/>
              </a:rPr>
              <a:t>1,4</a:t>
            </a:r>
            <a:r>
              <a:rPr lang="en-US" sz="4000" dirty="0" smtClean="0">
                <a:latin typeface="+mn-lt"/>
              </a:rPr>
              <a:t>, Emily S. Gurley</a:t>
            </a:r>
            <a:r>
              <a:rPr lang="en-US" sz="4000" baseline="30000" dirty="0" smtClean="0">
                <a:latin typeface="+mn-lt"/>
              </a:rPr>
              <a:t>1</a:t>
            </a:r>
            <a:r>
              <a:rPr lang="en-US" sz="4000" dirty="0" smtClean="0">
                <a:latin typeface="+mn-lt"/>
              </a:rPr>
              <a:t>, James D. Heffelfinger</a:t>
            </a:r>
            <a:r>
              <a:rPr lang="en-US" sz="4000" baseline="30000" dirty="0" smtClean="0">
                <a:latin typeface="+mn-lt"/>
              </a:rPr>
              <a:t>1,3</a:t>
            </a:r>
            <a:endParaRPr lang="en-US" sz="4000" dirty="0" smtClean="0">
              <a:latin typeface="+mn-lt"/>
            </a:endParaRPr>
          </a:p>
          <a:p>
            <a:pPr algn="ctr"/>
            <a:endParaRPr lang="en-US" sz="1300" b="1" dirty="0">
              <a:latin typeface="+mn-lt"/>
            </a:endParaRPr>
          </a:p>
          <a:p>
            <a:pPr algn="ctr"/>
            <a:r>
              <a:rPr lang="en-US" sz="3200" baseline="30000" dirty="0" smtClean="0">
                <a:latin typeface="+mn-lt"/>
              </a:rPr>
              <a:t>1</a:t>
            </a:r>
            <a:r>
              <a:rPr lang="en-US" sz="3200" dirty="0" smtClean="0">
                <a:latin typeface="+mn-lt"/>
              </a:rPr>
              <a:t>International Centre for Diarrhoeal Diseases Research, Bangladesh (icddr,b), Dhaka, Bangladesh, </a:t>
            </a:r>
            <a:r>
              <a:rPr lang="en-US" sz="3200" baseline="30000" dirty="0" smtClean="0">
                <a:latin typeface="+mn-lt"/>
              </a:rPr>
              <a:t>2</a:t>
            </a:r>
            <a:r>
              <a:rPr lang="en-US" sz="3200" dirty="0" smtClean="0">
                <a:latin typeface="+mn-lt"/>
              </a:rPr>
              <a:t>Institute of Epidemiology, Disease Control and Research (IEDCR), Dhaka, Bangladesh , </a:t>
            </a:r>
            <a:r>
              <a:rPr lang="en-US" sz="3200" baseline="30000" dirty="0" smtClean="0">
                <a:latin typeface="+mn-lt"/>
              </a:rPr>
              <a:t>3</a:t>
            </a:r>
            <a:r>
              <a:rPr lang="en-US" sz="3200" dirty="0" smtClean="0">
                <a:latin typeface="+mn-lt"/>
              </a:rPr>
              <a:t>Centers for Diseases Control and Prevention (CDC), Atlanta, Georgia, USA, </a:t>
            </a:r>
            <a:r>
              <a:rPr lang="en-US" sz="3200" baseline="30000" dirty="0" smtClean="0">
                <a:latin typeface="+mn-lt"/>
              </a:rPr>
              <a:t>4</a:t>
            </a:r>
            <a:r>
              <a:rPr lang="en-US" sz="3200" dirty="0" smtClean="0">
                <a:latin typeface="+mn-lt"/>
              </a:rPr>
              <a:t>Centre for Infectious Disease and Geographic Medicine, Stanford University, California, USA</a:t>
            </a:r>
          </a:p>
          <a:p>
            <a:pPr algn="ctr"/>
            <a:endParaRPr lang="en-US" sz="2000" dirty="0">
              <a:latin typeface="+mn-lt"/>
            </a:endParaRPr>
          </a:p>
          <a:p>
            <a:pPr algn="ctr"/>
            <a:endParaRPr lang="en-US" sz="2000" dirty="0">
              <a:latin typeface="+mn-lt"/>
            </a:endParaRPr>
          </a:p>
          <a:p>
            <a:pPr algn="ctr"/>
            <a:endParaRPr lang="en-US" sz="2000" dirty="0">
              <a:latin typeface="+mn-lt"/>
            </a:endParaRPr>
          </a:p>
          <a:p>
            <a:pPr algn="ctr"/>
            <a:endParaRPr lang="en-US" sz="2000" dirty="0">
              <a:latin typeface="+mn-lt"/>
            </a:endParaRPr>
          </a:p>
          <a:p>
            <a:pPr algn="ctr"/>
            <a:endParaRPr lang="en-US" sz="2000" dirty="0">
              <a:latin typeface="+mn-lt"/>
            </a:endParaRPr>
          </a:p>
          <a:p>
            <a:pPr algn="ctr"/>
            <a:endParaRPr lang="en-US" sz="2000" dirty="0">
              <a:latin typeface="+mn-lt"/>
            </a:endParaRPr>
          </a:p>
          <a:p>
            <a:pPr algn="ctr"/>
            <a:endParaRPr lang="en-US" sz="2000" dirty="0">
              <a:latin typeface="Arial Narrow" pitchFamily="34" charset="0"/>
            </a:endParaRPr>
          </a:p>
          <a:p>
            <a:pPr algn="ctr"/>
            <a:endParaRPr lang="en-US" sz="2000" dirty="0">
              <a:latin typeface="Arial Narrow" pitchFamily="34" charset="0"/>
            </a:endParaRPr>
          </a:p>
          <a:p>
            <a:pPr algn="ctr"/>
            <a:endParaRPr lang="en-US" sz="2000" dirty="0">
              <a:latin typeface="Arial Narrow" pitchFamily="34" charset="0"/>
            </a:endParaRPr>
          </a:p>
          <a:p>
            <a:pPr algn="ctr"/>
            <a:endParaRPr lang="en-US" sz="2000" dirty="0">
              <a:latin typeface="Arial Narrow" pitchFamily="34" charset="0"/>
            </a:endParaRPr>
          </a:p>
          <a:p>
            <a:pPr algn="ctr"/>
            <a:endParaRPr lang="en-US" sz="2000" dirty="0">
              <a:latin typeface="Arial Narrow" pitchFamily="34" charset="0"/>
            </a:endParaRPr>
          </a:p>
          <a:p>
            <a:pPr algn="ctr"/>
            <a:endParaRPr lang="en-US" sz="2000" dirty="0">
              <a:latin typeface="Arial Narrow" pitchFamily="34" charset="0"/>
            </a:endParaRPr>
          </a:p>
          <a:p>
            <a:pPr algn="ctr"/>
            <a:endParaRPr lang="en-US" sz="2000" dirty="0">
              <a:latin typeface="Arial Narrow" pitchFamily="34" charset="0"/>
            </a:endParaRPr>
          </a:p>
        </p:txBody>
      </p:sp>
      <p:pic>
        <p:nvPicPr>
          <p:cNvPr id="13321" name="Picture 18"/>
          <p:cNvPicPr>
            <a:picLocks noChangeAspect="1" noChangeArrowheads="1"/>
          </p:cNvPicPr>
          <p:nvPr/>
        </p:nvPicPr>
        <p:blipFill>
          <a:blip r:embed="rId3" cstate="print"/>
          <a:srcRect/>
          <a:stretch>
            <a:fillRect/>
          </a:stretch>
        </p:blipFill>
        <p:spPr bwMode="auto">
          <a:xfrm>
            <a:off x="1032934" y="1061359"/>
            <a:ext cx="3443816" cy="1567541"/>
          </a:xfrm>
          <a:prstGeom prst="rect">
            <a:avLst/>
          </a:prstGeom>
          <a:noFill/>
          <a:ln w="9525">
            <a:noFill/>
            <a:miter lim="800000"/>
            <a:headEnd/>
            <a:tailEnd/>
          </a:ln>
        </p:spPr>
      </p:pic>
      <p:sp>
        <p:nvSpPr>
          <p:cNvPr id="13323" name="Rounded Rectangle 28"/>
          <p:cNvSpPr>
            <a:spLocks noChangeArrowheads="1"/>
          </p:cNvSpPr>
          <p:nvPr/>
        </p:nvSpPr>
        <p:spPr bwMode="auto">
          <a:xfrm>
            <a:off x="3384975" y="5700850"/>
            <a:ext cx="4609253"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a:latin typeface="Arial Narrow" pitchFamily="34" charset="0"/>
              </a:rPr>
              <a:t>Introduction</a:t>
            </a:r>
            <a:endParaRPr lang="en-US" sz="2200" b="1" dirty="0">
              <a:latin typeface="Arial Narrow" pitchFamily="34" charset="0"/>
            </a:endParaRPr>
          </a:p>
        </p:txBody>
      </p:sp>
      <p:sp>
        <p:nvSpPr>
          <p:cNvPr id="13331" name="TextBox 25"/>
          <p:cNvSpPr txBox="1">
            <a:spLocks noChangeArrowheads="1"/>
          </p:cNvSpPr>
          <p:nvPr/>
        </p:nvSpPr>
        <p:spPr bwMode="auto">
          <a:xfrm>
            <a:off x="694113" y="6285115"/>
            <a:ext cx="7124007" cy="4625042"/>
          </a:xfrm>
          <a:prstGeom prst="rect">
            <a:avLst/>
          </a:prstGeom>
          <a:noFill/>
          <a:ln w="9525">
            <a:noFill/>
            <a:miter lim="800000"/>
            <a:headEnd/>
            <a:tailEnd/>
          </a:ln>
        </p:spPr>
        <p:txBody>
          <a:bodyPr wrap="square" lIns="99752" tIns="49876" rIns="99752" bIns="49876">
            <a:spAutoFit/>
          </a:bodyPr>
          <a:lstStyle/>
          <a:p>
            <a:pPr marL="495296" lvl="1" indent="-121226">
              <a:spcAft>
                <a:spcPts val="1200"/>
              </a:spcAft>
              <a:buFont typeface="Arial" pitchFamily="34" charset="0"/>
              <a:buChar char="•"/>
              <a:defRPr/>
            </a:pPr>
            <a:r>
              <a:rPr lang="en-GB" sz="2400" dirty="0" smtClean="0">
                <a:latin typeface="Arial Narrow" pitchFamily="34" charset="0"/>
              </a:rPr>
              <a:t>  In Bangladesh, animal and human infections with </a:t>
            </a:r>
            <a:r>
              <a:rPr lang="en-GB" sz="2400" i="1" dirty="0" smtClean="0">
                <a:latin typeface="Arial Narrow" pitchFamily="34" charset="0"/>
              </a:rPr>
              <a:t>Bacillus </a:t>
            </a:r>
            <a:r>
              <a:rPr lang="en-GB" sz="2400" i="1" dirty="0" err="1" smtClean="0">
                <a:latin typeface="Arial Narrow" pitchFamily="34" charset="0"/>
              </a:rPr>
              <a:t>anthracis</a:t>
            </a:r>
            <a:r>
              <a:rPr lang="en-GB" sz="2400" dirty="0" smtClean="0">
                <a:latin typeface="Arial Narrow" pitchFamily="34" charset="0"/>
              </a:rPr>
              <a:t> have been reported since 1986</a:t>
            </a:r>
            <a:r>
              <a:rPr lang="en-GB" sz="2400" baseline="30000" dirty="0" smtClean="0">
                <a:latin typeface="Arial Narrow" pitchFamily="34" charset="0"/>
              </a:rPr>
              <a:t>1 </a:t>
            </a:r>
          </a:p>
          <a:p>
            <a:pPr marL="495296" lvl="1" indent="-121226">
              <a:spcBef>
                <a:spcPts val="0"/>
              </a:spcBef>
              <a:spcAft>
                <a:spcPts val="1200"/>
              </a:spcAft>
              <a:buFont typeface="Arial" charset="0"/>
              <a:buChar char="•"/>
              <a:defRPr/>
            </a:pPr>
            <a:r>
              <a:rPr lang="en-GB" sz="2400" dirty="0" smtClean="0">
                <a:latin typeface="Arial Narrow" pitchFamily="34" charset="0"/>
              </a:rPr>
              <a:t>  While outbreaks were consistently reported in animals since 1980s or before, only s</a:t>
            </a:r>
            <a:r>
              <a:rPr lang="en-US" sz="2400" dirty="0" err="1" smtClean="0">
                <a:latin typeface="Arial Narrow" pitchFamily="34" charset="0"/>
              </a:rPr>
              <a:t>poradic</a:t>
            </a:r>
            <a:r>
              <a:rPr lang="en-US" sz="2400" dirty="0" smtClean="0">
                <a:latin typeface="Arial Narrow" pitchFamily="34" charset="0"/>
              </a:rPr>
              <a:t> human infections were reported prior to 2009</a:t>
            </a:r>
            <a:r>
              <a:rPr lang="en-GB" sz="2400" baseline="30000" dirty="0" smtClean="0">
                <a:latin typeface="Arial Narrow" pitchFamily="34" charset="0"/>
              </a:rPr>
              <a:t>2</a:t>
            </a:r>
            <a:endParaRPr lang="en-US" sz="2400" dirty="0" smtClean="0">
              <a:latin typeface="Arial Narrow" pitchFamily="34" charset="0"/>
            </a:endParaRPr>
          </a:p>
          <a:p>
            <a:pPr marL="495296" lvl="1" indent="-121226">
              <a:spcBef>
                <a:spcPts val="0"/>
              </a:spcBef>
              <a:spcAft>
                <a:spcPts val="1200"/>
              </a:spcAft>
              <a:buFont typeface="Arial" charset="0"/>
              <a:buChar char="•"/>
              <a:defRPr/>
            </a:pPr>
            <a:r>
              <a:rPr lang="en-US" sz="2400" dirty="0" smtClean="0">
                <a:latin typeface="Arial Narrow" pitchFamily="34" charset="0"/>
              </a:rPr>
              <a:t>  Multiple outbreaks in both humans and animals have been reported each year since 2009</a:t>
            </a:r>
            <a:r>
              <a:rPr lang="en-GB" sz="2400" baseline="30000" dirty="0" smtClean="0">
                <a:latin typeface="Arial Narrow" pitchFamily="34" charset="0"/>
              </a:rPr>
              <a:t>3,4</a:t>
            </a:r>
            <a:endParaRPr lang="en-US" sz="2400" dirty="0" smtClean="0">
              <a:latin typeface="Arial Narrow" pitchFamily="34" charset="0"/>
            </a:endParaRPr>
          </a:p>
          <a:p>
            <a:pPr marL="495296" lvl="1" indent="-121226">
              <a:spcBef>
                <a:spcPts val="0"/>
              </a:spcBef>
              <a:spcAft>
                <a:spcPts val="1200"/>
              </a:spcAft>
              <a:buFont typeface="Arial" charset="0"/>
              <a:buChar char="•"/>
              <a:defRPr/>
            </a:pPr>
            <a:r>
              <a:rPr lang="en-US" sz="2400" dirty="0" smtClean="0">
                <a:latin typeface="Arial Narrow" pitchFamily="34" charset="0"/>
              </a:rPr>
              <a:t>  Though </a:t>
            </a:r>
            <a:r>
              <a:rPr lang="en-GB" sz="2400" dirty="0" smtClean="0">
                <a:latin typeface="Arial Narrow" pitchFamily="34" charset="0"/>
              </a:rPr>
              <a:t>exposure to infected ruminants has been identified as a major risk for cutaneous anthrax, factors influencing individual susceptibilities to infection have not been fully investigated</a:t>
            </a:r>
            <a:r>
              <a:rPr lang="en-GB" sz="2400" baseline="30000" dirty="0" smtClean="0">
                <a:latin typeface="Arial Narrow" pitchFamily="34" charset="0"/>
              </a:rPr>
              <a:t>5</a:t>
            </a:r>
            <a:endParaRPr lang="en-US" sz="2400" dirty="0">
              <a:latin typeface="Arial Narrow" pitchFamily="34" charset="0"/>
            </a:endParaRPr>
          </a:p>
        </p:txBody>
      </p:sp>
      <p:sp>
        <p:nvSpPr>
          <p:cNvPr id="13325" name="Rounded Rectangle 21"/>
          <p:cNvSpPr>
            <a:spLocks noChangeArrowheads="1"/>
          </p:cNvSpPr>
          <p:nvPr/>
        </p:nvSpPr>
        <p:spPr bwMode="auto">
          <a:xfrm>
            <a:off x="13769290" y="12165792"/>
            <a:ext cx="4609253"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a:latin typeface="Arial Narrow" pitchFamily="34" charset="0"/>
              </a:rPr>
              <a:t>Results</a:t>
            </a:r>
          </a:p>
        </p:txBody>
      </p:sp>
      <p:sp>
        <p:nvSpPr>
          <p:cNvPr id="13335" name="TextBox 26"/>
          <p:cNvSpPr txBox="1">
            <a:spLocks noChangeArrowheads="1"/>
          </p:cNvSpPr>
          <p:nvPr/>
        </p:nvSpPr>
        <p:spPr bwMode="auto">
          <a:xfrm>
            <a:off x="22237700" y="11661051"/>
            <a:ext cx="10391298" cy="4525014"/>
          </a:xfrm>
          <a:prstGeom prst="rect">
            <a:avLst/>
          </a:prstGeom>
          <a:noFill/>
          <a:ln w="9525">
            <a:noFill/>
            <a:miter lim="800000"/>
            <a:headEnd/>
            <a:tailEnd/>
          </a:ln>
        </p:spPr>
        <p:txBody>
          <a:bodyPr wrap="square" lIns="99752" tIns="49876" rIns="99752" bIns="49876">
            <a:spAutoFit/>
          </a:bodyPr>
          <a:lstStyle/>
          <a:p>
            <a:pPr>
              <a:spcAft>
                <a:spcPts val="0"/>
              </a:spcAft>
              <a:defRPr/>
            </a:pPr>
            <a:r>
              <a:rPr lang="en-US" sz="2400" b="1" dirty="0" smtClean="0">
                <a:latin typeface="Arial Narrow" pitchFamily="34" charset="0"/>
              </a:rPr>
              <a:t>  On </a:t>
            </a:r>
            <a:r>
              <a:rPr lang="en-US" sz="2400" b="1" dirty="0" err="1" smtClean="0">
                <a:latin typeface="Arial Narrow" pitchFamily="34" charset="0"/>
              </a:rPr>
              <a:t>bivariate</a:t>
            </a:r>
            <a:r>
              <a:rPr lang="en-US" sz="2400" b="1" dirty="0" smtClean="0">
                <a:latin typeface="Arial Narrow" pitchFamily="34" charset="0"/>
              </a:rPr>
              <a:t> analysis, compared to controls, cases were more likely to: </a:t>
            </a:r>
          </a:p>
          <a:p>
            <a:pPr lvl="1">
              <a:spcBef>
                <a:spcPts val="300"/>
              </a:spcBef>
              <a:spcAft>
                <a:spcPts val="600"/>
              </a:spcAft>
              <a:buFont typeface="Arial" pitchFamily="34" charset="0"/>
              <a:buChar char="•"/>
              <a:defRPr/>
            </a:pPr>
            <a:r>
              <a:rPr lang="en-US" sz="2400" dirty="0" smtClean="0">
                <a:latin typeface="Arial Narrow" pitchFamily="34" charset="0"/>
              </a:rPr>
              <a:t> Have had raw meat exposure while slaughtering or butchering (OR=36.0; 95% CI: 12.0-102.0)</a:t>
            </a:r>
          </a:p>
          <a:p>
            <a:pPr marL="495296" lvl="1" indent="-121226">
              <a:spcBef>
                <a:spcPts val="300"/>
              </a:spcBef>
              <a:spcAft>
                <a:spcPts val="600"/>
              </a:spcAft>
              <a:buFont typeface="Arial" charset="0"/>
              <a:buChar char="•"/>
              <a:defRPr/>
            </a:pPr>
            <a:r>
              <a:rPr lang="en-US" sz="2400" dirty="0" smtClean="0">
                <a:latin typeface="Arial Narrow" pitchFamily="34" charset="0"/>
              </a:rPr>
              <a:t> Have observed animals being slaughtered (OR=5.0; 95% CI:2.0-12.0)</a:t>
            </a:r>
          </a:p>
          <a:p>
            <a:pPr marL="495296" lvl="1" indent="-121226">
              <a:spcBef>
                <a:spcPts val="300"/>
              </a:spcBef>
              <a:spcAft>
                <a:spcPts val="600"/>
              </a:spcAft>
              <a:buFont typeface="Arial" charset="0"/>
              <a:buChar char="•"/>
              <a:defRPr/>
            </a:pPr>
            <a:r>
              <a:rPr lang="en-US" sz="2400" dirty="0" smtClean="0">
                <a:latin typeface="Arial Narrow" pitchFamily="34" charset="0"/>
              </a:rPr>
              <a:t> Have a cut injury on exposed body parts (OR=26.0; 95% CI:3.0-216.0)</a:t>
            </a:r>
          </a:p>
          <a:p>
            <a:pPr marL="495296" lvl="1" indent="-121226">
              <a:spcBef>
                <a:spcPts val="300"/>
              </a:spcBef>
              <a:spcAft>
                <a:spcPts val="600"/>
              </a:spcAft>
              <a:buFont typeface="Arial" charset="0"/>
              <a:buChar char="•"/>
              <a:defRPr/>
            </a:pPr>
            <a:r>
              <a:rPr lang="en-US" sz="2400" dirty="0" smtClean="0">
                <a:latin typeface="Arial Narrow" pitchFamily="34" charset="0"/>
              </a:rPr>
              <a:t> Have skipped ≥2 meals per week (OR=5.0; 95% CI:3.0-11.0)</a:t>
            </a:r>
          </a:p>
          <a:p>
            <a:pPr marL="495296" lvl="1" indent="-121226">
              <a:spcBef>
                <a:spcPts val="300"/>
              </a:spcBef>
              <a:spcAft>
                <a:spcPts val="600"/>
              </a:spcAft>
              <a:buFont typeface="Arial" charset="0"/>
              <a:buChar char="•"/>
              <a:defRPr/>
            </a:pPr>
            <a:r>
              <a:rPr lang="en-US" sz="2400" dirty="0" smtClean="0">
                <a:latin typeface="Arial Narrow" pitchFamily="34" charset="0"/>
              </a:rPr>
              <a:t> Be aged ≥18 years (OR=3.0; 95% CI:2.0-6.0)</a:t>
            </a:r>
          </a:p>
          <a:p>
            <a:pPr marL="495296" lvl="1" indent="-121226">
              <a:spcBef>
                <a:spcPts val="300"/>
              </a:spcBef>
              <a:spcAft>
                <a:spcPts val="600"/>
              </a:spcAft>
              <a:buFont typeface="Arial" charset="0"/>
              <a:buChar char="•"/>
              <a:defRPr/>
            </a:pPr>
            <a:r>
              <a:rPr lang="en-US" sz="2400" dirty="0" smtClean="0">
                <a:latin typeface="Arial Narrow" pitchFamily="34" charset="0"/>
              </a:rPr>
              <a:t> Have smoked tobacco (OR=7.0; 95% CI:3.0-17.0)</a:t>
            </a:r>
          </a:p>
          <a:p>
            <a:pPr marL="495296" lvl="1" indent="-121226">
              <a:spcBef>
                <a:spcPts val="300"/>
              </a:spcBef>
              <a:spcAft>
                <a:spcPts val="600"/>
              </a:spcAft>
              <a:buFont typeface="Arial" charset="0"/>
              <a:buChar char="•"/>
              <a:defRPr/>
            </a:pPr>
            <a:r>
              <a:rPr lang="en-US" sz="2400" dirty="0" smtClean="0">
                <a:latin typeface="Arial Narrow" pitchFamily="34" charset="0"/>
              </a:rPr>
              <a:t> Less likely to have washed hands with soap and water after raw meat exposure (OR=0.5; 95% CI:0.3-0.8)</a:t>
            </a:r>
            <a:endParaRPr lang="en-US" sz="2000" dirty="0">
              <a:latin typeface="Arial Narrow" pitchFamily="34" charset="0"/>
            </a:endParaRPr>
          </a:p>
        </p:txBody>
      </p:sp>
      <p:sp>
        <p:nvSpPr>
          <p:cNvPr id="13327" name="Rounded Rectangle 21"/>
          <p:cNvSpPr>
            <a:spLocks noChangeArrowheads="1"/>
          </p:cNvSpPr>
          <p:nvPr/>
        </p:nvSpPr>
        <p:spPr bwMode="auto">
          <a:xfrm>
            <a:off x="35454245" y="8187740"/>
            <a:ext cx="4978400"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a:latin typeface="Arial Narrow" pitchFamily="34" charset="0"/>
              </a:rPr>
              <a:t>Conclusion</a:t>
            </a:r>
          </a:p>
        </p:txBody>
      </p:sp>
      <p:sp>
        <p:nvSpPr>
          <p:cNvPr id="13328" name="TextBox 26"/>
          <p:cNvSpPr txBox="1">
            <a:spLocks noChangeArrowheads="1"/>
          </p:cNvSpPr>
          <p:nvPr/>
        </p:nvSpPr>
        <p:spPr bwMode="auto">
          <a:xfrm>
            <a:off x="33040320" y="8766297"/>
            <a:ext cx="10119360" cy="2762993"/>
          </a:xfrm>
          <a:prstGeom prst="rect">
            <a:avLst/>
          </a:prstGeom>
          <a:noFill/>
          <a:ln w="9525">
            <a:noFill/>
            <a:miter lim="800000"/>
            <a:headEnd/>
            <a:tailEnd/>
          </a:ln>
        </p:spPr>
        <p:txBody>
          <a:bodyPr wrap="square" lIns="99752" tIns="49876" rIns="99752" bIns="49876">
            <a:spAutoFit/>
          </a:bodyPr>
          <a:lstStyle/>
          <a:p>
            <a:pPr marL="233363" indent="-233363">
              <a:spcBef>
                <a:spcPts val="600"/>
              </a:spcBef>
              <a:spcAft>
                <a:spcPts val="0"/>
              </a:spcAft>
              <a:buFont typeface="Arial" pitchFamily="34" charset="0"/>
              <a:buChar char="•"/>
            </a:pPr>
            <a:r>
              <a:rPr lang="en-US" sz="2400" dirty="0" smtClean="0">
                <a:latin typeface="Arial Narrow" pitchFamily="34" charset="0"/>
              </a:rPr>
              <a:t>Raw meat exposure while slaughtering or butchering appears to be an important risk factor for cutaneous anthrax infection in anthrax outbreaks </a:t>
            </a:r>
          </a:p>
          <a:p>
            <a:pPr marL="227013" indent="-227013">
              <a:spcBef>
                <a:spcPts val="600"/>
              </a:spcBef>
              <a:spcAft>
                <a:spcPts val="0"/>
              </a:spcAft>
              <a:buFont typeface="Arial" pitchFamily="34" charset="0"/>
              <a:buChar char="•"/>
            </a:pPr>
            <a:r>
              <a:rPr lang="en-US" sz="2400" dirty="0" smtClean="0">
                <a:latin typeface="Arial Narrow" pitchFamily="34" charset="0"/>
              </a:rPr>
              <a:t>Washing hands with soap and water after exposure to slaughtering or butchering animals appears to protect against infection</a:t>
            </a:r>
          </a:p>
          <a:p>
            <a:pPr marL="227013" indent="-227013">
              <a:spcBef>
                <a:spcPts val="0"/>
              </a:spcBef>
              <a:spcAft>
                <a:spcPts val="0"/>
              </a:spcAft>
              <a:buFont typeface="Arial" pitchFamily="34" charset="0"/>
              <a:buChar char="•"/>
            </a:pPr>
            <a:r>
              <a:rPr lang="en-US" sz="2400" dirty="0" smtClean="0">
                <a:latin typeface="Arial Narrow" pitchFamily="34" charset="0"/>
              </a:rPr>
              <a:t>Findings that smoking and skipping meals may increase susceptibility to infection are novel </a:t>
            </a:r>
          </a:p>
          <a:p>
            <a:pPr marL="601083" lvl="1" indent="-227013">
              <a:spcBef>
                <a:spcPts val="0"/>
              </a:spcBef>
              <a:spcAft>
                <a:spcPts val="0"/>
              </a:spcAft>
              <a:buFont typeface="Arial Narrow" pitchFamily="34" charset="0"/>
              <a:buChar char="−"/>
            </a:pPr>
            <a:r>
              <a:rPr lang="en-US" sz="2400" dirty="0" smtClean="0">
                <a:latin typeface="Arial Narrow" pitchFamily="34" charset="0"/>
              </a:rPr>
              <a:t> May be due to reduced host immunity or another mechanism</a:t>
            </a:r>
          </a:p>
        </p:txBody>
      </p:sp>
      <p:sp>
        <p:nvSpPr>
          <p:cNvPr id="13329" name="Rounded Rectangle 28"/>
          <p:cNvSpPr>
            <a:spLocks noChangeArrowheads="1"/>
          </p:cNvSpPr>
          <p:nvPr/>
        </p:nvSpPr>
        <p:spPr bwMode="auto">
          <a:xfrm>
            <a:off x="3383281" y="13140127"/>
            <a:ext cx="4617720"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a:latin typeface="Arial Narrow" pitchFamily="34" charset="0"/>
              </a:rPr>
              <a:t>Methods</a:t>
            </a:r>
            <a:endParaRPr lang="en-US" sz="2200" b="1" dirty="0">
              <a:latin typeface="Arial Narrow" pitchFamily="34" charset="0"/>
            </a:endParaRPr>
          </a:p>
        </p:txBody>
      </p:sp>
      <p:sp>
        <p:nvSpPr>
          <p:cNvPr id="3" name="Rounded Rectangle 28"/>
          <p:cNvSpPr>
            <a:spLocks noChangeArrowheads="1"/>
          </p:cNvSpPr>
          <p:nvPr/>
        </p:nvSpPr>
        <p:spPr bwMode="auto">
          <a:xfrm>
            <a:off x="3307080" y="11155680"/>
            <a:ext cx="4648200" cy="548640"/>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smtClean="0">
                <a:latin typeface="Arial Narrow" pitchFamily="34" charset="0"/>
              </a:rPr>
              <a:t>Objectives</a:t>
            </a:r>
            <a:endParaRPr lang="en-US" sz="3500" b="1" dirty="0">
              <a:latin typeface="Arial Narrow" pitchFamily="34" charset="0"/>
            </a:endParaRPr>
          </a:p>
        </p:txBody>
      </p:sp>
      <p:sp>
        <p:nvSpPr>
          <p:cNvPr id="13332" name="TextBox 41"/>
          <p:cNvSpPr txBox="1">
            <a:spLocks noChangeArrowheads="1"/>
          </p:cNvSpPr>
          <p:nvPr/>
        </p:nvSpPr>
        <p:spPr bwMode="auto">
          <a:xfrm>
            <a:off x="685800" y="11798903"/>
            <a:ext cx="10012680" cy="1208722"/>
          </a:xfrm>
          <a:prstGeom prst="rect">
            <a:avLst/>
          </a:prstGeom>
          <a:noFill/>
          <a:ln w="9525">
            <a:noFill/>
            <a:miter lim="800000"/>
            <a:headEnd/>
            <a:tailEnd/>
          </a:ln>
        </p:spPr>
        <p:txBody>
          <a:bodyPr wrap="square" lIns="99752" tIns="49876" rIns="99752" bIns="49876">
            <a:spAutoFit/>
          </a:bodyPr>
          <a:lstStyle/>
          <a:p>
            <a:pPr lvl="1">
              <a:spcBef>
                <a:spcPts val="0"/>
              </a:spcBef>
              <a:buFont typeface="Arial" pitchFamily="34" charset="0"/>
              <a:buChar char="•"/>
            </a:pPr>
            <a:r>
              <a:rPr lang="en-US" sz="2400" dirty="0" smtClean="0">
                <a:latin typeface="Arial Narrow" pitchFamily="34" charset="0"/>
              </a:rPr>
              <a:t>  To identify the population </a:t>
            </a:r>
            <a:r>
              <a:rPr lang="en-US" sz="2400" smtClean="0">
                <a:latin typeface="Arial Narrow" pitchFamily="34" charset="0"/>
              </a:rPr>
              <a:t>at higher </a:t>
            </a:r>
            <a:r>
              <a:rPr lang="en-US" sz="2400" dirty="0" smtClean="0">
                <a:latin typeface="Arial Narrow" pitchFamily="34" charset="0"/>
              </a:rPr>
              <a:t>risk of acquiring anthrax infection  </a:t>
            </a:r>
          </a:p>
          <a:p>
            <a:pPr lvl="1">
              <a:spcBef>
                <a:spcPts val="0"/>
              </a:spcBef>
              <a:buFont typeface="Arial" pitchFamily="34" charset="0"/>
              <a:buChar char="•"/>
            </a:pPr>
            <a:r>
              <a:rPr lang="en-US" sz="2400" dirty="0" smtClean="0">
                <a:latin typeface="Arial Narrow" pitchFamily="34" charset="0"/>
              </a:rPr>
              <a:t>  To determine the factors associated with infection that could guide measures to prevent anthrax in humans  </a:t>
            </a:r>
            <a:endParaRPr lang="en-US" sz="2400" dirty="0">
              <a:latin typeface="Arial Narrow" pitchFamily="34" charset="0"/>
            </a:endParaRPr>
          </a:p>
        </p:txBody>
      </p:sp>
      <p:sp>
        <p:nvSpPr>
          <p:cNvPr id="43" name="TextBox 42"/>
          <p:cNvSpPr txBox="1"/>
          <p:nvPr/>
        </p:nvSpPr>
        <p:spPr>
          <a:xfrm>
            <a:off x="640080" y="13659208"/>
            <a:ext cx="10226040" cy="7441197"/>
          </a:xfrm>
          <a:prstGeom prst="rect">
            <a:avLst/>
          </a:prstGeom>
          <a:noFill/>
        </p:spPr>
        <p:txBody>
          <a:bodyPr wrap="square" lIns="99752" tIns="49876" rIns="99752" bIns="49876">
            <a:spAutoFit/>
          </a:bodyPr>
          <a:lstStyle/>
          <a:p>
            <a:pPr eaLnBrk="1" hangingPunct="1">
              <a:defRPr/>
            </a:pPr>
            <a:r>
              <a:rPr lang="en-US" sz="2400" b="1" dirty="0" smtClean="0">
                <a:latin typeface="Arial Narrow" pitchFamily="34" charset="0"/>
              </a:rPr>
              <a:t>  Study Period: </a:t>
            </a:r>
          </a:p>
          <a:p>
            <a:pPr lvl="1">
              <a:spcAft>
                <a:spcPts val="1200"/>
              </a:spcAft>
              <a:buFont typeface="Arial" pitchFamily="34" charset="0"/>
              <a:buChar char="•"/>
              <a:defRPr/>
            </a:pPr>
            <a:r>
              <a:rPr lang="en-US" sz="2400" b="1" dirty="0" smtClean="0">
                <a:latin typeface="Arial Narrow" pitchFamily="34" charset="0"/>
              </a:rPr>
              <a:t>  </a:t>
            </a:r>
            <a:r>
              <a:rPr lang="en-US" sz="2400" dirty="0" smtClean="0">
                <a:latin typeface="Arial Narrow" pitchFamily="34" charset="0"/>
              </a:rPr>
              <a:t>2012 and 2013</a:t>
            </a:r>
          </a:p>
          <a:p>
            <a:pPr eaLnBrk="1" hangingPunct="1">
              <a:defRPr/>
            </a:pPr>
            <a:r>
              <a:rPr lang="en-US" sz="2400" b="1" dirty="0" smtClean="0">
                <a:latin typeface="Arial Narrow" pitchFamily="34" charset="0"/>
              </a:rPr>
              <a:t>  Study design</a:t>
            </a:r>
            <a:r>
              <a:rPr lang="en-US" sz="2400" dirty="0" smtClean="0">
                <a:latin typeface="Arial Narrow" pitchFamily="34" charset="0"/>
              </a:rPr>
              <a:t>: </a:t>
            </a:r>
          </a:p>
          <a:p>
            <a:pPr lvl="1">
              <a:spcBef>
                <a:spcPts val="600"/>
              </a:spcBef>
              <a:spcAft>
                <a:spcPts val="0"/>
              </a:spcAft>
              <a:buFont typeface="Arial" pitchFamily="34" charset="0"/>
              <a:buChar char="•"/>
              <a:defRPr/>
            </a:pPr>
            <a:r>
              <a:rPr lang="en-US" sz="2400" dirty="0" smtClean="0">
                <a:latin typeface="Arial Narrow" pitchFamily="34" charset="0"/>
              </a:rPr>
              <a:t>  Collaborative (IEDCR and icddr,b) investigations of 7 outbreaks in four districts (3 in 2012 and 4 outbreaks in 2013)</a:t>
            </a:r>
          </a:p>
          <a:p>
            <a:pPr marL="1091039" lvl="2" indent="-342900">
              <a:spcBef>
                <a:spcPts val="600"/>
              </a:spcBef>
              <a:spcAft>
                <a:spcPts val="0"/>
              </a:spcAft>
              <a:buFont typeface="Symbol" panose="05050102010706020507" pitchFamily="18" charset="2"/>
              <a:buChar char="-"/>
              <a:defRPr/>
            </a:pPr>
            <a:r>
              <a:rPr lang="en-US" sz="2400" dirty="0" smtClean="0">
                <a:latin typeface="Arial Narrow" pitchFamily="34" charset="0"/>
              </a:rPr>
              <a:t>A total of 6 outbreaks occurred in 2012 and 5 occurred in 2013</a:t>
            </a:r>
          </a:p>
          <a:p>
            <a:pPr marL="1091039" lvl="2" indent="-342900">
              <a:spcBef>
                <a:spcPts val="0"/>
              </a:spcBef>
              <a:spcAft>
                <a:spcPts val="600"/>
              </a:spcAft>
              <a:buFont typeface="Symbol" panose="05050102010706020507" pitchFamily="18" charset="2"/>
              <a:buChar char="-"/>
              <a:defRPr/>
            </a:pPr>
            <a:r>
              <a:rPr lang="en-US" sz="2400" dirty="0" smtClean="0">
                <a:latin typeface="Arial Narrow" pitchFamily="34" charset="0"/>
              </a:rPr>
              <a:t>Outbreaks investigated in this study were reported within four weeks from exposure to the suspected anthrax infected animal and onset of human illness</a:t>
            </a:r>
          </a:p>
          <a:p>
            <a:pPr lvl="1">
              <a:spcBef>
                <a:spcPts val="0"/>
              </a:spcBef>
              <a:spcAft>
                <a:spcPts val="1200"/>
              </a:spcAft>
              <a:buFont typeface="Arial" pitchFamily="34" charset="0"/>
              <a:buChar char="•"/>
              <a:defRPr/>
            </a:pPr>
            <a:r>
              <a:rPr lang="en-US" sz="2400" dirty="0" smtClean="0">
                <a:latin typeface="Arial Narrow" pitchFamily="34" charset="0"/>
              </a:rPr>
              <a:t>  Case-control studies in the four outbreaks investigated during 2013</a:t>
            </a:r>
            <a:endParaRPr lang="en-US" sz="2400" b="1" dirty="0" smtClean="0">
              <a:latin typeface="Arial Narrow" pitchFamily="34" charset="0"/>
            </a:endParaRPr>
          </a:p>
          <a:p>
            <a:pPr eaLnBrk="1" hangingPunct="1">
              <a:spcAft>
                <a:spcPts val="0"/>
              </a:spcAft>
              <a:defRPr/>
            </a:pPr>
            <a:r>
              <a:rPr lang="en-US" sz="2400" b="1" dirty="0" smtClean="0">
                <a:latin typeface="Arial Narrow" pitchFamily="34" charset="0"/>
              </a:rPr>
              <a:t>  Cutaneous anthrax case definition: </a:t>
            </a:r>
          </a:p>
          <a:p>
            <a:pPr lvl="1">
              <a:spcAft>
                <a:spcPts val="1200"/>
              </a:spcAft>
              <a:buFont typeface="Arial" pitchFamily="34" charset="0"/>
              <a:buChar char="•"/>
              <a:defRPr/>
            </a:pPr>
            <a:r>
              <a:rPr lang="en-US" sz="2400" b="1" dirty="0" smtClean="0">
                <a:latin typeface="Arial Narrow" pitchFamily="34" charset="0"/>
              </a:rPr>
              <a:t>  </a:t>
            </a:r>
            <a:r>
              <a:rPr lang="en-US" sz="2400" dirty="0" smtClean="0">
                <a:latin typeface="Arial Narrow" pitchFamily="34" charset="0"/>
              </a:rPr>
              <a:t>Any person with an acute skin lesion developing </a:t>
            </a:r>
            <a:r>
              <a:rPr lang="en-GB" sz="2400" dirty="0" smtClean="0">
                <a:latin typeface="Arial Narrow" pitchFamily="34" charset="0"/>
              </a:rPr>
              <a:t>from a </a:t>
            </a:r>
            <a:r>
              <a:rPr lang="en-GB" sz="2400" dirty="0" err="1" smtClean="0">
                <a:latin typeface="Arial Narrow" pitchFamily="34" charset="0"/>
              </a:rPr>
              <a:t>papular</a:t>
            </a:r>
            <a:r>
              <a:rPr lang="en-GB" sz="2400" dirty="0" smtClean="0">
                <a:latin typeface="Arial Narrow" pitchFamily="34" charset="0"/>
              </a:rPr>
              <a:t> through vesicular to central black </a:t>
            </a:r>
            <a:r>
              <a:rPr lang="en-GB" sz="2400" dirty="0" err="1" smtClean="0">
                <a:latin typeface="Arial Narrow" pitchFamily="34" charset="0"/>
              </a:rPr>
              <a:t>eschar</a:t>
            </a:r>
            <a:r>
              <a:rPr lang="en-GB" sz="2400" dirty="0" smtClean="0">
                <a:latin typeface="Arial Narrow" pitchFamily="34" charset="0"/>
              </a:rPr>
              <a:t> over 2-6 days who was </a:t>
            </a:r>
            <a:r>
              <a:rPr lang="en-US" sz="2400" dirty="0" smtClean="0">
                <a:latin typeface="Arial Narrow" pitchFamily="34" charset="0"/>
              </a:rPr>
              <a:t>exposed in the previous 2 weeks </a:t>
            </a:r>
            <a:r>
              <a:rPr lang="en-GB" sz="2400" dirty="0" smtClean="0">
                <a:latin typeface="Arial Narrow" pitchFamily="34" charset="0"/>
              </a:rPr>
              <a:t>to raw meat, carcasses, body fluids or by-products of sick or dead ruminants with clinical and/or laboratory </a:t>
            </a:r>
            <a:r>
              <a:rPr lang="en-US" sz="2400" dirty="0" smtClean="0">
                <a:latin typeface="Arial Narrow" pitchFamily="34" charset="0"/>
              </a:rPr>
              <a:t>evidence of anthrax</a:t>
            </a:r>
          </a:p>
          <a:p>
            <a:pPr eaLnBrk="1" hangingPunct="1">
              <a:spcAft>
                <a:spcPts val="0"/>
              </a:spcAft>
              <a:defRPr/>
            </a:pPr>
            <a:r>
              <a:rPr lang="en-US" sz="2400" b="1" dirty="0" smtClean="0">
                <a:latin typeface="Arial Narrow" pitchFamily="34" charset="0"/>
              </a:rPr>
              <a:t>  Controls: </a:t>
            </a:r>
          </a:p>
          <a:p>
            <a:pPr lvl="1">
              <a:spcAft>
                <a:spcPts val="0"/>
              </a:spcAft>
              <a:buFont typeface="Arial" pitchFamily="34" charset="0"/>
              <a:buChar char="•"/>
              <a:defRPr/>
            </a:pPr>
            <a:r>
              <a:rPr lang="en-US" sz="2400" dirty="0" smtClean="0">
                <a:latin typeface="Arial Narrow" pitchFamily="34" charset="0"/>
              </a:rPr>
              <a:t>  All persons from an outbreak community </a:t>
            </a:r>
            <a:r>
              <a:rPr lang="en-GB" sz="2400" dirty="0" smtClean="0">
                <a:latin typeface="Arial Narrow" pitchFamily="34" charset="0"/>
              </a:rPr>
              <a:t>who did not develop clinical illness within 2 weeks</a:t>
            </a:r>
            <a:r>
              <a:rPr lang="en-US" sz="2400" dirty="0" smtClean="0">
                <a:latin typeface="Arial Narrow" pitchFamily="34" charset="0"/>
              </a:rPr>
              <a:t> </a:t>
            </a:r>
            <a:r>
              <a:rPr lang="en-GB" sz="2400" dirty="0" smtClean="0">
                <a:latin typeface="Arial Narrow" pitchFamily="34" charset="0"/>
              </a:rPr>
              <a:t>having similar exposure as the cases to raw meat, carcasses, body fluids or by-products of sick or dead ruminants with clinical and/or laboratory </a:t>
            </a:r>
            <a:r>
              <a:rPr lang="en-US" sz="2400" dirty="0" smtClean="0">
                <a:latin typeface="Arial Narrow" pitchFamily="34" charset="0"/>
              </a:rPr>
              <a:t>evidence of anthrax</a:t>
            </a:r>
            <a:endParaRPr lang="en-US" sz="2800" dirty="0" smtClean="0">
              <a:latin typeface="Arial Narrow" pitchFamily="34" charset="0"/>
            </a:endParaRPr>
          </a:p>
        </p:txBody>
      </p:sp>
      <p:sp>
        <p:nvSpPr>
          <p:cNvPr id="46" name="TextBox 45"/>
          <p:cNvSpPr txBox="1"/>
          <p:nvPr/>
        </p:nvSpPr>
        <p:spPr>
          <a:xfrm>
            <a:off x="11561618" y="12766964"/>
            <a:ext cx="5181599" cy="3794045"/>
          </a:xfrm>
          <a:prstGeom prst="rect">
            <a:avLst/>
          </a:prstGeom>
          <a:noFill/>
        </p:spPr>
        <p:txBody>
          <a:bodyPr wrap="square" lIns="99752" tIns="49876" rIns="99752" bIns="49876">
            <a:spAutoFit/>
          </a:bodyPr>
          <a:lstStyle/>
          <a:p>
            <a:pPr>
              <a:spcAft>
                <a:spcPts val="0"/>
              </a:spcAft>
              <a:buFont typeface="Arial" pitchFamily="34" charset="0"/>
              <a:buChar char="•"/>
              <a:defRPr/>
            </a:pPr>
            <a:r>
              <a:rPr lang="en-US" sz="2400" dirty="0" smtClean="0">
                <a:latin typeface="Arial Narrow" pitchFamily="34" charset="0"/>
              </a:rPr>
              <a:t>  207 (15%) cutaneous anthrax cases</a:t>
            </a:r>
          </a:p>
          <a:p>
            <a:pPr>
              <a:spcAft>
                <a:spcPts val="0"/>
              </a:spcAft>
              <a:defRPr/>
            </a:pPr>
            <a:r>
              <a:rPr lang="en-US" sz="2400" dirty="0" smtClean="0">
                <a:latin typeface="Arial Narrow" pitchFamily="34" charset="0"/>
              </a:rPr>
              <a:t>identified among 1,359 people exposed to a total of 34 affected ruminants in 7 outbreaks </a:t>
            </a:r>
          </a:p>
          <a:p>
            <a:pPr>
              <a:spcAft>
                <a:spcPts val="0"/>
              </a:spcAft>
              <a:defRPr/>
            </a:pPr>
            <a:endParaRPr lang="en-US" sz="2400" dirty="0" smtClean="0">
              <a:latin typeface="Arial Narrow" pitchFamily="34" charset="0"/>
            </a:endParaRPr>
          </a:p>
          <a:p>
            <a:pPr eaLnBrk="1" hangingPunct="1">
              <a:spcBef>
                <a:spcPts val="0"/>
              </a:spcBef>
              <a:spcAft>
                <a:spcPts val="0"/>
              </a:spcAft>
              <a:buFont typeface="Arial" charset="0"/>
              <a:buChar char="•"/>
              <a:defRPr/>
            </a:pPr>
            <a:r>
              <a:rPr lang="en-US" sz="2400" dirty="0" smtClean="0">
                <a:latin typeface="Arial Narrow" pitchFamily="34" charset="0"/>
              </a:rPr>
              <a:t>   Highest attack rates were for  handling raw meat of slaughtered animals (40%) and butchering sick animals (22%)</a:t>
            </a:r>
          </a:p>
          <a:p>
            <a:pPr eaLnBrk="1" hangingPunct="1">
              <a:spcBef>
                <a:spcPts val="0"/>
              </a:spcBef>
              <a:spcAft>
                <a:spcPts val="0"/>
              </a:spcAft>
              <a:defRPr/>
            </a:pPr>
            <a:endParaRPr lang="en-US" sz="2400" dirty="0" smtClean="0">
              <a:latin typeface="Arial Narrow" pitchFamily="34" charset="0"/>
            </a:endParaRPr>
          </a:p>
          <a:p>
            <a:pPr eaLnBrk="1" hangingPunct="1">
              <a:spcBef>
                <a:spcPts val="0"/>
              </a:spcBef>
              <a:spcAft>
                <a:spcPts val="0"/>
              </a:spcAft>
              <a:buFont typeface="Arial" charset="0"/>
              <a:buChar char="•"/>
              <a:defRPr/>
            </a:pPr>
            <a:r>
              <a:rPr lang="en-US" sz="2400" dirty="0" smtClean="0">
                <a:latin typeface="Arial Narrow" pitchFamily="34" charset="0"/>
              </a:rPr>
              <a:t>  72 cases and 244 controls were enrolled in the case-control studies</a:t>
            </a:r>
            <a:endParaRPr lang="en-US" sz="2400" b="1" dirty="0" smtClean="0">
              <a:latin typeface="Arial Narrow" pitchFamily="34" charset="0"/>
            </a:endParaRPr>
          </a:p>
        </p:txBody>
      </p:sp>
      <p:sp>
        <p:nvSpPr>
          <p:cNvPr id="49" name="TextBox 26"/>
          <p:cNvSpPr txBox="1">
            <a:spLocks noChangeArrowheads="1"/>
          </p:cNvSpPr>
          <p:nvPr/>
        </p:nvSpPr>
        <p:spPr bwMode="auto">
          <a:xfrm>
            <a:off x="32887920" y="16322040"/>
            <a:ext cx="10149840" cy="4809708"/>
          </a:xfrm>
          <a:prstGeom prst="rect">
            <a:avLst/>
          </a:prstGeom>
          <a:noFill/>
          <a:ln w="9525">
            <a:noFill/>
            <a:miter lim="800000"/>
            <a:headEnd/>
            <a:tailEnd/>
          </a:ln>
        </p:spPr>
        <p:txBody>
          <a:bodyPr wrap="square" lIns="99752" tIns="49876" rIns="99752" bIns="49876">
            <a:spAutoFit/>
          </a:bodyPr>
          <a:lstStyle/>
          <a:p>
            <a:pPr>
              <a:spcAft>
                <a:spcPts val="0"/>
              </a:spcAft>
              <a:tabLst>
                <a:tab pos="121226" algn="l"/>
              </a:tabLst>
              <a:defRPr/>
            </a:pPr>
            <a:r>
              <a:rPr lang="en-US" sz="2000" b="1" i="1" dirty="0" smtClean="0">
                <a:latin typeface="Arial Narrow" pitchFamily="34" charset="0"/>
              </a:rPr>
              <a:t>References</a:t>
            </a:r>
            <a:endParaRPr lang="en-US" sz="2000" b="1" i="1" dirty="0">
              <a:latin typeface="Arial Narrow" pitchFamily="34" charset="0"/>
            </a:endParaRPr>
          </a:p>
          <a:p>
            <a:pPr marL="748140" lvl="1" indent="-374070">
              <a:buFont typeface="+mj-lt"/>
              <a:buAutoNum type="arabicPeriod"/>
              <a:defRPr/>
            </a:pPr>
            <a:r>
              <a:rPr lang="en-GB" sz="1800" dirty="0" err="1" smtClean="0">
                <a:latin typeface="Arial Narrow" pitchFamily="34" charset="0"/>
              </a:rPr>
              <a:t>Samad</a:t>
            </a:r>
            <a:r>
              <a:rPr lang="en-GB" sz="1800" dirty="0" smtClean="0">
                <a:latin typeface="Arial Narrow" pitchFamily="34" charset="0"/>
              </a:rPr>
              <a:t>, M.A. and M.E. </a:t>
            </a:r>
            <a:r>
              <a:rPr lang="en-GB" sz="1800" dirty="0" err="1" smtClean="0">
                <a:latin typeface="Arial Narrow" pitchFamily="34" charset="0"/>
              </a:rPr>
              <a:t>Hoque</a:t>
            </a:r>
            <a:r>
              <a:rPr lang="en-GB" sz="1800" dirty="0" smtClean="0">
                <a:latin typeface="Arial Narrow" pitchFamily="34" charset="0"/>
              </a:rPr>
              <a:t>, </a:t>
            </a:r>
            <a:r>
              <a:rPr lang="en-GB" sz="1800" i="1" dirty="0" smtClean="0">
                <a:latin typeface="Arial Narrow" pitchFamily="34" charset="0"/>
              </a:rPr>
              <a:t>Anthrax in man and cattle in Bangladesh.</a:t>
            </a:r>
            <a:r>
              <a:rPr lang="en-GB" sz="1800" dirty="0" smtClean="0">
                <a:latin typeface="Arial Narrow" pitchFamily="34" charset="0"/>
              </a:rPr>
              <a:t> Journal of Tropical Medicine and Hygiene, 1986. </a:t>
            </a:r>
            <a:r>
              <a:rPr lang="en-GB" sz="1800" b="1" dirty="0" smtClean="0">
                <a:latin typeface="Arial Narrow" pitchFamily="34" charset="0"/>
              </a:rPr>
              <a:t>89</a:t>
            </a:r>
            <a:r>
              <a:rPr lang="en-GB" sz="1800" dirty="0" smtClean="0">
                <a:latin typeface="Arial Narrow" pitchFamily="34" charset="0"/>
              </a:rPr>
              <a:t>: p. 43-45.</a:t>
            </a:r>
            <a:endParaRPr lang="en-US" sz="1800" dirty="0" smtClean="0">
              <a:latin typeface="Arial Narrow" pitchFamily="34" charset="0"/>
            </a:endParaRPr>
          </a:p>
          <a:p>
            <a:pPr marL="748140" lvl="1" indent="-374070">
              <a:buFont typeface="+mj-lt"/>
              <a:buAutoNum type="arabicPeriod"/>
              <a:defRPr/>
            </a:pPr>
            <a:r>
              <a:rPr lang="en-GB" sz="1800" dirty="0" smtClean="0">
                <a:latin typeface="Arial Narrow" pitchFamily="34" charset="0"/>
              </a:rPr>
              <a:t>Islam, M.S., et al., </a:t>
            </a:r>
            <a:r>
              <a:rPr lang="en-GB" sz="1800" i="1" dirty="0" smtClean="0">
                <a:latin typeface="Arial Narrow" pitchFamily="34" charset="0"/>
              </a:rPr>
              <a:t>Risk practices for animal and human anthrax in Bangladesh: an exploratory study.</a:t>
            </a:r>
            <a:r>
              <a:rPr lang="en-GB" sz="1800" dirty="0" smtClean="0">
                <a:latin typeface="Arial Narrow" pitchFamily="34" charset="0"/>
              </a:rPr>
              <a:t> Infect Ecol </a:t>
            </a:r>
            <a:r>
              <a:rPr lang="en-GB" sz="1800" dirty="0" err="1" smtClean="0">
                <a:latin typeface="Arial Narrow" pitchFamily="34" charset="0"/>
              </a:rPr>
              <a:t>Epidemiol</a:t>
            </a:r>
            <a:r>
              <a:rPr lang="en-GB" sz="1800" dirty="0" smtClean="0">
                <a:latin typeface="Arial Narrow" pitchFamily="34" charset="0"/>
              </a:rPr>
              <a:t>, 2013. </a:t>
            </a:r>
            <a:r>
              <a:rPr lang="en-GB" sz="1800" b="1" dirty="0" smtClean="0">
                <a:latin typeface="Arial Narrow" pitchFamily="34" charset="0"/>
              </a:rPr>
              <a:t>3</a:t>
            </a:r>
            <a:r>
              <a:rPr lang="en-GB" sz="1800" dirty="0" smtClean="0">
                <a:latin typeface="Arial Narrow" pitchFamily="34" charset="0"/>
              </a:rPr>
              <a:t>.</a:t>
            </a:r>
            <a:endParaRPr lang="en-US" sz="1800" dirty="0" smtClean="0">
              <a:latin typeface="Arial Narrow" pitchFamily="34" charset="0"/>
            </a:endParaRPr>
          </a:p>
          <a:p>
            <a:pPr marL="748140" lvl="1" indent="-374070">
              <a:buFont typeface="+mj-lt"/>
              <a:buAutoNum type="arabicPeriod"/>
              <a:defRPr/>
            </a:pPr>
            <a:r>
              <a:rPr lang="en-GB" sz="1800" dirty="0" smtClean="0">
                <a:latin typeface="Arial Narrow" pitchFamily="34" charset="0"/>
              </a:rPr>
              <a:t>WHO, </a:t>
            </a:r>
            <a:r>
              <a:rPr lang="en-GB" sz="1800" i="1" dirty="0" smtClean="0">
                <a:latin typeface="Arial Narrow" pitchFamily="34" charset="0"/>
              </a:rPr>
              <a:t>Anthrax in humans and animals</a:t>
            </a:r>
            <a:r>
              <a:rPr lang="en-GB" sz="1800" dirty="0" smtClean="0">
                <a:latin typeface="Arial Narrow" pitchFamily="34" charset="0"/>
              </a:rPr>
              <a:t>, in </a:t>
            </a:r>
            <a:r>
              <a:rPr lang="en-GB" sz="1800" i="1" dirty="0" smtClean="0">
                <a:latin typeface="Arial Narrow" pitchFamily="34" charset="0"/>
              </a:rPr>
              <a:t>WHO Press, World Health Organization</a:t>
            </a:r>
            <a:r>
              <a:rPr lang="en-GB" sz="1800" dirty="0" smtClean="0">
                <a:latin typeface="Arial Narrow" pitchFamily="34" charset="0"/>
              </a:rPr>
              <a:t>. 2008, WHO Library Cataloguing-in-Publication Data: Geneva. p. 117-170 </a:t>
            </a:r>
          </a:p>
          <a:p>
            <a:pPr marL="748140" lvl="1" indent="-374070">
              <a:buFont typeface="+mj-lt"/>
              <a:buAutoNum type="arabicPeriod"/>
              <a:defRPr/>
            </a:pPr>
            <a:r>
              <a:rPr lang="en-GB" sz="1800" dirty="0" smtClean="0">
                <a:latin typeface="Arial Narrow" pitchFamily="34" charset="0"/>
              </a:rPr>
              <a:t>Interim report: Anthrax Outbreak in Bangladesh: 2012-2013, IEDCR, January 2014</a:t>
            </a:r>
          </a:p>
          <a:p>
            <a:pPr marL="748140" lvl="1" indent="-374070">
              <a:spcAft>
                <a:spcPts val="1200"/>
              </a:spcAft>
              <a:buFont typeface="+mj-lt"/>
              <a:buAutoNum type="arabicPeriod"/>
              <a:defRPr/>
            </a:pPr>
            <a:r>
              <a:rPr lang="en-GB" sz="1800" dirty="0" smtClean="0">
                <a:latin typeface="Arial Narrow" pitchFamily="34" charset="0"/>
              </a:rPr>
              <a:t>Chakraborty, A., et al., </a:t>
            </a:r>
            <a:r>
              <a:rPr lang="en-GB" sz="1800" i="1" dirty="0" smtClean="0">
                <a:latin typeface="Arial Narrow" pitchFamily="34" charset="0"/>
              </a:rPr>
              <a:t>Anthrax outbreaks in Bangladesh, 2009-2010.</a:t>
            </a:r>
            <a:r>
              <a:rPr lang="en-GB" sz="1800" dirty="0" smtClean="0">
                <a:latin typeface="Arial Narrow" pitchFamily="34" charset="0"/>
              </a:rPr>
              <a:t> The American journal of tropical medicine and hygiene, 2012. </a:t>
            </a:r>
            <a:r>
              <a:rPr lang="en-GB" sz="1800" b="1" dirty="0" smtClean="0">
                <a:latin typeface="Arial Narrow" pitchFamily="34" charset="0"/>
              </a:rPr>
              <a:t>86</a:t>
            </a:r>
            <a:r>
              <a:rPr lang="en-GB" sz="1800" dirty="0" smtClean="0">
                <a:latin typeface="Arial Narrow" pitchFamily="34" charset="0"/>
              </a:rPr>
              <a:t>(4): p. 703-10</a:t>
            </a:r>
          </a:p>
          <a:p>
            <a:pPr marL="374070" indent="-374070">
              <a:tabLst>
                <a:tab pos="121226" algn="l"/>
              </a:tabLst>
              <a:defRPr/>
            </a:pPr>
            <a:r>
              <a:rPr lang="en-US" sz="2400" b="1" i="1" dirty="0" smtClean="0">
                <a:latin typeface="Arial Narrow" pitchFamily="34" charset="0"/>
              </a:rPr>
              <a:t>Acknowledgments </a:t>
            </a:r>
            <a:endParaRPr lang="en-US" sz="2400" b="1" i="1" dirty="0">
              <a:latin typeface="Arial Narrow" pitchFamily="34" charset="0"/>
            </a:endParaRPr>
          </a:p>
          <a:p>
            <a:pPr marL="374070" indent="-374070">
              <a:spcAft>
                <a:spcPts val="1200"/>
              </a:spcAft>
              <a:tabLst>
                <a:tab pos="121226" algn="l"/>
              </a:tabLst>
              <a:defRPr/>
            </a:pPr>
            <a:r>
              <a:rPr lang="en-US" sz="2000" b="1" i="1" dirty="0" smtClean="0">
                <a:latin typeface="Arial Narrow" pitchFamily="34" charset="0"/>
              </a:rPr>
              <a:t>		</a:t>
            </a:r>
            <a:r>
              <a:rPr lang="en-US" sz="1800" i="1" dirty="0" smtClean="0">
                <a:latin typeface="Arial Narrow" pitchFamily="34" charset="0"/>
              </a:rPr>
              <a:t>Financial support for this study was provided by US CDC (Cooperative agreement FY14 1931CM14Y0002). We extend our thanks to Ms. Diana </a:t>
            </a:r>
            <a:r>
              <a:rPr lang="en-US" sz="1800" i="1" dirty="0" err="1" smtClean="0">
                <a:latin typeface="Arial Narrow" pitchFamily="34" charset="0"/>
              </a:rPr>
              <a:t>DiazGranados</a:t>
            </a:r>
            <a:r>
              <a:rPr lang="en-US" sz="1800" i="1" dirty="0" smtClean="0">
                <a:latin typeface="Arial Narrow" pitchFamily="34" charset="0"/>
              </a:rPr>
              <a:t>, icddr,b, for her support in preparing the poster and all the participants who took part in the study</a:t>
            </a:r>
          </a:p>
          <a:p>
            <a:pPr>
              <a:defRPr/>
            </a:pPr>
            <a:r>
              <a:rPr lang="en-US" sz="2400" b="1" dirty="0" smtClean="0">
                <a:latin typeface="Arial Narrow" pitchFamily="34" charset="0"/>
              </a:rPr>
              <a:t>Correspondence: </a:t>
            </a:r>
            <a:r>
              <a:rPr lang="en-US" sz="2400" b="1" dirty="0" smtClean="0">
                <a:latin typeface="Arial Narrow" pitchFamily="34" charset="0"/>
                <a:hlinkClick r:id="rId4"/>
              </a:rPr>
              <a:t>farhanahaque@icddrb.org</a:t>
            </a:r>
            <a:r>
              <a:rPr lang="en-US" sz="2400" b="1" dirty="0" smtClean="0">
                <a:latin typeface="Arial Narrow" pitchFamily="34" charset="0"/>
              </a:rPr>
              <a:t>; </a:t>
            </a:r>
            <a:r>
              <a:rPr lang="en-US" sz="2400" b="1" dirty="0" smtClean="0">
                <a:latin typeface="Arial Narrow" pitchFamily="34" charset="0"/>
                <a:hlinkClick r:id="rId5"/>
              </a:rPr>
              <a:t>drfarhana2007@gmail.com</a:t>
            </a:r>
            <a:r>
              <a:rPr lang="en-US" sz="2400" b="1" dirty="0" smtClean="0">
                <a:latin typeface="Arial Narrow" pitchFamily="34" charset="0"/>
              </a:rPr>
              <a:t> </a:t>
            </a:r>
            <a:r>
              <a:rPr lang="en-US" sz="2400" dirty="0" smtClean="0">
                <a:latin typeface="Arial Narrow" pitchFamily="34" charset="0"/>
              </a:rPr>
              <a:t> </a:t>
            </a:r>
            <a:endParaRPr lang="en-US" sz="2400" dirty="0">
              <a:latin typeface="Arial Narrow" pitchFamily="34" charset="0"/>
            </a:endParaRPr>
          </a:p>
        </p:txBody>
      </p:sp>
      <p:sp>
        <p:nvSpPr>
          <p:cNvPr id="13366" name="TextBox 34"/>
          <p:cNvSpPr txBox="1">
            <a:spLocks noChangeArrowheads="1"/>
          </p:cNvSpPr>
          <p:nvPr/>
        </p:nvSpPr>
        <p:spPr bwMode="auto">
          <a:xfrm>
            <a:off x="22662103" y="10558989"/>
            <a:ext cx="9379528" cy="716279"/>
          </a:xfrm>
          <a:prstGeom prst="rect">
            <a:avLst/>
          </a:prstGeom>
          <a:noFill/>
          <a:ln w="9525">
            <a:noFill/>
            <a:miter lim="800000"/>
            <a:headEnd/>
            <a:tailEnd/>
          </a:ln>
        </p:spPr>
        <p:txBody>
          <a:bodyPr wrap="square" lIns="99752" tIns="49876" rIns="99752" bIns="49876">
            <a:spAutoFit/>
          </a:bodyPr>
          <a:lstStyle/>
          <a:p>
            <a:r>
              <a:rPr lang="en-US" sz="2000" b="1" dirty="0" smtClean="0">
                <a:latin typeface="Arial Narrow" pitchFamily="34" charset="0"/>
              </a:rPr>
              <a:t>Figure 4: Temporal distribution of cutaneous anthrax cases in relation to animal slaughtering over time in Bangladesh, 2012-2013</a:t>
            </a:r>
            <a:endParaRPr lang="en-US" sz="2000" b="1" dirty="0">
              <a:latin typeface="Arial Narrow" pitchFamily="34" charset="0"/>
            </a:endParaRPr>
          </a:p>
        </p:txBody>
      </p:sp>
      <p:sp>
        <p:nvSpPr>
          <p:cNvPr id="13369" name="TextBox 22"/>
          <p:cNvSpPr txBox="1">
            <a:spLocks noChangeArrowheads="1"/>
          </p:cNvSpPr>
          <p:nvPr/>
        </p:nvSpPr>
        <p:spPr bwMode="auto">
          <a:xfrm>
            <a:off x="22389306" y="20227948"/>
            <a:ext cx="10122694" cy="408503"/>
          </a:xfrm>
          <a:prstGeom prst="rect">
            <a:avLst/>
          </a:prstGeom>
          <a:noFill/>
          <a:ln w="9525">
            <a:noFill/>
            <a:miter lim="800000"/>
            <a:headEnd/>
            <a:tailEnd/>
          </a:ln>
        </p:spPr>
        <p:txBody>
          <a:bodyPr wrap="square" lIns="99752" tIns="49876" rIns="99752" bIns="49876">
            <a:spAutoFit/>
          </a:bodyPr>
          <a:lstStyle/>
          <a:p>
            <a:r>
              <a:rPr lang="en-US" sz="2000" b="1" smtClean="0">
                <a:latin typeface="Arial Narrow" pitchFamily="34" charset="0"/>
              </a:rPr>
              <a:t>Table </a:t>
            </a:r>
            <a:r>
              <a:rPr lang="en-US" sz="2000" b="1" dirty="0" smtClean="0">
                <a:latin typeface="Arial Narrow" pitchFamily="34" charset="0"/>
              </a:rPr>
              <a:t>2</a:t>
            </a:r>
            <a:r>
              <a:rPr lang="en-US" sz="2000" b="1" smtClean="0">
                <a:latin typeface="Arial Narrow" pitchFamily="34" charset="0"/>
              </a:rPr>
              <a:t>: </a:t>
            </a:r>
            <a:r>
              <a:rPr lang="en-US" sz="2000" b="1" dirty="0" smtClean="0">
                <a:latin typeface="Arial Narrow" pitchFamily="34" charset="0"/>
              </a:rPr>
              <a:t>Factors independently associated with cutaneous anthrax infection on multivariate analysis</a:t>
            </a:r>
            <a:endParaRPr lang="en-US" sz="2000" dirty="0">
              <a:latin typeface="Arial Narrow" pitchFamily="34" charset="0"/>
            </a:endParaRPr>
          </a:p>
        </p:txBody>
      </p:sp>
      <p:sp>
        <p:nvSpPr>
          <p:cNvPr id="13370" name="Rounded Rectangle 21"/>
          <p:cNvSpPr>
            <a:spLocks noChangeArrowheads="1"/>
          </p:cNvSpPr>
          <p:nvPr/>
        </p:nvSpPr>
        <p:spPr bwMode="auto">
          <a:xfrm>
            <a:off x="35447547" y="11539452"/>
            <a:ext cx="4978400"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a:latin typeface="Arial Narrow" pitchFamily="34" charset="0"/>
              </a:rPr>
              <a:t>Recommendations</a:t>
            </a:r>
          </a:p>
        </p:txBody>
      </p:sp>
      <p:pic>
        <p:nvPicPr>
          <p:cNvPr id="31" name="Picture 2" descr="C:\Users\User\Desktop\download (1).jpg"/>
          <p:cNvPicPr>
            <a:picLocks noChangeAspect="1" noChangeArrowheads="1"/>
          </p:cNvPicPr>
          <p:nvPr/>
        </p:nvPicPr>
        <p:blipFill>
          <a:blip r:embed="rId6" cstate="print"/>
          <a:stretch>
            <a:fillRect/>
          </a:stretch>
        </p:blipFill>
        <p:spPr bwMode="auto">
          <a:xfrm>
            <a:off x="40841612" y="990599"/>
            <a:ext cx="1716088" cy="2223415"/>
          </a:xfrm>
          <a:prstGeom prst="rect">
            <a:avLst/>
          </a:prstGeom>
          <a:noFill/>
        </p:spPr>
      </p:pic>
      <p:pic>
        <p:nvPicPr>
          <p:cNvPr id="33" name="Picture 5"/>
          <p:cNvPicPr>
            <a:picLocks noChangeAspect="1" noChangeArrowheads="1"/>
          </p:cNvPicPr>
          <p:nvPr/>
        </p:nvPicPr>
        <p:blipFill>
          <a:blip r:embed="rId7" cstate="print"/>
          <a:srcRect/>
          <a:stretch>
            <a:fillRect/>
          </a:stretch>
        </p:blipFill>
        <p:spPr bwMode="auto">
          <a:xfrm>
            <a:off x="40733980" y="3378890"/>
            <a:ext cx="2060575" cy="1430918"/>
          </a:xfrm>
          <a:prstGeom prst="rect">
            <a:avLst/>
          </a:prstGeom>
          <a:noFill/>
          <a:ln w="9525">
            <a:noFill/>
            <a:miter lim="800000"/>
            <a:headEnd/>
            <a:tailEnd/>
          </a:ln>
        </p:spPr>
      </p:pic>
      <p:pic>
        <p:nvPicPr>
          <p:cNvPr id="35" name="Picture 3" descr="C:\Users\belal.hossain\Desktop\Anthrax outbreak area.jpeg"/>
          <p:cNvPicPr>
            <a:picLocks noChangeAspect="1" noChangeArrowheads="1"/>
          </p:cNvPicPr>
          <p:nvPr/>
        </p:nvPicPr>
        <p:blipFill>
          <a:blip r:embed="rId8" cstate="print"/>
          <a:srcRect l="18664" r="18084"/>
          <a:stretch>
            <a:fillRect/>
          </a:stretch>
        </p:blipFill>
        <p:spPr bwMode="auto">
          <a:xfrm>
            <a:off x="17316406" y="12880180"/>
            <a:ext cx="3007203" cy="3307555"/>
          </a:xfrm>
          <a:prstGeom prst="rect">
            <a:avLst/>
          </a:prstGeom>
          <a:ln>
            <a:noFill/>
          </a:ln>
          <a:effectLst>
            <a:softEdge rad="112500"/>
          </a:effectLst>
        </p:spPr>
      </p:pic>
      <p:sp>
        <p:nvSpPr>
          <p:cNvPr id="36" name="TextBox 34"/>
          <p:cNvSpPr txBox="1">
            <a:spLocks noChangeArrowheads="1"/>
          </p:cNvSpPr>
          <p:nvPr/>
        </p:nvSpPr>
        <p:spPr bwMode="auto">
          <a:xfrm>
            <a:off x="16966407" y="16230600"/>
            <a:ext cx="4855367" cy="965271"/>
          </a:xfrm>
          <a:prstGeom prst="rect">
            <a:avLst/>
          </a:prstGeom>
          <a:noFill/>
          <a:ln w="9525">
            <a:noFill/>
            <a:miter lim="800000"/>
            <a:headEnd/>
            <a:tailEnd/>
          </a:ln>
        </p:spPr>
        <p:txBody>
          <a:bodyPr wrap="square" lIns="132977" tIns="66488" rIns="132977" bIns="66488">
            <a:spAutoFit/>
          </a:bodyPr>
          <a:lstStyle/>
          <a:p>
            <a:r>
              <a:rPr lang="en-US" sz="1800" b="1" dirty="0" smtClean="0">
                <a:latin typeface="Arial Narrow" pitchFamily="34" charset="0"/>
              </a:rPr>
              <a:t>Figure </a:t>
            </a:r>
            <a:r>
              <a:rPr lang="en-US" sz="1800" b="1" dirty="0">
                <a:latin typeface="Arial Narrow" pitchFamily="34" charset="0"/>
              </a:rPr>
              <a:t>3</a:t>
            </a:r>
            <a:r>
              <a:rPr lang="en-US" sz="1800" b="1" dirty="0" smtClean="0">
                <a:latin typeface="Arial Narrow" pitchFamily="34" charset="0"/>
              </a:rPr>
              <a:t>: Map showing the four districts in Bangladesh where 7 (black dot) reported anthrax outbreaks during 2012-2013 were investigated</a:t>
            </a:r>
            <a:endParaRPr lang="en-US" sz="1800" b="1" dirty="0">
              <a:latin typeface="Arial Narrow" pitchFamily="34" charset="0"/>
            </a:endParaRPr>
          </a:p>
        </p:txBody>
      </p:sp>
      <p:sp>
        <p:nvSpPr>
          <p:cNvPr id="38" name="TextBox 26"/>
          <p:cNvSpPr txBox="1">
            <a:spLocks noChangeArrowheads="1"/>
          </p:cNvSpPr>
          <p:nvPr/>
        </p:nvSpPr>
        <p:spPr bwMode="auto">
          <a:xfrm>
            <a:off x="33040320" y="12207240"/>
            <a:ext cx="10104120" cy="3947933"/>
          </a:xfrm>
          <a:prstGeom prst="rect">
            <a:avLst/>
          </a:prstGeom>
          <a:noFill/>
          <a:ln w="9525">
            <a:noFill/>
            <a:miter lim="800000"/>
            <a:headEnd/>
            <a:tailEnd/>
          </a:ln>
        </p:spPr>
        <p:txBody>
          <a:bodyPr wrap="square" lIns="99752" tIns="49876" rIns="99752" bIns="49876">
            <a:spAutoFit/>
          </a:bodyPr>
          <a:lstStyle/>
          <a:p>
            <a:pPr>
              <a:spcBef>
                <a:spcPts val="0"/>
              </a:spcBef>
              <a:spcAft>
                <a:spcPts val="0"/>
              </a:spcAft>
              <a:buFont typeface="Arial" pitchFamily="34" charset="0"/>
              <a:buChar char="•"/>
            </a:pPr>
            <a:r>
              <a:rPr lang="en-US" sz="2400" dirty="0" smtClean="0">
                <a:latin typeface="Arial Narrow" pitchFamily="34" charset="0"/>
              </a:rPr>
              <a:t>  Ensure livestock vaccination to prevent anthrax in animals and subsequent transmission to humans</a:t>
            </a:r>
          </a:p>
          <a:p>
            <a:pPr marL="716970" lvl="1" indent="-342900">
              <a:spcBef>
                <a:spcPts val="0"/>
              </a:spcBef>
              <a:spcAft>
                <a:spcPts val="1200"/>
              </a:spcAft>
              <a:buClr>
                <a:srgbClr val="FF0000"/>
              </a:buClr>
            </a:pPr>
            <a:r>
              <a:rPr lang="en-US" sz="2400" dirty="0" smtClean="0">
                <a:latin typeface="Arial Narrow" pitchFamily="34" charset="0"/>
              </a:rPr>
              <a:t>−  However, the resource-intensive nature of a national vaccination campaign along with additional barriers including shortages in vaccines and vaccinators and lack of community awareness on the necessity to vaccinate livestock make it difficult to accomplish in resource-poor countries like Bangladesh</a:t>
            </a:r>
          </a:p>
          <a:p>
            <a:pPr marL="266700" indent="-266700">
              <a:spcBef>
                <a:spcPts val="0"/>
              </a:spcBef>
              <a:spcAft>
                <a:spcPts val="0"/>
              </a:spcAft>
              <a:buFont typeface="Arial" pitchFamily="34" charset="0"/>
              <a:buChar char="•"/>
            </a:pPr>
            <a:r>
              <a:rPr lang="en-US" sz="2400" dirty="0" smtClean="0">
                <a:latin typeface="Arial Narrow" pitchFamily="34" charset="0"/>
              </a:rPr>
              <a:t>Until a widespread and effective animal vaccination campaign is in place, design and implementation of a hand washing intervention may help identify a low-cost complementary solution to ameliorate risk of cutaneous anthrax in resource-limited settings, and should be evaluated </a:t>
            </a:r>
          </a:p>
        </p:txBody>
      </p:sp>
      <p:sp>
        <p:nvSpPr>
          <p:cNvPr id="34" name="TextBox 33"/>
          <p:cNvSpPr txBox="1"/>
          <p:nvPr/>
        </p:nvSpPr>
        <p:spPr>
          <a:xfrm>
            <a:off x="11194903" y="5515571"/>
            <a:ext cx="10439400" cy="6887199"/>
          </a:xfrm>
          <a:prstGeom prst="rect">
            <a:avLst/>
          </a:prstGeom>
          <a:noFill/>
        </p:spPr>
        <p:txBody>
          <a:bodyPr wrap="square" lIns="99752" tIns="49876" rIns="99752" bIns="49876">
            <a:spAutoFit/>
          </a:bodyPr>
          <a:lstStyle/>
          <a:p>
            <a:pPr eaLnBrk="1" hangingPunct="1">
              <a:lnSpc>
                <a:spcPct val="150000"/>
              </a:lnSpc>
              <a:defRPr/>
            </a:pPr>
            <a:r>
              <a:rPr lang="en-US" sz="2400" b="1" dirty="0" smtClean="0">
                <a:latin typeface="Arial Narrow" pitchFamily="34" charset="0"/>
              </a:rPr>
              <a:t>   Data collection and analysis:</a:t>
            </a:r>
            <a:endParaRPr lang="en-US" sz="2400" dirty="0" smtClean="0">
              <a:latin typeface="Arial Narrow" pitchFamily="34" charset="0"/>
            </a:endParaRPr>
          </a:p>
          <a:p>
            <a:pPr lvl="1">
              <a:spcBef>
                <a:spcPts val="600"/>
              </a:spcBef>
              <a:spcAft>
                <a:spcPts val="0"/>
              </a:spcAft>
              <a:buFont typeface="Arial" charset="0"/>
              <a:buChar char="•"/>
              <a:defRPr/>
            </a:pPr>
            <a:r>
              <a:rPr lang="en-US" sz="2400" dirty="0" smtClean="0">
                <a:latin typeface="Arial Narrow" pitchFamily="34" charset="0"/>
              </a:rPr>
              <a:t>  Multi-disciplinary teams </a:t>
            </a:r>
            <a:r>
              <a:rPr lang="en-US" sz="2400" dirty="0">
                <a:latin typeface="Arial Narrow" pitchFamily="34" charset="0"/>
              </a:rPr>
              <a:t>(</a:t>
            </a:r>
            <a:r>
              <a:rPr lang="en-US" sz="2400" dirty="0" smtClean="0">
                <a:latin typeface="Arial Narrow" pitchFamily="34" charset="0"/>
              </a:rPr>
              <a:t>epidemiologists, medical officers, veterinarians, </a:t>
            </a:r>
          </a:p>
          <a:p>
            <a:pPr lvl="1">
              <a:spcBef>
                <a:spcPts val="600"/>
              </a:spcBef>
              <a:spcAft>
                <a:spcPts val="0"/>
              </a:spcAft>
              <a:defRPr/>
            </a:pPr>
            <a:r>
              <a:rPr lang="en-US" sz="2400" dirty="0" smtClean="0">
                <a:latin typeface="Arial Narrow" pitchFamily="34" charset="0"/>
              </a:rPr>
              <a:t>anthropologists </a:t>
            </a:r>
            <a:r>
              <a:rPr lang="en-US" sz="2400" dirty="0">
                <a:latin typeface="Arial Narrow" pitchFamily="34" charset="0"/>
              </a:rPr>
              <a:t>and </a:t>
            </a:r>
            <a:r>
              <a:rPr lang="en-US" sz="2400" dirty="0" smtClean="0">
                <a:latin typeface="Arial Narrow" pitchFamily="34" charset="0"/>
              </a:rPr>
              <a:t>environmental staff) </a:t>
            </a:r>
            <a:r>
              <a:rPr lang="en-US" sz="2400" dirty="0">
                <a:latin typeface="Arial Narrow" pitchFamily="34" charset="0"/>
              </a:rPr>
              <a:t>visited </a:t>
            </a:r>
            <a:r>
              <a:rPr lang="en-US" sz="2400" dirty="0" smtClean="0">
                <a:latin typeface="Arial Narrow" pitchFamily="34" charset="0"/>
              </a:rPr>
              <a:t>communities with reported outbreaks</a:t>
            </a:r>
          </a:p>
          <a:p>
            <a:pPr lvl="1">
              <a:spcBef>
                <a:spcPts val="600"/>
              </a:spcBef>
              <a:spcAft>
                <a:spcPts val="0"/>
              </a:spcAft>
              <a:buFont typeface="Arial" charset="0"/>
              <a:buChar char="•"/>
              <a:defRPr/>
            </a:pPr>
            <a:r>
              <a:rPr lang="en-US" sz="2400" dirty="0" smtClean="0">
                <a:latin typeface="Arial Narrow" pitchFamily="34" charset="0"/>
              </a:rPr>
              <a:t>  Trained data collectors searched communities using a contact tracing form to identify all persons exposed to infected animal(s) in the previous 2 weeks</a:t>
            </a:r>
          </a:p>
          <a:p>
            <a:pPr lvl="1">
              <a:spcBef>
                <a:spcPts val="600"/>
              </a:spcBef>
              <a:spcAft>
                <a:spcPts val="0"/>
              </a:spcAft>
              <a:buFont typeface="Arial" charset="0"/>
              <a:buChar char="•"/>
              <a:defRPr/>
            </a:pPr>
            <a:r>
              <a:rPr lang="en-US" sz="2400" dirty="0" smtClean="0">
                <a:latin typeface="Arial Narrow" pitchFamily="34" charset="0"/>
              </a:rPr>
              <a:t>  Using a structured questionnaire, team members interviewed, examined and collected swab and serum samples from identified cases who provided consent  </a:t>
            </a:r>
          </a:p>
          <a:p>
            <a:pPr lvl="1">
              <a:spcBef>
                <a:spcPts val="600"/>
              </a:spcBef>
              <a:spcAft>
                <a:spcPts val="0"/>
              </a:spcAft>
              <a:buFont typeface="Arial" charset="0"/>
              <a:buChar char="•"/>
              <a:defRPr/>
            </a:pPr>
            <a:r>
              <a:rPr lang="en-US" sz="2400" dirty="0" smtClean="0">
                <a:latin typeface="Arial Narrow" pitchFamily="34" charset="0"/>
              </a:rPr>
              <a:t>  For the case-control studies, the team in addition to enrolling cases recruited one person who met the definition of a control </a:t>
            </a:r>
            <a:r>
              <a:rPr lang="en-GB" sz="2400" dirty="0" smtClean="0">
                <a:latin typeface="Arial Narrow" pitchFamily="34" charset="0"/>
              </a:rPr>
              <a:t>from each of the four households nearest to but not in the household of an enrolled case </a:t>
            </a:r>
          </a:p>
          <a:p>
            <a:pPr lvl="1">
              <a:spcBef>
                <a:spcPts val="600"/>
              </a:spcBef>
              <a:spcAft>
                <a:spcPts val="0"/>
              </a:spcAft>
              <a:buFont typeface="Arial" charset="0"/>
              <a:buChar char="•"/>
              <a:defRPr/>
            </a:pPr>
            <a:r>
              <a:rPr lang="en-US" sz="2400" dirty="0" smtClean="0">
                <a:latin typeface="Arial Narrow" pitchFamily="34" charset="0"/>
              </a:rPr>
              <a:t>  Enrolled cases and controls were interviewed using the same structured questionnaire to collect clinical and exposure information</a:t>
            </a:r>
          </a:p>
          <a:p>
            <a:pPr lvl="1">
              <a:spcBef>
                <a:spcPts val="600"/>
              </a:spcBef>
              <a:spcAft>
                <a:spcPts val="0"/>
              </a:spcAft>
              <a:buFont typeface="Arial" pitchFamily="34" charset="0"/>
              <a:buChar char="•"/>
              <a:defRPr/>
            </a:pPr>
            <a:r>
              <a:rPr lang="en-US" sz="2400" dirty="0" smtClean="0">
                <a:latin typeface="Arial Narrow" pitchFamily="34" charset="0"/>
              </a:rPr>
              <a:t>  Attack rates by exposure and odds ratios (OR) with 95% confidence intervals (CI) were estimated to determine the risk factors for cutaneous anthrax infection</a:t>
            </a:r>
          </a:p>
          <a:p>
            <a:pPr lvl="2">
              <a:spcBef>
                <a:spcPts val="600"/>
              </a:spcBef>
              <a:spcAft>
                <a:spcPts val="0"/>
              </a:spcAft>
              <a:buFont typeface="Arial" pitchFamily="34" charset="0"/>
              <a:buChar char="−"/>
              <a:defRPr/>
            </a:pPr>
            <a:r>
              <a:rPr lang="en-US" sz="2400" dirty="0" smtClean="0">
                <a:latin typeface="Arial Narrow" pitchFamily="34" charset="0"/>
              </a:rPr>
              <a:t> Using </a:t>
            </a:r>
            <a:r>
              <a:rPr lang="en-US" sz="2400" dirty="0" err="1" smtClean="0">
                <a:latin typeface="Arial Narrow" pitchFamily="34" charset="0"/>
              </a:rPr>
              <a:t>univariate</a:t>
            </a:r>
            <a:r>
              <a:rPr lang="en-US" sz="2400" dirty="0" smtClean="0">
                <a:latin typeface="Arial Narrow" pitchFamily="34" charset="0"/>
              </a:rPr>
              <a:t> and multivariate logistic regression </a:t>
            </a:r>
          </a:p>
          <a:p>
            <a:pPr lvl="1">
              <a:spcBef>
                <a:spcPts val="0"/>
              </a:spcBef>
              <a:spcAft>
                <a:spcPts val="0"/>
              </a:spcAft>
              <a:defRPr/>
            </a:pPr>
            <a:endParaRPr lang="en-US" sz="2400" dirty="0" smtClean="0">
              <a:latin typeface="Arial Narrow" pitchFamily="34" charset="0"/>
            </a:endParaRPr>
          </a:p>
        </p:txBody>
      </p:sp>
      <p:graphicFrame>
        <p:nvGraphicFramePr>
          <p:cNvPr id="40" name="Table 39"/>
          <p:cNvGraphicFramePr>
            <a:graphicFrameLocks noGrp="1"/>
          </p:cNvGraphicFramePr>
          <p:nvPr/>
        </p:nvGraphicFramePr>
        <p:xfrm>
          <a:off x="22455188" y="16569080"/>
          <a:ext cx="10072689" cy="3621538"/>
        </p:xfrm>
        <a:graphic>
          <a:graphicData uri="http://schemas.openxmlformats.org/drawingml/2006/table">
            <a:tbl>
              <a:tblPr/>
              <a:tblGrid>
                <a:gridCol w="6179344"/>
                <a:gridCol w="1904838"/>
                <a:gridCol w="1156949"/>
                <a:gridCol w="831558"/>
              </a:tblGrid>
              <a:tr h="695035">
                <a:tc>
                  <a:txBody>
                    <a:bodyPr/>
                    <a:lstStyle/>
                    <a:p>
                      <a:pPr marL="0" marR="0" algn="l">
                        <a:lnSpc>
                          <a:spcPct val="115000"/>
                        </a:lnSpc>
                        <a:spcBef>
                          <a:spcPts val="0"/>
                        </a:spcBef>
                        <a:spcAft>
                          <a:spcPts val="0"/>
                        </a:spcAft>
                      </a:pPr>
                      <a:r>
                        <a:rPr lang="en-US" sz="2000" b="1" kern="1200" dirty="0" smtClean="0">
                          <a:solidFill>
                            <a:schemeClr val="tx1"/>
                          </a:solidFill>
                          <a:latin typeface="Arial Narrow" pitchFamily="34" charset="0"/>
                          <a:ea typeface="+mn-ea"/>
                          <a:cs typeface="+mn-cs"/>
                        </a:rPr>
                        <a:t>Exposure</a:t>
                      </a:r>
                      <a:r>
                        <a:rPr lang="en-US" sz="2000" b="1" kern="1200" baseline="0" dirty="0" smtClean="0">
                          <a:solidFill>
                            <a:schemeClr val="tx1"/>
                          </a:solidFill>
                          <a:latin typeface="Arial Narrow" pitchFamily="34" charset="0"/>
                          <a:ea typeface="+mn-ea"/>
                          <a:cs typeface="+mn-cs"/>
                        </a:rPr>
                        <a:t> variables</a:t>
                      </a:r>
                      <a:endParaRPr lang="en-US" sz="2000" b="1" dirty="0">
                        <a:latin typeface="Arial Narrow" pitchFamily="34" charset="0"/>
                        <a:ea typeface="Calibri"/>
                        <a:cs typeface="Times New Roman"/>
                      </a:endParaRPr>
                    </a:p>
                  </a:txBody>
                  <a:tcPr marL="73152" marR="7315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1000"/>
                        </a:spcAft>
                        <a:tabLst>
                          <a:tab pos="3810000" algn="l"/>
                          <a:tab pos="4105275" algn="l"/>
                        </a:tabLst>
                      </a:pPr>
                      <a:r>
                        <a:rPr lang="en-US" sz="2000" b="1" dirty="0">
                          <a:latin typeface="Arial Narrow" pitchFamily="34" charset="0"/>
                          <a:ea typeface="Times New Roman"/>
                          <a:cs typeface="Times New Roman"/>
                        </a:rPr>
                        <a:t>Adjusted odds ratio (AOR)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1000"/>
                        </a:spcAft>
                        <a:tabLst>
                          <a:tab pos="3810000" algn="l"/>
                          <a:tab pos="4105275" algn="l"/>
                        </a:tabLst>
                      </a:pPr>
                      <a:r>
                        <a:rPr lang="en-US" sz="2000" b="1" dirty="0">
                          <a:latin typeface="Arial Narrow" pitchFamily="34" charset="0"/>
                          <a:ea typeface="Times New Roman"/>
                          <a:cs typeface="Times New Roman"/>
                        </a:rPr>
                        <a:t>95% CI</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1000"/>
                        </a:spcAft>
                        <a:tabLst>
                          <a:tab pos="3810000" algn="l"/>
                          <a:tab pos="4105275" algn="l"/>
                        </a:tabLst>
                      </a:pPr>
                      <a:r>
                        <a:rPr lang="en-US" sz="2000" b="1" dirty="0">
                          <a:latin typeface="Arial Narrow" pitchFamily="34" charset="0"/>
                          <a:ea typeface="Times New Roman"/>
                          <a:cs typeface="Times New Roman"/>
                        </a:rPr>
                        <a:t>P value</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494005">
                <a:tc>
                  <a:txBody>
                    <a:bodyPr/>
                    <a:lstStyle/>
                    <a:p>
                      <a:pPr marL="0" marR="0">
                        <a:lnSpc>
                          <a:spcPct val="115000"/>
                        </a:lnSpc>
                        <a:spcBef>
                          <a:spcPts val="0"/>
                        </a:spcBef>
                        <a:spcAft>
                          <a:spcPts val="1000"/>
                        </a:spcAft>
                        <a:tabLst>
                          <a:tab pos="3810000" algn="l"/>
                          <a:tab pos="4105275" algn="l"/>
                        </a:tabLst>
                      </a:pPr>
                      <a:r>
                        <a:rPr lang="en-US" sz="2000" dirty="0" smtClean="0">
                          <a:latin typeface="Arial Narrow" pitchFamily="34" charset="0"/>
                          <a:ea typeface="Times New Roman"/>
                          <a:cs typeface="Times New Roman"/>
                        </a:rPr>
                        <a:t>Raw </a:t>
                      </a:r>
                      <a:r>
                        <a:rPr lang="en-US" sz="2000" dirty="0">
                          <a:latin typeface="Arial Narrow" pitchFamily="34" charset="0"/>
                          <a:ea typeface="Times New Roman"/>
                          <a:cs typeface="Times New Roman"/>
                        </a:rPr>
                        <a:t>meat </a:t>
                      </a:r>
                      <a:r>
                        <a:rPr lang="en-US" sz="2000" dirty="0" smtClean="0">
                          <a:latin typeface="Arial Narrow" pitchFamily="34" charset="0"/>
                          <a:ea typeface="Times New Roman"/>
                          <a:cs typeface="Times New Roman"/>
                        </a:rPr>
                        <a:t>exposure while slaughtering or butchering</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38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a:latin typeface="Arial Narrow" pitchFamily="34" charset="0"/>
                          <a:ea typeface="Times New Roman"/>
                          <a:cs typeface="Times New Roman"/>
                        </a:rPr>
                        <a:t>5−314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a:latin typeface="Arial Narrow" pitchFamily="34" charset="0"/>
                          <a:ea typeface="Times New Roman"/>
                          <a:cs typeface="Times New Roman"/>
                        </a:rPr>
                        <a:t>0.001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21493">
                <a:tc>
                  <a:txBody>
                    <a:bodyPr/>
                    <a:lstStyle/>
                    <a:p>
                      <a:pPr marL="0" marR="0">
                        <a:lnSpc>
                          <a:spcPct val="115000"/>
                        </a:lnSpc>
                        <a:spcBef>
                          <a:spcPts val="0"/>
                        </a:spcBef>
                        <a:spcAft>
                          <a:spcPts val="1000"/>
                        </a:spcAft>
                        <a:tabLst>
                          <a:tab pos="3810000" algn="l"/>
                          <a:tab pos="4105275" algn="l"/>
                        </a:tabLst>
                      </a:pPr>
                      <a:r>
                        <a:rPr lang="en-US" sz="2000" dirty="0" smtClean="0">
                          <a:latin typeface="Arial Narrow" pitchFamily="34" charset="0"/>
                          <a:ea typeface="Times New Roman"/>
                          <a:cs typeface="Times New Roman"/>
                        </a:rPr>
                        <a:t>Observed animals being slaughtered</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1−12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0.011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57349">
                <a:tc>
                  <a:txBody>
                    <a:bodyPr/>
                    <a:lstStyle/>
                    <a:p>
                      <a:pPr marL="0" marR="0">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Smoking tobacco</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1.2−3.2</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0.014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57349">
                <a:tc>
                  <a:txBody>
                    <a:bodyPr/>
                    <a:lstStyle/>
                    <a:p>
                      <a:pPr marL="0" marR="0">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Skipping meals at least twice a week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4</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a:latin typeface="Arial Narrow" pitchFamily="34" charset="0"/>
                          <a:ea typeface="Times New Roman"/>
                          <a:cs typeface="Times New Roman"/>
                        </a:rPr>
                        <a:t>1.2−10.9</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0.021</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790302">
                <a:tc>
                  <a:txBody>
                    <a:bodyPr/>
                    <a:lstStyle/>
                    <a:p>
                      <a:pPr marL="0" marR="0">
                        <a:lnSpc>
                          <a:spcPct val="115000"/>
                        </a:lnSpc>
                        <a:spcBef>
                          <a:spcPts val="0"/>
                        </a:spcBef>
                        <a:spcAft>
                          <a:spcPts val="1000"/>
                        </a:spcAft>
                        <a:tabLst>
                          <a:tab pos="3810000" algn="l"/>
                          <a:tab pos="4105275" algn="l"/>
                        </a:tabLst>
                      </a:pPr>
                      <a:r>
                        <a:rPr lang="en-US" sz="2000" dirty="0" smtClean="0">
                          <a:solidFill>
                            <a:srgbClr val="000000"/>
                          </a:solidFill>
                          <a:latin typeface="Arial Narrow" pitchFamily="34" charset="0"/>
                          <a:ea typeface="Times New Roman"/>
                          <a:cs typeface="Times New Roman"/>
                        </a:rPr>
                        <a:t>Washing hands with </a:t>
                      </a:r>
                      <a:r>
                        <a:rPr lang="en-US" sz="2000" dirty="0">
                          <a:solidFill>
                            <a:srgbClr val="000000"/>
                          </a:solidFill>
                          <a:latin typeface="Arial Narrow" pitchFamily="34" charset="0"/>
                          <a:ea typeface="Times New Roman"/>
                          <a:cs typeface="Times New Roman"/>
                        </a:rPr>
                        <a:t>soap and water after </a:t>
                      </a:r>
                      <a:r>
                        <a:rPr lang="en-US" sz="2000" dirty="0">
                          <a:latin typeface="Arial Narrow" pitchFamily="34" charset="0"/>
                          <a:ea typeface="Times New Roman"/>
                          <a:cs typeface="Times New Roman"/>
                        </a:rPr>
                        <a:t>butchering or observing animal slaughter</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0.3−0.8</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1000"/>
                        </a:spcAft>
                        <a:tabLst>
                          <a:tab pos="3810000" algn="l"/>
                          <a:tab pos="4105275" algn="l"/>
                        </a:tabLst>
                      </a:pPr>
                      <a:r>
                        <a:rPr lang="en-US" sz="2000" dirty="0">
                          <a:latin typeface="Arial Narrow" pitchFamily="34" charset="0"/>
                          <a:ea typeface="Times New Roman"/>
                          <a:cs typeface="Times New Roman"/>
                        </a:rPr>
                        <a:t>0.005</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45" name="Table 44"/>
          <p:cNvGraphicFramePr>
            <a:graphicFrameLocks noGrp="1"/>
          </p:cNvGraphicFramePr>
          <p:nvPr/>
        </p:nvGraphicFramePr>
        <p:xfrm>
          <a:off x="11708606" y="17616466"/>
          <a:ext cx="9509760" cy="2687455"/>
        </p:xfrm>
        <a:graphic>
          <a:graphicData uri="http://schemas.openxmlformats.org/drawingml/2006/table">
            <a:tbl>
              <a:tblPr>
                <a:effectLst>
                  <a:outerShdw sx="1000" sy="1000" algn="ctr" rotWithShape="0">
                    <a:srgbClr val="000000"/>
                  </a:outerShdw>
                </a:effectLst>
              </a:tblPr>
              <a:tblGrid>
                <a:gridCol w="6019800"/>
                <a:gridCol w="1203960"/>
                <a:gridCol w="1071275"/>
                <a:gridCol w="1214725"/>
              </a:tblGrid>
              <a:tr h="695035">
                <a:tc>
                  <a:txBody>
                    <a:bodyPr/>
                    <a:lstStyle/>
                    <a:p>
                      <a:pPr marL="0" marR="0">
                        <a:lnSpc>
                          <a:spcPct val="115000"/>
                        </a:lnSpc>
                        <a:spcBef>
                          <a:spcPts val="0"/>
                        </a:spcBef>
                        <a:spcAft>
                          <a:spcPts val="0"/>
                        </a:spcAft>
                      </a:pPr>
                      <a:r>
                        <a:rPr lang="en-US" sz="2000" b="1" kern="1200" dirty="0" smtClean="0">
                          <a:solidFill>
                            <a:schemeClr val="tx1"/>
                          </a:solidFill>
                          <a:latin typeface="Arial Narrow" pitchFamily="34" charset="0"/>
                          <a:ea typeface="+mn-ea"/>
                          <a:cs typeface="+mn-cs"/>
                        </a:rPr>
                        <a:t>Exposure</a:t>
                      </a:r>
                      <a:r>
                        <a:rPr lang="en-US" sz="2000" b="1" kern="1200" baseline="0" dirty="0" smtClean="0">
                          <a:solidFill>
                            <a:schemeClr val="tx1"/>
                          </a:solidFill>
                          <a:latin typeface="Arial Narrow" pitchFamily="34" charset="0"/>
                          <a:ea typeface="+mn-ea"/>
                          <a:cs typeface="+mn-cs"/>
                        </a:rPr>
                        <a:t> variables</a:t>
                      </a:r>
                      <a:endParaRPr lang="en-US" sz="2000" b="1" dirty="0">
                        <a:latin typeface="Arial Narrow" pitchFamily="34" charset="0"/>
                        <a:ea typeface="Calibri"/>
                        <a:cs typeface="Times New Roman"/>
                      </a:endParaRPr>
                    </a:p>
                  </a:txBody>
                  <a:tcPr marL="73152" marR="7315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0"/>
                        </a:spcAft>
                      </a:pPr>
                      <a:r>
                        <a:rPr lang="en-US" sz="2000" b="1" kern="1200" dirty="0" smtClean="0">
                          <a:solidFill>
                            <a:schemeClr val="tx1"/>
                          </a:solidFill>
                          <a:latin typeface="Arial Narrow" pitchFamily="34" charset="0"/>
                          <a:ea typeface="+mn-ea"/>
                          <a:cs typeface="+mn-cs"/>
                        </a:rPr>
                        <a:t>Total exposed</a:t>
                      </a:r>
                      <a:endParaRPr lang="en-US" sz="2000" b="1" dirty="0">
                        <a:latin typeface="Arial Narrow" pitchFamily="34" charset="0"/>
                        <a:ea typeface="Calibri"/>
                        <a:cs typeface="Times New Roman"/>
                      </a:endParaRPr>
                    </a:p>
                  </a:txBody>
                  <a:tcPr marL="73152" marR="7315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0"/>
                        </a:spcAft>
                      </a:pPr>
                      <a:r>
                        <a:rPr lang="en-US" sz="2000" b="1" dirty="0" smtClean="0">
                          <a:latin typeface="Arial Narrow" pitchFamily="34" charset="0"/>
                          <a:ea typeface="Calibri"/>
                          <a:cs typeface="Times New Roman"/>
                        </a:rPr>
                        <a:t>Cases</a:t>
                      </a:r>
                      <a:endParaRPr lang="en-US" sz="2000" b="1" dirty="0">
                        <a:latin typeface="Arial Narrow" pitchFamily="34" charset="0"/>
                        <a:ea typeface="Calibri"/>
                        <a:cs typeface="Times New Roman"/>
                      </a:endParaRPr>
                    </a:p>
                  </a:txBody>
                  <a:tcPr marL="73152" marR="73152"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algn="l">
                        <a:lnSpc>
                          <a:spcPct val="115000"/>
                        </a:lnSpc>
                        <a:spcBef>
                          <a:spcPts val="0"/>
                        </a:spcBef>
                        <a:spcAft>
                          <a:spcPts val="1000"/>
                        </a:spcAft>
                      </a:pPr>
                      <a:r>
                        <a:rPr lang="en-US" sz="2000" b="1" dirty="0" smtClean="0">
                          <a:latin typeface="Arial Narrow" pitchFamily="34" charset="0"/>
                          <a:ea typeface="Calibri"/>
                          <a:cs typeface="Times New Roman"/>
                        </a:rPr>
                        <a:t>Attack rates (%)</a:t>
                      </a:r>
                      <a:endParaRPr lang="en-US" sz="2000" b="1" dirty="0">
                        <a:latin typeface="Arial Narrow" pitchFamily="34" charset="0"/>
                        <a:ea typeface="Calibri"/>
                        <a:cs typeface="Times New Roman"/>
                      </a:endParaRPr>
                    </a:p>
                  </a:txBody>
                  <a:tcPr marL="73152" marR="73152"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r>
              <a:tr h="436374">
                <a:tc>
                  <a:txBody>
                    <a:bodyPr/>
                    <a:lstStyle/>
                    <a:p>
                      <a:pPr marL="0" marR="0">
                        <a:lnSpc>
                          <a:spcPct val="115000"/>
                        </a:lnSpc>
                        <a:spcBef>
                          <a:spcPts val="0"/>
                        </a:spcBef>
                        <a:spcAft>
                          <a:spcPts val="0"/>
                        </a:spcAft>
                      </a:pPr>
                      <a:r>
                        <a:rPr lang="en-US" sz="2000" dirty="0" smtClean="0">
                          <a:solidFill>
                            <a:srgbClr val="000000"/>
                          </a:solidFill>
                          <a:latin typeface="Arial Narrow" pitchFamily="34" charset="0"/>
                          <a:ea typeface="Times New Roman"/>
                          <a:cs typeface="Times New Roman"/>
                        </a:rPr>
                        <a:t>Any </a:t>
                      </a:r>
                      <a:r>
                        <a:rPr lang="en-US" sz="2000" dirty="0">
                          <a:solidFill>
                            <a:srgbClr val="000000"/>
                          </a:solidFill>
                          <a:latin typeface="Arial Narrow" pitchFamily="34" charset="0"/>
                          <a:ea typeface="Times New Roman"/>
                          <a:cs typeface="Times New Roman"/>
                        </a:rPr>
                        <a:t>contact with sick/slaughtered </a:t>
                      </a:r>
                      <a:r>
                        <a:rPr lang="en-US" sz="2000" dirty="0" smtClean="0">
                          <a:solidFill>
                            <a:srgbClr val="000000"/>
                          </a:solidFill>
                          <a:latin typeface="Arial Narrow" pitchFamily="34" charset="0"/>
                          <a:ea typeface="Times New Roman"/>
                          <a:cs typeface="Times New Roman"/>
                        </a:rPr>
                        <a:t>animals</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1,359</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207</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15</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08065">
                <a:tc>
                  <a:txBody>
                    <a:bodyPr/>
                    <a:lstStyle/>
                    <a:p>
                      <a:pPr marL="457200" marR="0">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Butchering sick </a:t>
                      </a:r>
                      <a:r>
                        <a:rPr lang="en-US" sz="2000" dirty="0" smtClean="0">
                          <a:solidFill>
                            <a:srgbClr val="000000"/>
                          </a:solidFill>
                          <a:latin typeface="Arial Narrow" pitchFamily="34" charset="0"/>
                          <a:ea typeface="Times New Roman"/>
                          <a:cs typeface="Times New Roman"/>
                        </a:rPr>
                        <a:t>animals </a:t>
                      </a:r>
                      <a:r>
                        <a:rPr lang="en-US" sz="2000" dirty="0">
                          <a:solidFill>
                            <a:srgbClr val="000000"/>
                          </a:solidFill>
                          <a:latin typeface="Arial Narrow" pitchFamily="34" charset="0"/>
                          <a:ea typeface="Times New Roman"/>
                          <a:cs typeface="Times New Roman"/>
                        </a:rPr>
                        <a:t>at slaughtering </a:t>
                      </a:r>
                      <a:r>
                        <a:rPr lang="en-US" sz="2000" dirty="0" smtClean="0">
                          <a:solidFill>
                            <a:srgbClr val="000000"/>
                          </a:solidFill>
                          <a:latin typeface="Arial Narrow" pitchFamily="34" charset="0"/>
                          <a:ea typeface="Times New Roman"/>
                          <a:cs typeface="Times New Roman"/>
                        </a:rPr>
                        <a:t>sites</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245</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54</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22</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99570">
                <a:tc>
                  <a:txBody>
                    <a:bodyPr/>
                    <a:lstStyle/>
                    <a:p>
                      <a:pPr marL="457200" marR="0">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Assisting in slaughtering /</a:t>
                      </a:r>
                      <a:r>
                        <a:rPr lang="en-US" sz="2000" dirty="0" smtClean="0">
                          <a:solidFill>
                            <a:srgbClr val="000000"/>
                          </a:solidFill>
                          <a:latin typeface="Arial Narrow" pitchFamily="34" charset="0"/>
                          <a:ea typeface="Times New Roman"/>
                          <a:cs typeface="Times New Roman"/>
                        </a:rPr>
                        <a:t>butchering</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108</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14</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13</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45781">
                <a:tc>
                  <a:txBody>
                    <a:bodyPr/>
                    <a:lstStyle/>
                    <a:p>
                      <a:pPr marL="457200" marR="0">
                        <a:lnSpc>
                          <a:spcPct val="115000"/>
                        </a:lnSpc>
                        <a:spcBef>
                          <a:spcPts val="0"/>
                        </a:spcBef>
                        <a:spcAft>
                          <a:spcPts val="0"/>
                        </a:spcAft>
                      </a:pPr>
                      <a:r>
                        <a:rPr lang="en-US" sz="2000" dirty="0" smtClean="0">
                          <a:solidFill>
                            <a:srgbClr val="000000"/>
                          </a:solidFill>
                          <a:latin typeface="Arial Narrow" pitchFamily="34" charset="0"/>
                          <a:ea typeface="Times New Roman"/>
                          <a:cs typeface="Times New Roman"/>
                        </a:rPr>
                        <a:t>Handled</a:t>
                      </a:r>
                      <a:r>
                        <a:rPr lang="en-US" sz="2000" baseline="0" dirty="0" smtClean="0">
                          <a:solidFill>
                            <a:srgbClr val="000000"/>
                          </a:solidFill>
                          <a:latin typeface="Arial Narrow" pitchFamily="34" charset="0"/>
                          <a:ea typeface="Times New Roman"/>
                          <a:cs typeface="Times New Roman"/>
                        </a:rPr>
                        <a:t> </a:t>
                      </a:r>
                      <a:r>
                        <a:rPr lang="en-US" sz="2000" dirty="0" smtClean="0">
                          <a:solidFill>
                            <a:srgbClr val="000000"/>
                          </a:solidFill>
                          <a:latin typeface="Arial Narrow" pitchFamily="34" charset="0"/>
                          <a:ea typeface="Times New Roman"/>
                          <a:cs typeface="Times New Roman"/>
                        </a:rPr>
                        <a:t>raw </a:t>
                      </a:r>
                      <a:r>
                        <a:rPr lang="en-US" sz="2000" dirty="0">
                          <a:solidFill>
                            <a:srgbClr val="000000"/>
                          </a:solidFill>
                          <a:latin typeface="Arial Narrow" pitchFamily="34" charset="0"/>
                          <a:ea typeface="Times New Roman"/>
                          <a:cs typeface="Times New Roman"/>
                        </a:rPr>
                        <a:t>meat of </a:t>
                      </a:r>
                      <a:r>
                        <a:rPr lang="en-US" sz="2000" dirty="0" smtClean="0">
                          <a:solidFill>
                            <a:srgbClr val="000000"/>
                          </a:solidFill>
                          <a:latin typeface="Arial Narrow" pitchFamily="34" charset="0"/>
                          <a:ea typeface="Times New Roman"/>
                          <a:cs typeface="Times New Roman"/>
                        </a:rPr>
                        <a:t>slaughtered animals </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345</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138</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40</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91886">
                <a:tc>
                  <a:txBody>
                    <a:bodyPr/>
                    <a:lstStyle/>
                    <a:p>
                      <a:pPr marL="457200" marR="0" algn="just">
                        <a:lnSpc>
                          <a:spcPct val="115000"/>
                        </a:lnSpc>
                        <a:spcBef>
                          <a:spcPts val="0"/>
                        </a:spcBef>
                        <a:spcAft>
                          <a:spcPts val="0"/>
                        </a:spcAft>
                      </a:pPr>
                      <a:r>
                        <a:rPr lang="en-US" sz="2000" dirty="0" smtClean="0">
                          <a:latin typeface="Arial Narrow" pitchFamily="34" charset="0"/>
                          <a:ea typeface="Times New Roman"/>
                          <a:cs typeface="Times New Roman"/>
                        </a:rPr>
                        <a:t>Observed</a:t>
                      </a:r>
                      <a:r>
                        <a:rPr lang="en-US" sz="2000" baseline="0" dirty="0" smtClean="0">
                          <a:latin typeface="Arial Narrow" pitchFamily="34" charset="0"/>
                          <a:ea typeface="Times New Roman"/>
                          <a:cs typeface="Times New Roman"/>
                        </a:rPr>
                        <a:t>  </a:t>
                      </a:r>
                      <a:r>
                        <a:rPr lang="en-US" sz="2000" dirty="0" smtClean="0">
                          <a:latin typeface="Arial Narrow" pitchFamily="34" charset="0"/>
                          <a:ea typeface="Times New Roman"/>
                          <a:cs typeface="Times New Roman"/>
                        </a:rPr>
                        <a:t>slaughtering </a:t>
                      </a:r>
                      <a:r>
                        <a:rPr lang="en-US" sz="2000" dirty="0">
                          <a:latin typeface="Arial Narrow" pitchFamily="34" charset="0"/>
                          <a:ea typeface="Times New Roman"/>
                          <a:cs typeface="Times New Roman"/>
                        </a:rPr>
                        <a:t>event of sick </a:t>
                      </a:r>
                      <a:r>
                        <a:rPr lang="en-US" sz="2000" dirty="0" smtClean="0">
                          <a:latin typeface="Arial Narrow" pitchFamily="34" charset="0"/>
                          <a:ea typeface="Times New Roman"/>
                          <a:cs typeface="Times New Roman"/>
                        </a:rPr>
                        <a:t>animals</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93</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16</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2000" dirty="0">
                          <a:solidFill>
                            <a:srgbClr val="000000"/>
                          </a:solidFill>
                          <a:latin typeface="Arial Narrow" pitchFamily="34" charset="0"/>
                          <a:ea typeface="Times New Roman"/>
                          <a:cs typeface="Times New Roman"/>
                        </a:rPr>
                        <a:t>17</a:t>
                      </a:r>
                      <a:endParaRPr lang="en-US" sz="2000" dirty="0">
                        <a:latin typeface="Arial Narrow" pitchFamily="34" charset="0"/>
                        <a:ea typeface="Times New Roman"/>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7" name="TextBox 34"/>
          <p:cNvSpPr txBox="1">
            <a:spLocks noChangeArrowheads="1"/>
          </p:cNvSpPr>
          <p:nvPr/>
        </p:nvSpPr>
        <p:spPr bwMode="auto">
          <a:xfrm>
            <a:off x="11938635" y="20392650"/>
            <a:ext cx="9250680" cy="716279"/>
          </a:xfrm>
          <a:prstGeom prst="rect">
            <a:avLst/>
          </a:prstGeom>
          <a:noFill/>
          <a:ln w="9525">
            <a:noFill/>
            <a:miter lim="800000"/>
            <a:headEnd/>
            <a:tailEnd/>
          </a:ln>
        </p:spPr>
        <p:txBody>
          <a:bodyPr wrap="square" lIns="99752" tIns="49876" rIns="99752" bIns="49876">
            <a:spAutoFit/>
          </a:bodyPr>
          <a:lstStyle/>
          <a:p>
            <a:r>
              <a:rPr lang="en-US" sz="2000" b="1" dirty="0" smtClean="0">
                <a:latin typeface="Arial Narrow" pitchFamily="34" charset="0"/>
              </a:rPr>
              <a:t>Table 1: Attack rates stratified by exposure variables for cutaneous anthrax outbreaks in Bangladesh during 2012−2013 (N=1,359)</a:t>
            </a:r>
            <a:endParaRPr lang="en-US" sz="2000" dirty="0">
              <a:latin typeface="Arial Narrow" pitchFamily="34" charset="0"/>
            </a:endParaRPr>
          </a:p>
        </p:txBody>
      </p:sp>
      <p:graphicFrame>
        <p:nvGraphicFramePr>
          <p:cNvPr id="37" name="Chart 36"/>
          <p:cNvGraphicFramePr/>
          <p:nvPr/>
        </p:nvGraphicFramePr>
        <p:xfrm>
          <a:off x="22670391" y="5775960"/>
          <a:ext cx="9365672" cy="4650740"/>
        </p:xfrm>
        <a:graphic>
          <a:graphicData uri="http://schemas.openxmlformats.org/drawingml/2006/chart">
            <c:chart xmlns:c="http://schemas.openxmlformats.org/drawingml/2006/chart" xmlns:r="http://schemas.openxmlformats.org/officeDocument/2006/relationships" r:id="rId9"/>
          </a:graphicData>
        </a:graphic>
      </p:graphicFrame>
      <p:sp>
        <p:nvSpPr>
          <p:cNvPr id="39" name="TextBox 1"/>
          <p:cNvSpPr txBox="1"/>
          <p:nvPr/>
        </p:nvSpPr>
        <p:spPr>
          <a:xfrm rot="16200000">
            <a:off x="21773416" y="7653643"/>
            <a:ext cx="2463800" cy="3645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731520"/>
            <a:r>
              <a:rPr lang="en-US" sz="1800" dirty="0" smtClean="0">
                <a:latin typeface="Arial Narrow" pitchFamily="34" charset="0"/>
                <a:cs typeface="Arial" pitchFamily="34" charset="0"/>
              </a:rPr>
              <a:t>	Number of cases</a:t>
            </a:r>
            <a:r>
              <a:rPr lang="en-US" sz="1400" dirty="0" smtClean="0">
                <a:latin typeface="Arial Narrow" pitchFamily="34" charset="0"/>
              </a:rPr>
              <a:t>		</a:t>
            </a:r>
            <a:endParaRPr lang="en-US" sz="1400" dirty="0">
              <a:latin typeface="Arial Narrow" pitchFamily="34" charset="0"/>
            </a:endParaRPr>
          </a:p>
        </p:txBody>
      </p:sp>
      <p:sp>
        <p:nvSpPr>
          <p:cNvPr id="41" name="Rounded Rectangle 21"/>
          <p:cNvSpPr>
            <a:spLocks noChangeArrowheads="1"/>
          </p:cNvSpPr>
          <p:nvPr/>
        </p:nvSpPr>
        <p:spPr bwMode="auto">
          <a:xfrm>
            <a:off x="35240885" y="5654090"/>
            <a:ext cx="4978400" cy="504371"/>
          </a:xfrm>
          <a:prstGeom prst="roundRect">
            <a:avLst>
              <a:gd name="adj" fmla="val 16667"/>
            </a:avLst>
          </a:prstGeom>
          <a:solidFill>
            <a:srgbClr val="EB8923"/>
          </a:solidFill>
          <a:ln w="9525" algn="ctr">
            <a:noFill/>
            <a:round/>
            <a:headEnd/>
            <a:tailEnd/>
          </a:ln>
        </p:spPr>
        <p:txBody>
          <a:bodyPr wrap="none" lIns="99752" tIns="49876" rIns="99752" bIns="49876" anchor="ctr"/>
          <a:lstStyle/>
          <a:p>
            <a:pPr algn="ctr" defTabSz="3172664"/>
            <a:r>
              <a:rPr lang="en-US" sz="3500" b="1" dirty="0" smtClean="0">
                <a:latin typeface="Arial Narrow" pitchFamily="34" charset="0"/>
              </a:rPr>
              <a:t>Limitations</a:t>
            </a:r>
            <a:endParaRPr lang="en-US" sz="3500" b="1" dirty="0">
              <a:latin typeface="Arial Narrow" pitchFamily="34" charset="0"/>
            </a:endParaRPr>
          </a:p>
        </p:txBody>
      </p:sp>
      <p:sp>
        <p:nvSpPr>
          <p:cNvPr id="42" name="TextBox 26"/>
          <p:cNvSpPr txBox="1">
            <a:spLocks noChangeArrowheads="1"/>
          </p:cNvSpPr>
          <p:nvPr/>
        </p:nvSpPr>
        <p:spPr bwMode="auto">
          <a:xfrm>
            <a:off x="33108900" y="6194547"/>
            <a:ext cx="10083800" cy="1947386"/>
          </a:xfrm>
          <a:prstGeom prst="rect">
            <a:avLst/>
          </a:prstGeom>
          <a:noFill/>
          <a:ln w="9525">
            <a:noFill/>
            <a:miter lim="800000"/>
            <a:headEnd/>
            <a:tailEnd/>
          </a:ln>
        </p:spPr>
        <p:txBody>
          <a:bodyPr wrap="square" lIns="99752" tIns="49876" rIns="99752" bIns="49876">
            <a:spAutoFit/>
          </a:bodyPr>
          <a:lstStyle/>
          <a:p>
            <a:pPr>
              <a:spcBef>
                <a:spcPts val="0"/>
              </a:spcBef>
              <a:spcAft>
                <a:spcPts val="0"/>
              </a:spcAft>
              <a:buFont typeface="Arial" pitchFamily="34" charset="0"/>
              <a:buChar char="•"/>
            </a:pPr>
            <a:r>
              <a:rPr lang="en-US" sz="2400" dirty="0" smtClean="0">
                <a:latin typeface="Arial Narrow" pitchFamily="34" charset="0"/>
              </a:rPr>
              <a:t>  Study findings are based on a small number of cases </a:t>
            </a:r>
          </a:p>
          <a:p>
            <a:pPr marL="716970" lvl="1" indent="-342900">
              <a:spcBef>
                <a:spcPts val="0"/>
              </a:spcBef>
              <a:spcAft>
                <a:spcPts val="0"/>
              </a:spcAft>
              <a:buFont typeface="Arial Narrow" pitchFamily="34" charset="0"/>
              <a:buChar char="−"/>
            </a:pPr>
            <a:r>
              <a:rPr lang="en-US" sz="2400" dirty="0" smtClean="0">
                <a:latin typeface="Arial Narrow" pitchFamily="34" charset="0"/>
              </a:rPr>
              <a:t>Enrolment of participants from future outbreaks may provide reliable inference</a:t>
            </a:r>
          </a:p>
          <a:p>
            <a:pPr>
              <a:spcBef>
                <a:spcPts val="0"/>
              </a:spcBef>
              <a:spcAft>
                <a:spcPts val="0"/>
              </a:spcAft>
              <a:buFont typeface="Arial" pitchFamily="34" charset="0"/>
              <a:buChar char="•"/>
            </a:pPr>
            <a:r>
              <a:rPr lang="en-US" sz="2400" dirty="0" smtClean="0">
                <a:latin typeface="Arial Narrow" pitchFamily="34" charset="0"/>
              </a:rPr>
              <a:t>  All controls enrolled may not be at-risk if already infected in the past </a:t>
            </a:r>
          </a:p>
          <a:p>
            <a:pPr>
              <a:spcBef>
                <a:spcPts val="0"/>
              </a:spcBef>
              <a:spcAft>
                <a:spcPts val="0"/>
              </a:spcAft>
              <a:buFont typeface="Arial" pitchFamily="34" charset="0"/>
              <a:buChar char="•"/>
            </a:pPr>
            <a:r>
              <a:rPr lang="en-US" sz="2400" dirty="0" smtClean="0">
                <a:latin typeface="Arial Narrow" pitchFamily="34" charset="0"/>
              </a:rPr>
              <a:t>  Inability to fully ascertain exposures for cases and controls</a:t>
            </a:r>
          </a:p>
          <a:p>
            <a:pPr>
              <a:spcBef>
                <a:spcPts val="0"/>
              </a:spcBef>
              <a:spcAft>
                <a:spcPts val="0"/>
              </a:spcAft>
              <a:buFont typeface="Arial" pitchFamily="34" charset="0"/>
              <a:buChar char="•"/>
            </a:pPr>
            <a:r>
              <a:rPr lang="en-US" sz="2400" dirty="0" smtClean="0">
                <a:latin typeface="Arial Narrow" pitchFamily="34" charset="0"/>
              </a:rPr>
              <a:t>  This retrospective observational study was subject to biases inherent in such designs</a:t>
            </a:r>
          </a:p>
        </p:txBody>
      </p:sp>
      <p:pic>
        <p:nvPicPr>
          <p:cNvPr id="44" name="Picture 43" descr="E:\E\RESEARCH\Anthrax Ullahpara\anthrax\DSC00810.JPG"/>
          <p:cNvPicPr/>
          <p:nvPr/>
        </p:nvPicPr>
        <p:blipFill>
          <a:blip r:embed="rId10" cstate="print"/>
          <a:srcRect l="19989" t="11043"/>
          <a:stretch>
            <a:fillRect/>
          </a:stretch>
        </p:blipFill>
        <p:spPr bwMode="auto">
          <a:xfrm flipV="1">
            <a:off x="8336280" y="6330586"/>
            <a:ext cx="2092952" cy="1670414"/>
          </a:xfrm>
          <a:prstGeom prst="rect">
            <a:avLst/>
          </a:prstGeom>
          <a:noFill/>
          <a:ln w="9525">
            <a:noFill/>
            <a:miter lim="800000"/>
            <a:headEnd/>
            <a:tailEnd/>
          </a:ln>
        </p:spPr>
      </p:pic>
      <p:pic>
        <p:nvPicPr>
          <p:cNvPr id="48" name="Picture 47" descr="E:\E\RESEARCH\Anthrax 2013\Data set\157_1705\IMG_1861.JPG"/>
          <p:cNvPicPr/>
          <p:nvPr/>
        </p:nvPicPr>
        <p:blipFill>
          <a:blip r:embed="rId11" cstate="print"/>
          <a:srcRect l="2142" r="12211" b="-1223"/>
          <a:stretch>
            <a:fillRect/>
          </a:stretch>
        </p:blipFill>
        <p:spPr bwMode="auto">
          <a:xfrm>
            <a:off x="8351520" y="8976360"/>
            <a:ext cx="1965960" cy="1341120"/>
          </a:xfrm>
          <a:prstGeom prst="rect">
            <a:avLst/>
          </a:prstGeom>
          <a:noFill/>
          <a:ln w="9525">
            <a:noFill/>
            <a:miter lim="800000"/>
            <a:headEnd/>
            <a:tailEnd/>
          </a:ln>
        </p:spPr>
      </p:pic>
      <p:sp>
        <p:nvSpPr>
          <p:cNvPr id="50" name="TextBox 34"/>
          <p:cNvSpPr txBox="1">
            <a:spLocks noChangeArrowheads="1"/>
          </p:cNvSpPr>
          <p:nvPr/>
        </p:nvSpPr>
        <p:spPr bwMode="auto">
          <a:xfrm>
            <a:off x="8183880" y="10308240"/>
            <a:ext cx="2575560" cy="965271"/>
          </a:xfrm>
          <a:prstGeom prst="rect">
            <a:avLst/>
          </a:prstGeom>
          <a:noFill/>
          <a:ln w="9525">
            <a:noFill/>
            <a:miter lim="800000"/>
            <a:headEnd/>
            <a:tailEnd/>
          </a:ln>
        </p:spPr>
        <p:txBody>
          <a:bodyPr wrap="square" lIns="132977" tIns="66488" rIns="132977" bIns="66488">
            <a:spAutoFit/>
          </a:bodyPr>
          <a:lstStyle/>
          <a:p>
            <a:r>
              <a:rPr lang="en-US" sz="1800" b="1" dirty="0" smtClean="0">
                <a:latin typeface="Arial Narrow" pitchFamily="34" charset="0"/>
              </a:rPr>
              <a:t>Figure 2. Central black eschar of a periocular cutaneous anthrax lesion</a:t>
            </a:r>
            <a:endParaRPr lang="en-US" sz="1800" b="1" dirty="0">
              <a:latin typeface="Arial Narrow" pitchFamily="34" charset="0"/>
            </a:endParaRPr>
          </a:p>
        </p:txBody>
      </p:sp>
      <p:sp>
        <p:nvSpPr>
          <p:cNvPr id="51" name="TextBox 34"/>
          <p:cNvSpPr txBox="1">
            <a:spLocks noChangeArrowheads="1"/>
          </p:cNvSpPr>
          <p:nvPr/>
        </p:nvSpPr>
        <p:spPr bwMode="auto">
          <a:xfrm>
            <a:off x="8260080" y="7991760"/>
            <a:ext cx="2667000" cy="688272"/>
          </a:xfrm>
          <a:prstGeom prst="rect">
            <a:avLst/>
          </a:prstGeom>
          <a:noFill/>
          <a:ln w="9525">
            <a:noFill/>
            <a:miter lim="800000"/>
            <a:headEnd/>
            <a:tailEnd/>
          </a:ln>
        </p:spPr>
        <p:txBody>
          <a:bodyPr wrap="square" lIns="132977" tIns="66488" rIns="132977" bIns="66488">
            <a:spAutoFit/>
          </a:bodyPr>
          <a:lstStyle/>
          <a:p>
            <a:r>
              <a:rPr lang="en-US" sz="1800" b="1" dirty="0" smtClean="0">
                <a:latin typeface="Arial Narrow" pitchFamily="34" charset="0"/>
              </a:rPr>
              <a:t>Figure 1. Cutaneous anthrax lesion  on forearm</a:t>
            </a:r>
            <a:endParaRPr lang="en-US" sz="1800" b="1" dirty="0">
              <a:latin typeface="Arial Narrow" pitchFamily="34" charset="0"/>
            </a:endParaRPr>
          </a:p>
        </p:txBody>
      </p:sp>
      <p:sp>
        <p:nvSpPr>
          <p:cNvPr id="52" name="Flowchart: Connector 51"/>
          <p:cNvSpPr/>
          <p:nvPr/>
        </p:nvSpPr>
        <p:spPr bwMode="auto">
          <a:xfrm>
            <a:off x="18326101" y="14182725"/>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56" name="Flowchart: Connector 55"/>
          <p:cNvSpPr/>
          <p:nvPr/>
        </p:nvSpPr>
        <p:spPr bwMode="auto">
          <a:xfrm>
            <a:off x="18278476" y="13973175"/>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57" name="Flowchart: Connector 56"/>
          <p:cNvSpPr/>
          <p:nvPr/>
        </p:nvSpPr>
        <p:spPr bwMode="auto">
          <a:xfrm>
            <a:off x="18649951" y="14173200"/>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58" name="Flowchart: Connector 57"/>
          <p:cNvSpPr/>
          <p:nvPr/>
        </p:nvSpPr>
        <p:spPr bwMode="auto">
          <a:xfrm>
            <a:off x="18554701" y="14306550"/>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59" name="Flowchart: Connector 58"/>
          <p:cNvSpPr/>
          <p:nvPr/>
        </p:nvSpPr>
        <p:spPr bwMode="auto">
          <a:xfrm>
            <a:off x="17887951" y="14525625"/>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60" name="Flowchart: Connector 59"/>
          <p:cNvSpPr/>
          <p:nvPr/>
        </p:nvSpPr>
        <p:spPr bwMode="auto">
          <a:xfrm>
            <a:off x="17887951" y="14430375"/>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
        <p:nvSpPr>
          <p:cNvPr id="61" name="Flowchart: Connector 60"/>
          <p:cNvSpPr/>
          <p:nvPr/>
        </p:nvSpPr>
        <p:spPr bwMode="auto">
          <a:xfrm>
            <a:off x="18459451" y="14239875"/>
            <a:ext cx="57150" cy="47625"/>
          </a:xfrm>
          <a:prstGeom prst="flowChartConnector">
            <a:avLst/>
          </a:prstGeom>
          <a:solidFill>
            <a:schemeClr val="tx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2908300" rtl="0" eaLnBrk="1" fontAlgn="base" latinLnBrk="0" hangingPunct="1">
              <a:lnSpc>
                <a:spcPct val="100000"/>
              </a:lnSpc>
              <a:spcBef>
                <a:spcPct val="0"/>
              </a:spcBef>
              <a:spcAft>
                <a:spcPct val="0"/>
              </a:spcAft>
              <a:buClrTx/>
              <a:buSzTx/>
              <a:buFontTx/>
              <a:buNone/>
              <a:tabLst/>
            </a:pPr>
            <a:endParaRPr kumimoji="0" lang="en-US" sz="57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908300" rtl="0" eaLnBrk="1" fontAlgn="base" latinLnBrk="0" hangingPunct="1">
          <a:lnSpc>
            <a:spcPct val="100000"/>
          </a:lnSpc>
          <a:spcBef>
            <a:spcPct val="0"/>
          </a:spcBef>
          <a:spcAft>
            <a:spcPct val="0"/>
          </a:spcAft>
          <a:buClrTx/>
          <a:buSzTx/>
          <a:buFontTx/>
          <a:buNone/>
          <a:tabLst/>
          <a:defRPr kumimoji="0" lang="en-US" sz="57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7237</TotalTime>
  <Words>1369</Words>
  <Application>Microsoft Office PowerPoint</Application>
  <PresentationFormat>Custom</PresentationFormat>
  <Paragraphs>144</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CorelDRAW</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48x96 Horizontal Template</dc:title>
  <dc:creator>Farhana</dc:creator>
  <dc:description>©MegaPrint Inc. 2009</dc:description>
  <cp:lastModifiedBy>Farhana</cp:lastModifiedBy>
  <cp:revision>614</cp:revision>
  <dcterms:created xsi:type="dcterms:W3CDTF">2008-12-04T00:20:37Z</dcterms:created>
  <dcterms:modified xsi:type="dcterms:W3CDTF">2017-06-07T20:30:40Z</dcterms:modified>
  <cp:category>Research Poster</cp:category>
</cp:coreProperties>
</file>