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y" initials="K" lastIdx="1" clrIdx="0">
    <p:extLst/>
  </p:cmAuthor>
  <p:cmAuthor id="2" name="Suzanna" initials="SCF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>
        <p:scale>
          <a:sx n="90" d="100"/>
          <a:sy n="90" d="100"/>
        </p:scale>
        <p:origin x="1214" y="-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74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9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99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27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5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32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71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51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77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4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75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38C6-E42F-423D-BF4F-BE90B2851A3E}" type="datetimeFigureOut">
              <a:rPr lang="en-GB" smtClean="0"/>
              <a:t>11/05/2019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CDC1-75D4-4AA9-B397-DFEBBFEA1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37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Connector: Elbow 53">
            <a:extLst>
              <a:ext uri="{FF2B5EF4-FFF2-40B4-BE49-F238E27FC236}">
                <a16:creationId xmlns:a16="http://schemas.microsoft.com/office/drawing/2014/main" id="{1FFECDE5-2CAD-4313-84ED-C6A28ED97667}"/>
              </a:ext>
            </a:extLst>
          </p:cNvPr>
          <p:cNvCxnSpPr>
            <a:cxnSpLocks/>
          </p:cNvCxnSpPr>
          <p:nvPr/>
        </p:nvCxnSpPr>
        <p:spPr>
          <a:xfrm rot="5400000">
            <a:off x="1711759" y="4007485"/>
            <a:ext cx="694516" cy="230508"/>
          </a:xfrm>
          <a:prstGeom prst="bentConnector3">
            <a:avLst>
              <a:gd name="adj1" fmla="val 9827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or: Elbow 53">
            <a:extLst>
              <a:ext uri="{FF2B5EF4-FFF2-40B4-BE49-F238E27FC236}">
                <a16:creationId xmlns:a16="http://schemas.microsoft.com/office/drawing/2014/main" id="{1FFECDE5-2CAD-4313-84ED-C6A28ED97667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36171" y="6620308"/>
            <a:ext cx="671651" cy="1979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or: Elbow 53">
            <a:extLst>
              <a:ext uri="{FF2B5EF4-FFF2-40B4-BE49-F238E27FC236}">
                <a16:creationId xmlns:a16="http://schemas.microsoft.com/office/drawing/2014/main" id="{1FFECDE5-2CAD-4313-84ED-C6A28ED97667}"/>
              </a:ext>
            </a:extLst>
          </p:cNvPr>
          <p:cNvCxnSpPr>
            <a:cxnSpLocks/>
          </p:cNvCxnSpPr>
          <p:nvPr/>
        </p:nvCxnSpPr>
        <p:spPr>
          <a:xfrm rot="5400000">
            <a:off x="1712835" y="6609653"/>
            <a:ext cx="694516" cy="230508"/>
          </a:xfrm>
          <a:prstGeom prst="bentConnector3">
            <a:avLst>
              <a:gd name="adj1" fmla="val 9827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72260" y="2906500"/>
            <a:ext cx="0" cy="445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773036" y="2906500"/>
            <a:ext cx="0" cy="445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E43BC138-9FB1-40D7-8517-2FB2768217C4}"/>
              </a:ext>
            </a:extLst>
          </p:cNvPr>
          <p:cNvCxnSpPr>
            <a:cxnSpLocks/>
          </p:cNvCxnSpPr>
          <p:nvPr/>
        </p:nvCxnSpPr>
        <p:spPr>
          <a:xfrm rot="5400000">
            <a:off x="1671679" y="1369864"/>
            <a:ext cx="759894" cy="2202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4773036" y="6988548"/>
            <a:ext cx="0" cy="756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776518" y="5443337"/>
            <a:ext cx="0" cy="445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178662" y="7005482"/>
            <a:ext cx="0" cy="720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177346" y="5439320"/>
            <a:ext cx="0" cy="445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3">
            <a:extLst>
              <a:ext uri="{FF2B5EF4-FFF2-40B4-BE49-F238E27FC236}">
                <a16:creationId xmlns:a16="http://schemas.microsoft.com/office/drawing/2014/main" id="{1FFECDE5-2CAD-4313-84ED-C6A28ED97667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36170" y="4037976"/>
            <a:ext cx="671651" cy="1979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05B04958-FAAF-4AC5-B2BE-0D226E5206F4}"/>
              </a:ext>
            </a:extLst>
          </p:cNvPr>
          <p:cNvCxnSpPr>
            <a:cxnSpLocks/>
          </p:cNvCxnSpPr>
          <p:nvPr/>
        </p:nvCxnSpPr>
        <p:spPr>
          <a:xfrm>
            <a:off x="2172260" y="4141256"/>
            <a:ext cx="10488" cy="831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27003" y="516885"/>
            <a:ext cx="2507806" cy="747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/>
              <a:t>Aged &lt;30 on survey list</a:t>
            </a:r>
            <a:r>
              <a:rPr lang="en-GB" sz="1100" b="1" baseline="30000" dirty="0" smtClean="0"/>
              <a:t>1</a:t>
            </a:r>
          </a:p>
          <a:p>
            <a:pPr algn="ctr"/>
            <a:r>
              <a:rPr lang="en-GB" sz="1100" dirty="0" smtClean="0"/>
              <a:t>N=25,446</a:t>
            </a:r>
            <a:endParaRPr lang="en-GB" sz="1100" dirty="0"/>
          </a:p>
          <a:p>
            <a:pPr algn="ctr"/>
            <a:r>
              <a:rPr lang="en-GB" sz="1100" dirty="0"/>
              <a:t>[</a:t>
            </a:r>
            <a:r>
              <a:rPr lang="en-GB" sz="1100" dirty="0" smtClean="0"/>
              <a:t>N=11,694 men; N=13,752 women]</a:t>
            </a:r>
            <a:endParaRPr lang="en-GB" sz="11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F97A390-3C7E-46C2-909F-A6F8B6CB30E5}"/>
              </a:ext>
            </a:extLst>
          </p:cNvPr>
          <p:cNvSpPr/>
          <p:nvPr/>
        </p:nvSpPr>
        <p:spPr>
          <a:xfrm>
            <a:off x="1020140" y="3363021"/>
            <a:ext cx="2311200" cy="5276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N=16,084 contacted </a:t>
            </a:r>
            <a:r>
              <a:rPr lang="en-GB" sz="1100" b="1" dirty="0" smtClean="0"/>
              <a:t>(79</a:t>
            </a:r>
            <a:r>
              <a:rPr lang="en-GB" sz="1100" b="1" dirty="0" smtClean="0"/>
              <a:t>% of </a:t>
            </a:r>
            <a:r>
              <a:rPr lang="en-GB" sz="1100" b="1" dirty="0" smtClean="0"/>
              <a:t>eligible</a:t>
            </a:r>
            <a:r>
              <a:rPr lang="en-GB" sz="1100" b="1" dirty="0" smtClean="0"/>
              <a:t>) </a:t>
            </a:r>
            <a:r>
              <a:rPr lang="en-GB" sz="1100" b="1" dirty="0"/>
              <a:t/>
            </a:r>
            <a:br>
              <a:rPr lang="en-GB" sz="1100" b="1" dirty="0"/>
            </a:br>
            <a:r>
              <a:rPr lang="en-GB" sz="1000" dirty="0" smtClean="0">
                <a:solidFill>
                  <a:schemeClr val="tx1"/>
                </a:solidFill>
              </a:rPr>
              <a:t>[7310 men; 8774 women]</a:t>
            </a: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1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05C0AD1-FA10-4B57-8F77-4974F5F4CC68}"/>
              </a:ext>
            </a:extLst>
          </p:cNvPr>
          <p:cNvSpPr/>
          <p:nvPr/>
        </p:nvSpPr>
        <p:spPr>
          <a:xfrm>
            <a:off x="275701" y="4140822"/>
            <a:ext cx="1676538" cy="608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r>
              <a:rPr lang="en-GB" sz="1100" dirty="0" smtClean="0"/>
              <a:t>N=575 (</a:t>
            </a:r>
            <a:r>
              <a:rPr lang="en-GB" sz="1100" dirty="0"/>
              <a:t>4</a:t>
            </a:r>
            <a:r>
              <a:rPr lang="en-GB" sz="1100" dirty="0" smtClean="0"/>
              <a:t>%) report on ART</a:t>
            </a:r>
            <a:endParaRPr lang="en-GB" sz="1100" dirty="0" smtClean="0"/>
          </a:p>
          <a:p>
            <a:r>
              <a:rPr lang="en-GB" sz="1100" dirty="0" smtClean="0"/>
              <a:t>[</a:t>
            </a:r>
            <a:r>
              <a:rPr lang="en-GB" sz="1100" dirty="0" smtClean="0"/>
              <a:t>55</a:t>
            </a:r>
            <a:r>
              <a:rPr lang="en-GB" sz="1100" dirty="0" smtClean="0"/>
              <a:t> </a:t>
            </a:r>
            <a:r>
              <a:rPr lang="en-GB" sz="1100" dirty="0" smtClean="0"/>
              <a:t>men; </a:t>
            </a:r>
            <a:r>
              <a:rPr lang="en-GB" sz="1100" dirty="0" smtClean="0"/>
              <a:t>520</a:t>
            </a:r>
            <a:r>
              <a:rPr lang="en-GB" sz="1100" dirty="0" smtClean="0"/>
              <a:t> </a:t>
            </a:r>
            <a:r>
              <a:rPr lang="en-GB" sz="1100" dirty="0" smtClean="0"/>
              <a:t>women]</a:t>
            </a:r>
            <a:endParaRPr lang="en-GB" sz="11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551F03D-B908-43A0-BD8D-2741AF55871E}"/>
              </a:ext>
            </a:extLst>
          </p:cNvPr>
          <p:cNvSpPr/>
          <p:nvPr/>
        </p:nvSpPr>
        <p:spPr>
          <a:xfrm>
            <a:off x="950628" y="4986002"/>
            <a:ext cx="2311200" cy="592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N=15,509 </a:t>
            </a:r>
            <a:r>
              <a:rPr lang="en-GB" sz="1100" b="1" dirty="0" smtClean="0"/>
              <a:t>in analysis of HCT uptake</a:t>
            </a:r>
            <a:r>
              <a:rPr lang="en-GB" sz="1100" dirty="0">
                <a:solidFill>
                  <a:srgbClr val="FF0000"/>
                </a:solidFill>
              </a:rPr>
              <a:t/>
            </a:r>
            <a:br>
              <a:rPr lang="en-GB" sz="1100" dirty="0">
                <a:solidFill>
                  <a:srgbClr val="FF0000"/>
                </a:solidFill>
              </a:rPr>
            </a:br>
            <a:r>
              <a:rPr lang="en-GB" sz="1000" dirty="0" smtClean="0"/>
              <a:t>[</a:t>
            </a:r>
            <a:r>
              <a:rPr lang="en-GB" sz="1000" dirty="0" smtClean="0"/>
              <a:t>7255 </a:t>
            </a:r>
            <a:r>
              <a:rPr lang="en-GB" sz="1000" dirty="0" smtClean="0"/>
              <a:t>men; </a:t>
            </a:r>
            <a:r>
              <a:rPr lang="en-GB" sz="1000" dirty="0" smtClean="0"/>
              <a:t>8254 </a:t>
            </a:r>
            <a:r>
              <a:rPr lang="en-GB" sz="1000" dirty="0" smtClean="0"/>
              <a:t>women]</a:t>
            </a:r>
            <a:endParaRPr lang="en-GB" sz="1000" dirty="0"/>
          </a:p>
          <a:p>
            <a:pPr algn="ctr"/>
            <a:endParaRPr lang="en-GB" sz="1100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2C554DF-7978-4B5E-9E5F-D773BB20DD57}"/>
              </a:ext>
            </a:extLst>
          </p:cNvPr>
          <p:cNvCxnSpPr>
            <a:cxnSpLocks/>
          </p:cNvCxnSpPr>
          <p:nvPr/>
        </p:nvCxnSpPr>
        <p:spPr>
          <a:xfrm>
            <a:off x="4773036" y="4323926"/>
            <a:ext cx="1" cy="64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4773036" y="1232324"/>
            <a:ext cx="1" cy="120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AF63BA39-CE50-4117-B9EA-981B41650439}"/>
              </a:ext>
            </a:extLst>
          </p:cNvPr>
          <p:cNvSpPr/>
          <p:nvPr/>
        </p:nvSpPr>
        <p:spPr>
          <a:xfrm>
            <a:off x="223199" y="1473360"/>
            <a:ext cx="1713818" cy="6943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r>
              <a:rPr lang="en-GB" sz="1100" dirty="0" smtClean="0"/>
              <a:t>N=5173 </a:t>
            </a:r>
            <a:r>
              <a:rPr lang="en-GB" sz="1100" dirty="0" smtClean="0"/>
              <a:t>(20%) not eligible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94 (</a:t>
            </a:r>
            <a:r>
              <a:rPr lang="en-GB" sz="1100" dirty="0"/>
              <a:t>2</a:t>
            </a:r>
            <a:r>
              <a:rPr lang="en-GB" sz="1100" dirty="0" smtClean="0"/>
              <a:t>%) died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5079 (98%) </a:t>
            </a:r>
            <a:r>
              <a:rPr lang="en-GB" sz="1100" dirty="0" smtClean="0"/>
              <a:t>out-migrated</a:t>
            </a:r>
            <a:endParaRPr lang="en-GB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BBFDEC-4A55-4C5D-BD21-5ACCB4EB4B57}"/>
              </a:ext>
            </a:extLst>
          </p:cNvPr>
          <p:cNvSpPr txBox="1"/>
          <p:nvPr/>
        </p:nvSpPr>
        <p:spPr>
          <a:xfrm>
            <a:off x="511101" y="8596454"/>
            <a:ext cx="5584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aseline="30000" dirty="0" smtClean="0"/>
              <a:t>1</a:t>
            </a:r>
            <a:r>
              <a:rPr lang="en-GB" sz="1100" dirty="0" smtClean="0"/>
              <a:t>Age ≥15 years and resident in surveillance area.</a:t>
            </a:r>
            <a:endParaRPr lang="en-GB" sz="1200" dirty="0"/>
          </a:p>
        </p:txBody>
      </p: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1FFECDE5-2CAD-4313-84ED-C6A28ED97667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36170" y="1402299"/>
            <a:ext cx="671651" cy="1979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04F7839-CDD7-4657-8679-A2E2630C51C2}"/>
              </a:ext>
            </a:extLst>
          </p:cNvPr>
          <p:cNvCxnSpPr/>
          <p:nvPr/>
        </p:nvCxnSpPr>
        <p:spPr>
          <a:xfrm>
            <a:off x="2156173" y="1805084"/>
            <a:ext cx="1" cy="633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619247" y="531229"/>
            <a:ext cx="2507806" cy="747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GB" sz="1100" b="1" dirty="0" smtClean="0"/>
              <a:t>Aged 30+ on survey list</a:t>
            </a:r>
            <a:r>
              <a:rPr lang="en-GB" sz="1100" b="1" baseline="30000" dirty="0"/>
              <a:t>1</a:t>
            </a:r>
            <a:endParaRPr lang="en-GB" sz="1100" b="1" dirty="0" smtClean="0"/>
          </a:p>
          <a:p>
            <a:pPr algn="ctr"/>
            <a:r>
              <a:rPr lang="en-GB" sz="1100" dirty="0" smtClean="0"/>
              <a:t>N=35,843</a:t>
            </a:r>
            <a:endParaRPr lang="en-GB" sz="1100" dirty="0"/>
          </a:p>
          <a:p>
            <a:pPr algn="ctr"/>
            <a:r>
              <a:rPr lang="en-GB" sz="1100" dirty="0"/>
              <a:t>[</a:t>
            </a:r>
            <a:r>
              <a:rPr lang="en-GB" sz="1100" dirty="0" smtClean="0"/>
              <a:t>N=12,832 men; N=23,011 women]</a:t>
            </a:r>
            <a:endParaRPr lang="en-GB" sz="11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05C0AD1-FA10-4B57-8F77-4974F5F4CC68}"/>
              </a:ext>
            </a:extLst>
          </p:cNvPr>
          <p:cNvSpPr/>
          <p:nvPr/>
        </p:nvSpPr>
        <p:spPr>
          <a:xfrm>
            <a:off x="4993058" y="4141105"/>
            <a:ext cx="1677600" cy="608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r>
              <a:rPr lang="en-GB" sz="1100" dirty="0" smtClean="0"/>
              <a:t>N=2413 (</a:t>
            </a:r>
            <a:r>
              <a:rPr lang="en-GB" sz="1100" dirty="0"/>
              <a:t>9</a:t>
            </a:r>
            <a:r>
              <a:rPr lang="en-GB" sz="1100" dirty="0" smtClean="0"/>
              <a:t>%) report on ART</a:t>
            </a:r>
            <a:endParaRPr lang="en-GB" sz="1100" dirty="0" smtClean="0"/>
          </a:p>
          <a:p>
            <a:r>
              <a:rPr lang="en-GB" sz="1100" dirty="0" smtClean="0"/>
              <a:t>[425 </a:t>
            </a:r>
            <a:r>
              <a:rPr lang="en-GB" sz="1100" dirty="0" smtClean="0"/>
              <a:t>men; </a:t>
            </a:r>
            <a:r>
              <a:rPr lang="en-GB" sz="1100" dirty="0" smtClean="0"/>
              <a:t>1988 </a:t>
            </a:r>
            <a:r>
              <a:rPr lang="en-GB" sz="1100" dirty="0" smtClean="0"/>
              <a:t>women]</a:t>
            </a:r>
            <a:endParaRPr lang="en-GB" sz="11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551F03D-B908-43A0-BD8D-2741AF55871E}"/>
              </a:ext>
            </a:extLst>
          </p:cNvPr>
          <p:cNvSpPr/>
          <p:nvPr/>
        </p:nvSpPr>
        <p:spPr>
          <a:xfrm>
            <a:off x="3716802" y="4986002"/>
            <a:ext cx="2311200" cy="592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N=23,318 </a:t>
            </a:r>
            <a:r>
              <a:rPr lang="en-GB" sz="1100" b="1" dirty="0" smtClean="0"/>
              <a:t>in analysis of HCT uptake</a:t>
            </a:r>
            <a:r>
              <a:rPr lang="en-GB" sz="1100" dirty="0">
                <a:solidFill>
                  <a:srgbClr val="FF0000"/>
                </a:solidFill>
              </a:rPr>
              <a:t/>
            </a:r>
            <a:br>
              <a:rPr lang="en-GB" sz="1100" dirty="0">
                <a:solidFill>
                  <a:srgbClr val="FF0000"/>
                </a:solidFill>
              </a:rPr>
            </a:br>
            <a:r>
              <a:rPr lang="en-GB" sz="1000" dirty="0" smtClean="0"/>
              <a:t>[</a:t>
            </a:r>
            <a:r>
              <a:rPr lang="en-GB" sz="1000" dirty="0" smtClean="0"/>
              <a:t>7787</a:t>
            </a:r>
            <a:r>
              <a:rPr lang="en-GB" sz="1000" dirty="0" smtClean="0"/>
              <a:t> </a:t>
            </a:r>
            <a:r>
              <a:rPr lang="en-GB" sz="1000" dirty="0" smtClean="0"/>
              <a:t>men; </a:t>
            </a:r>
            <a:r>
              <a:rPr lang="en-GB" sz="1000" dirty="0" smtClean="0"/>
              <a:t>15,531 </a:t>
            </a:r>
            <a:r>
              <a:rPr lang="en-GB" sz="1000" dirty="0" smtClean="0"/>
              <a:t>women]</a:t>
            </a:r>
            <a:endParaRPr lang="en-GB" sz="1000" dirty="0"/>
          </a:p>
          <a:p>
            <a:pPr algn="ctr"/>
            <a:endParaRPr lang="en-GB" sz="11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551F03D-B908-43A0-BD8D-2741AF55871E}"/>
              </a:ext>
            </a:extLst>
          </p:cNvPr>
          <p:cNvSpPr/>
          <p:nvPr/>
        </p:nvSpPr>
        <p:spPr>
          <a:xfrm>
            <a:off x="964092" y="5887331"/>
            <a:ext cx="2311200" cy="592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dirty="0" smtClean="0"/>
              <a:t>N=4265 </a:t>
            </a:r>
            <a:r>
              <a:rPr lang="en-GB" sz="1100" dirty="0" smtClean="0"/>
              <a:t>(</a:t>
            </a:r>
            <a:r>
              <a:rPr lang="en-GB" sz="1100" dirty="0" smtClean="0"/>
              <a:t>28%) </a:t>
            </a:r>
            <a:r>
              <a:rPr lang="en-GB" sz="1100" dirty="0" smtClean="0"/>
              <a:t>accepted HCT</a:t>
            </a:r>
            <a:r>
              <a:rPr lang="en-GB" sz="1100" dirty="0">
                <a:solidFill>
                  <a:srgbClr val="FF0000"/>
                </a:solidFill>
              </a:rPr>
              <a:t/>
            </a:r>
            <a:br>
              <a:rPr lang="en-GB" sz="1100" dirty="0">
                <a:solidFill>
                  <a:srgbClr val="FF0000"/>
                </a:solidFill>
              </a:rPr>
            </a:br>
            <a:r>
              <a:rPr lang="en-GB" sz="1000" dirty="0" smtClean="0"/>
              <a:t>[</a:t>
            </a:r>
            <a:r>
              <a:rPr lang="en-GB" sz="1000" dirty="0" smtClean="0"/>
              <a:t>1633 men</a:t>
            </a:r>
            <a:r>
              <a:rPr lang="en-GB" sz="1000" dirty="0" smtClean="0"/>
              <a:t>; </a:t>
            </a:r>
            <a:r>
              <a:rPr lang="en-GB" sz="1000" dirty="0" smtClean="0"/>
              <a:t>2632 </a:t>
            </a:r>
            <a:r>
              <a:rPr lang="en-GB" sz="1000" dirty="0" smtClean="0"/>
              <a:t>women]</a:t>
            </a:r>
            <a:endParaRPr lang="en-GB" sz="1000" dirty="0"/>
          </a:p>
          <a:p>
            <a:pPr algn="ctr"/>
            <a:endParaRPr lang="en-GB" sz="11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551F03D-B908-43A0-BD8D-2741AF55871E}"/>
              </a:ext>
            </a:extLst>
          </p:cNvPr>
          <p:cNvSpPr/>
          <p:nvPr/>
        </p:nvSpPr>
        <p:spPr>
          <a:xfrm>
            <a:off x="3716802" y="5887331"/>
            <a:ext cx="2311200" cy="592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dirty="0" smtClean="0"/>
              <a:t>N=5992 (</a:t>
            </a:r>
            <a:r>
              <a:rPr lang="en-GB" sz="1100" dirty="0" smtClean="0"/>
              <a:t>26</a:t>
            </a:r>
            <a:r>
              <a:rPr lang="en-GB" sz="1100" dirty="0" smtClean="0"/>
              <a:t>%) </a:t>
            </a:r>
            <a:r>
              <a:rPr lang="en-GB" sz="1100" dirty="0" smtClean="0"/>
              <a:t>accepted HCT</a:t>
            </a:r>
            <a:r>
              <a:rPr lang="en-GB" sz="1100" dirty="0">
                <a:solidFill>
                  <a:srgbClr val="FF0000"/>
                </a:solidFill>
              </a:rPr>
              <a:t/>
            </a:r>
            <a:br>
              <a:rPr lang="en-GB" sz="1100" dirty="0">
                <a:solidFill>
                  <a:srgbClr val="FF0000"/>
                </a:solidFill>
              </a:rPr>
            </a:br>
            <a:r>
              <a:rPr lang="en-GB" sz="1000" dirty="0" smtClean="0"/>
              <a:t>[</a:t>
            </a:r>
            <a:r>
              <a:rPr lang="en-GB" sz="1000" dirty="0" smtClean="0"/>
              <a:t>1376 </a:t>
            </a:r>
            <a:r>
              <a:rPr lang="en-GB" sz="1000" dirty="0" smtClean="0"/>
              <a:t>men; </a:t>
            </a:r>
            <a:r>
              <a:rPr lang="en-GB" sz="1000" dirty="0" smtClean="0"/>
              <a:t>4616 </a:t>
            </a:r>
            <a:r>
              <a:rPr lang="en-GB" sz="1000" dirty="0" smtClean="0"/>
              <a:t>women]</a:t>
            </a:r>
            <a:endParaRPr lang="en-GB" sz="1000" dirty="0"/>
          </a:p>
          <a:p>
            <a:pPr algn="ctr"/>
            <a:endParaRPr lang="en-GB" sz="11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551F03D-B908-43A0-BD8D-2741AF55871E}"/>
              </a:ext>
            </a:extLst>
          </p:cNvPr>
          <p:cNvSpPr/>
          <p:nvPr/>
        </p:nvSpPr>
        <p:spPr>
          <a:xfrm>
            <a:off x="964092" y="7742605"/>
            <a:ext cx="2470717" cy="6977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N=209 (5%) </a:t>
            </a:r>
            <a:r>
              <a:rPr lang="en-GB" sz="1100" b="1" dirty="0" smtClean="0"/>
              <a:t>newly diagnosed </a:t>
            </a:r>
          </a:p>
          <a:p>
            <a:pPr algn="ctr"/>
            <a:r>
              <a:rPr lang="en-GB" sz="1100" b="1" dirty="0" smtClean="0"/>
              <a:t>in </a:t>
            </a:r>
            <a:r>
              <a:rPr lang="en-GB" sz="1100" b="1" dirty="0" smtClean="0"/>
              <a:t>analysis of </a:t>
            </a:r>
            <a:r>
              <a:rPr lang="en-GB" sz="1100" b="1" dirty="0" smtClean="0"/>
              <a:t>linkage</a:t>
            </a:r>
            <a:r>
              <a:rPr lang="en-GB" sz="1100" dirty="0">
                <a:solidFill>
                  <a:srgbClr val="FF0000"/>
                </a:solidFill>
              </a:rPr>
              <a:t/>
            </a:r>
            <a:br>
              <a:rPr lang="en-GB" sz="1100" dirty="0">
                <a:solidFill>
                  <a:srgbClr val="FF0000"/>
                </a:solidFill>
              </a:rPr>
            </a:br>
            <a:r>
              <a:rPr lang="en-GB" sz="1000" dirty="0" smtClean="0"/>
              <a:t>[49 men; 160 women]</a:t>
            </a:r>
            <a:endParaRPr lang="en-GB" sz="1000" dirty="0"/>
          </a:p>
          <a:p>
            <a:pPr algn="ctr"/>
            <a:endParaRPr lang="en-GB" sz="11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551F03D-B908-43A0-BD8D-2741AF55871E}"/>
              </a:ext>
            </a:extLst>
          </p:cNvPr>
          <p:cNvSpPr/>
          <p:nvPr/>
        </p:nvSpPr>
        <p:spPr>
          <a:xfrm>
            <a:off x="3704840" y="7741024"/>
            <a:ext cx="2470717" cy="6977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N=218 (4%) </a:t>
            </a:r>
            <a:r>
              <a:rPr lang="en-GB" sz="1100" b="1" dirty="0" smtClean="0"/>
              <a:t>newly diagnosed</a:t>
            </a:r>
          </a:p>
          <a:p>
            <a:pPr algn="ctr"/>
            <a:r>
              <a:rPr lang="en-GB" sz="1100" b="1" dirty="0" smtClean="0"/>
              <a:t>in </a:t>
            </a:r>
            <a:r>
              <a:rPr lang="en-GB" sz="1100" b="1" dirty="0" smtClean="0"/>
              <a:t>analysis of </a:t>
            </a:r>
            <a:r>
              <a:rPr lang="en-GB" sz="1100" b="1" dirty="0" smtClean="0"/>
              <a:t>linkage</a:t>
            </a:r>
            <a:r>
              <a:rPr lang="en-GB" sz="1100" dirty="0">
                <a:solidFill>
                  <a:srgbClr val="FF0000"/>
                </a:solidFill>
              </a:rPr>
              <a:t/>
            </a:r>
            <a:br>
              <a:rPr lang="en-GB" sz="1100" dirty="0">
                <a:solidFill>
                  <a:srgbClr val="FF0000"/>
                </a:solidFill>
              </a:rPr>
            </a:br>
            <a:r>
              <a:rPr lang="en-GB" sz="1000" dirty="0" smtClean="0"/>
              <a:t>[65 men; 153 women]</a:t>
            </a:r>
            <a:endParaRPr lang="en-GB" sz="1000" dirty="0"/>
          </a:p>
          <a:p>
            <a:pPr algn="ctr"/>
            <a:endParaRPr lang="en-GB" sz="11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63BA39-CE50-4117-B9EA-981B41650439}"/>
              </a:ext>
            </a:extLst>
          </p:cNvPr>
          <p:cNvSpPr/>
          <p:nvPr/>
        </p:nvSpPr>
        <p:spPr>
          <a:xfrm>
            <a:off x="4975461" y="1473360"/>
            <a:ext cx="1721620" cy="6943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r>
              <a:rPr lang="en-GB" sz="1100" dirty="0" smtClean="0"/>
              <a:t>N=4736 </a:t>
            </a:r>
            <a:r>
              <a:rPr lang="en-GB" sz="1100" dirty="0" smtClean="0"/>
              <a:t>(13%) not eligible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877 (18%) died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3859 (81%) </a:t>
            </a:r>
            <a:r>
              <a:rPr lang="en-GB" sz="1100" dirty="0" smtClean="0"/>
              <a:t>out-migrated</a:t>
            </a:r>
            <a:endParaRPr lang="en-GB" sz="11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F97A390-3C7E-46C2-909F-A6F8B6CB30E5}"/>
              </a:ext>
            </a:extLst>
          </p:cNvPr>
          <p:cNvSpPr/>
          <p:nvPr/>
        </p:nvSpPr>
        <p:spPr>
          <a:xfrm>
            <a:off x="1015584" y="2454519"/>
            <a:ext cx="2311200" cy="5469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N=20,273 still eligible (80% on list)</a:t>
            </a:r>
            <a:r>
              <a:rPr lang="en-GB" sz="1100" b="1" dirty="0"/>
              <a:t/>
            </a:r>
            <a:br>
              <a:rPr lang="en-GB" sz="1100" b="1" dirty="0"/>
            </a:br>
            <a:r>
              <a:rPr lang="en-GB" sz="1000" dirty="0" smtClean="0">
                <a:solidFill>
                  <a:schemeClr val="tx1"/>
                </a:solidFill>
              </a:rPr>
              <a:t>[</a:t>
            </a:r>
            <a:r>
              <a:rPr lang="en-GB" sz="1000" dirty="0" smtClean="0">
                <a:solidFill>
                  <a:schemeClr val="tx1"/>
                </a:solidFill>
              </a:rPr>
              <a:t>9303</a:t>
            </a:r>
            <a:r>
              <a:rPr lang="en-GB" sz="1000" dirty="0" smtClean="0">
                <a:solidFill>
                  <a:schemeClr val="tx1"/>
                </a:solidFill>
              </a:rPr>
              <a:t> </a:t>
            </a:r>
            <a:r>
              <a:rPr lang="en-GB" sz="1000" dirty="0" smtClean="0">
                <a:solidFill>
                  <a:schemeClr val="tx1"/>
                </a:solidFill>
              </a:rPr>
              <a:t>men; </a:t>
            </a:r>
            <a:r>
              <a:rPr lang="en-GB" sz="1000" dirty="0" smtClean="0">
                <a:solidFill>
                  <a:schemeClr val="tx1"/>
                </a:solidFill>
              </a:rPr>
              <a:t>10,970 </a:t>
            </a:r>
            <a:r>
              <a:rPr lang="en-GB" sz="1000" dirty="0" smtClean="0">
                <a:solidFill>
                  <a:schemeClr val="tx1"/>
                </a:solidFill>
              </a:rPr>
              <a:t>women]</a:t>
            </a: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1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F97A390-3C7E-46C2-909F-A6F8B6CB30E5}"/>
              </a:ext>
            </a:extLst>
          </p:cNvPr>
          <p:cNvSpPr/>
          <p:nvPr/>
        </p:nvSpPr>
        <p:spPr>
          <a:xfrm>
            <a:off x="3784599" y="2446616"/>
            <a:ext cx="2311200" cy="5548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N=31,107 still eligible (87% on list)</a:t>
            </a:r>
            <a:r>
              <a:rPr lang="en-GB" sz="1100" b="1" dirty="0"/>
              <a:t/>
            </a:r>
            <a:br>
              <a:rPr lang="en-GB" sz="1100" b="1" dirty="0"/>
            </a:br>
            <a:r>
              <a:rPr lang="en-GB" sz="1000" dirty="0" smtClean="0">
                <a:solidFill>
                  <a:schemeClr val="tx1"/>
                </a:solidFill>
              </a:rPr>
              <a:t>[10,656 </a:t>
            </a:r>
            <a:r>
              <a:rPr lang="en-GB" sz="1000" dirty="0" smtClean="0">
                <a:solidFill>
                  <a:schemeClr val="tx1"/>
                </a:solidFill>
              </a:rPr>
              <a:t>men; </a:t>
            </a:r>
            <a:r>
              <a:rPr lang="en-GB" sz="1000" dirty="0" smtClean="0">
                <a:solidFill>
                  <a:schemeClr val="tx1"/>
                </a:solidFill>
              </a:rPr>
              <a:t>2</a:t>
            </a:r>
            <a:r>
              <a:rPr lang="en-GB" sz="1000" dirty="0" smtClean="0">
                <a:solidFill>
                  <a:schemeClr val="tx1"/>
                </a:solidFill>
              </a:rPr>
              <a:t>0,451 </a:t>
            </a:r>
            <a:r>
              <a:rPr lang="en-GB" sz="1000" dirty="0" smtClean="0">
                <a:solidFill>
                  <a:schemeClr val="tx1"/>
                </a:solidFill>
              </a:rPr>
              <a:t>women]</a:t>
            </a: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1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97A390-3C7E-46C2-909F-A6F8B6CB30E5}"/>
              </a:ext>
            </a:extLst>
          </p:cNvPr>
          <p:cNvSpPr/>
          <p:nvPr/>
        </p:nvSpPr>
        <p:spPr>
          <a:xfrm>
            <a:off x="3784600" y="3361240"/>
            <a:ext cx="2311200" cy="5846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 smtClean="0"/>
              <a:t>N=25,731 contacted </a:t>
            </a:r>
            <a:r>
              <a:rPr lang="en-GB" sz="1100" b="1" dirty="0" smtClean="0"/>
              <a:t>(83</a:t>
            </a:r>
            <a:r>
              <a:rPr lang="en-GB" sz="1100" b="1" dirty="0" smtClean="0"/>
              <a:t>% of </a:t>
            </a:r>
            <a:r>
              <a:rPr lang="en-GB" sz="1100" b="1" dirty="0" smtClean="0"/>
              <a:t>eligible</a:t>
            </a:r>
            <a:r>
              <a:rPr lang="en-GB" sz="1100" b="1" dirty="0" smtClean="0"/>
              <a:t>)</a:t>
            </a:r>
            <a:r>
              <a:rPr lang="en-GB" sz="1100" dirty="0"/>
              <a:t/>
            </a:r>
            <a:br>
              <a:rPr lang="en-GB" sz="1100" dirty="0"/>
            </a:br>
            <a:r>
              <a:rPr lang="en-GB" sz="1000" dirty="0" smtClean="0">
                <a:solidFill>
                  <a:schemeClr val="tx1"/>
                </a:solidFill>
              </a:rPr>
              <a:t>[8212 men; 17,519 women]</a:t>
            </a: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1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05C0AD1-FA10-4B57-8F77-4974F5F4CC68}"/>
              </a:ext>
            </a:extLst>
          </p:cNvPr>
          <p:cNvSpPr/>
          <p:nvPr/>
        </p:nvSpPr>
        <p:spPr>
          <a:xfrm>
            <a:off x="275701" y="6745209"/>
            <a:ext cx="1676538" cy="608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r>
              <a:rPr lang="en-GB" sz="1100" dirty="0" smtClean="0"/>
              <a:t>N=95 (2%) previous diagnosis </a:t>
            </a:r>
          </a:p>
          <a:p>
            <a:r>
              <a:rPr lang="en-GB" sz="1100" dirty="0" smtClean="0"/>
              <a:t>[12 men; 83 women]</a:t>
            </a:r>
            <a:endParaRPr lang="en-GB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05C0AD1-FA10-4B57-8F77-4974F5F4CC68}"/>
              </a:ext>
            </a:extLst>
          </p:cNvPr>
          <p:cNvSpPr/>
          <p:nvPr/>
        </p:nvSpPr>
        <p:spPr>
          <a:xfrm>
            <a:off x="4970954" y="6739626"/>
            <a:ext cx="1676538" cy="6086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r>
              <a:rPr lang="en-GB" sz="1100" dirty="0" smtClean="0"/>
              <a:t>N=262 (4%) previous diagnosis </a:t>
            </a:r>
          </a:p>
          <a:p>
            <a:r>
              <a:rPr lang="en-GB" sz="1100" dirty="0" smtClean="0"/>
              <a:t>[54 men; 208 women]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928448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5376</TotalTime>
  <Words>202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Suzanna Francis</dc:creator>
  <cp:lastModifiedBy>Kathy</cp:lastModifiedBy>
  <cp:revision>78</cp:revision>
  <dcterms:created xsi:type="dcterms:W3CDTF">2017-04-03T13:36:40Z</dcterms:created>
  <dcterms:modified xsi:type="dcterms:W3CDTF">2019-05-11T10:17:41Z</dcterms:modified>
</cp:coreProperties>
</file>