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" y="3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A2FAE4-2162-4BCE-9379-172DEEFEBD45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</dgm:pt>
    <dgm:pt modelId="{657DF4A8-9ECC-4118-AC3E-B9737543C9D7}">
      <dgm:prSet phldrT="[Text]" custT="1"/>
      <dgm:spPr/>
      <dgm:t>
        <a:bodyPr/>
        <a:lstStyle/>
        <a:p>
          <a:r>
            <a:rPr lang="en-SG" sz="2000" dirty="0">
              <a:ea typeface="SimSun" panose="02010600030101010101" pitchFamily="2" charset="-122"/>
              <a:cs typeface="Calibri" panose="020F0502020204030204" pitchFamily="34" charset="0"/>
            </a:rPr>
            <a:t>Resources necessary for agent to produce better outcomes are available</a:t>
          </a:r>
          <a:endParaRPr lang="en-US" sz="2000" dirty="0"/>
        </a:p>
      </dgm:t>
    </dgm:pt>
    <dgm:pt modelId="{FC59F4DD-7FD4-414F-A219-ED552C38B968}" type="parTrans" cxnId="{E40FDBC5-909D-4BB3-9671-63BEA439880E}">
      <dgm:prSet/>
      <dgm:spPr/>
      <dgm:t>
        <a:bodyPr/>
        <a:lstStyle/>
        <a:p>
          <a:endParaRPr lang="en-US" sz="2000"/>
        </a:p>
      </dgm:t>
    </dgm:pt>
    <dgm:pt modelId="{79CFA1AE-2874-408E-8CF8-A8BF2606E044}" type="sibTrans" cxnId="{E40FDBC5-909D-4BB3-9671-63BEA439880E}">
      <dgm:prSet custT="1"/>
      <dgm:spPr/>
      <dgm:t>
        <a:bodyPr/>
        <a:lstStyle/>
        <a:p>
          <a:endParaRPr lang="en-US" sz="2000"/>
        </a:p>
      </dgm:t>
    </dgm:pt>
    <dgm:pt modelId="{D91D0825-74A2-4301-810E-6FE64063C0FE}">
      <dgm:prSet phldrT="[Text]" custT="1"/>
      <dgm:spPr/>
      <dgm:t>
        <a:bodyPr/>
        <a:lstStyle/>
        <a:p>
          <a:r>
            <a:rPr lang="en-SG" sz="2000" dirty="0">
              <a:ea typeface="SimSun" panose="02010600030101010101" pitchFamily="2" charset="-122"/>
              <a:cs typeface="Calibri" panose="020F0502020204030204" pitchFamily="34" charset="0"/>
            </a:rPr>
            <a:t>Clear and accurate information on agent’s performance is provided at reasonable cost to principal</a:t>
          </a:r>
          <a:endParaRPr lang="en-US" sz="2000" dirty="0"/>
        </a:p>
      </dgm:t>
    </dgm:pt>
    <dgm:pt modelId="{F1AF703B-8B08-48F3-ABD8-71A08525F836}" type="parTrans" cxnId="{98269D21-5620-4354-BCF6-10475B6A9B35}">
      <dgm:prSet/>
      <dgm:spPr/>
      <dgm:t>
        <a:bodyPr/>
        <a:lstStyle/>
        <a:p>
          <a:endParaRPr lang="en-US" sz="2000"/>
        </a:p>
      </dgm:t>
    </dgm:pt>
    <dgm:pt modelId="{870C0D05-694B-4353-AD7B-1F6D3D3FE827}" type="sibTrans" cxnId="{98269D21-5620-4354-BCF6-10475B6A9B35}">
      <dgm:prSet custT="1"/>
      <dgm:spPr/>
      <dgm:t>
        <a:bodyPr/>
        <a:lstStyle/>
        <a:p>
          <a:endParaRPr lang="en-US" sz="2000"/>
        </a:p>
      </dgm:t>
    </dgm:pt>
    <dgm:pt modelId="{8A246B9E-750D-4507-A601-A6B3974A5197}">
      <dgm:prSet phldrT="[Text]" custT="1"/>
      <dgm:spPr/>
      <dgm:t>
        <a:bodyPr/>
        <a:lstStyle/>
        <a:p>
          <a:r>
            <a:rPr lang="en-GB" sz="2000" dirty="0"/>
            <a:t>The prevailing system and culture encourages rewards to be linked to performance </a:t>
          </a:r>
          <a:endParaRPr lang="en-US" sz="2000" dirty="0"/>
        </a:p>
      </dgm:t>
    </dgm:pt>
    <dgm:pt modelId="{F41EC549-B02E-4290-AF01-2C711A3A7A7B}" type="parTrans" cxnId="{44F9D07F-C54B-4660-875D-9F5B14FC61D7}">
      <dgm:prSet/>
      <dgm:spPr/>
      <dgm:t>
        <a:bodyPr/>
        <a:lstStyle/>
        <a:p>
          <a:endParaRPr lang="en-US" sz="2000"/>
        </a:p>
      </dgm:t>
    </dgm:pt>
    <dgm:pt modelId="{3D900E62-7D95-4878-B597-5C2F0C4F966D}" type="sibTrans" cxnId="{44F9D07F-C54B-4660-875D-9F5B14FC61D7}">
      <dgm:prSet custT="1"/>
      <dgm:spPr/>
      <dgm:t>
        <a:bodyPr/>
        <a:lstStyle/>
        <a:p>
          <a:endParaRPr lang="en-US" sz="2000"/>
        </a:p>
      </dgm:t>
    </dgm:pt>
    <dgm:pt modelId="{ABEB1610-CCBE-4FDD-B8EB-83F68A1A59F3}">
      <dgm:prSet custT="1"/>
      <dgm:spPr/>
      <dgm:t>
        <a:bodyPr/>
        <a:lstStyle/>
        <a:p>
          <a:r>
            <a:rPr lang="en-SG" sz="2000" dirty="0">
              <a:ea typeface="SimSun" panose="02010600030101010101" pitchFamily="2" charset="-122"/>
              <a:cs typeface="Calibri" panose="020F0502020204030204" pitchFamily="34" charset="0"/>
            </a:rPr>
            <a:t>Principals have the power to impart rewards based on performance</a:t>
          </a:r>
          <a:endParaRPr lang="en-GB" sz="2000" dirty="0"/>
        </a:p>
      </dgm:t>
    </dgm:pt>
    <dgm:pt modelId="{82F629EE-5942-4327-B6D4-728DCFEE54F9}" type="parTrans" cxnId="{826BA300-BF68-4F9E-8EB7-AF638535FE67}">
      <dgm:prSet/>
      <dgm:spPr/>
      <dgm:t>
        <a:bodyPr/>
        <a:lstStyle/>
        <a:p>
          <a:endParaRPr lang="en-US" sz="2000"/>
        </a:p>
      </dgm:t>
    </dgm:pt>
    <dgm:pt modelId="{EB85B38A-E10B-448B-8082-0DC00691C5FE}" type="sibTrans" cxnId="{826BA300-BF68-4F9E-8EB7-AF638535FE67}">
      <dgm:prSet/>
      <dgm:spPr/>
      <dgm:t>
        <a:bodyPr/>
        <a:lstStyle/>
        <a:p>
          <a:endParaRPr lang="en-US" sz="2000"/>
        </a:p>
      </dgm:t>
    </dgm:pt>
    <dgm:pt modelId="{89E08789-F94A-45FB-9437-1AC3D9408460}" type="pres">
      <dgm:prSet presAssocID="{17A2FAE4-2162-4BCE-9379-172DEEFEBD45}" presName="diagram" presStyleCnt="0">
        <dgm:presLayoutVars>
          <dgm:dir/>
          <dgm:resizeHandles val="exact"/>
        </dgm:presLayoutVars>
      </dgm:prSet>
      <dgm:spPr/>
    </dgm:pt>
    <dgm:pt modelId="{2D905EFA-BA3C-4A70-A545-50A0056DD442}" type="pres">
      <dgm:prSet presAssocID="{657DF4A8-9ECC-4118-AC3E-B9737543C9D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1E8377-5354-4B57-B115-94E532C35F72}" type="pres">
      <dgm:prSet presAssocID="{79CFA1AE-2874-408E-8CF8-A8BF2606E044}" presName="sibTrans" presStyleLbl="sibTrans2D1" presStyleIdx="0" presStyleCnt="3"/>
      <dgm:spPr/>
      <dgm:t>
        <a:bodyPr/>
        <a:lstStyle/>
        <a:p>
          <a:endParaRPr lang="en-US"/>
        </a:p>
      </dgm:t>
    </dgm:pt>
    <dgm:pt modelId="{CBAD7FEB-6599-49A0-AFA6-85C7030F1C1B}" type="pres">
      <dgm:prSet presAssocID="{79CFA1AE-2874-408E-8CF8-A8BF2606E044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BED814B-3747-46B1-8381-9F70CE217583}" type="pres">
      <dgm:prSet presAssocID="{D91D0825-74A2-4301-810E-6FE64063C0F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F3DCF-6DAA-414D-9ED0-CF0C15C2F7BE}" type="pres">
      <dgm:prSet presAssocID="{870C0D05-694B-4353-AD7B-1F6D3D3FE827}" presName="sibTrans" presStyleLbl="sibTrans2D1" presStyleIdx="1" presStyleCnt="3"/>
      <dgm:spPr/>
      <dgm:t>
        <a:bodyPr/>
        <a:lstStyle/>
        <a:p>
          <a:endParaRPr lang="en-US"/>
        </a:p>
      </dgm:t>
    </dgm:pt>
    <dgm:pt modelId="{BE878A34-9D19-464F-9595-E15D1B7F78F6}" type="pres">
      <dgm:prSet presAssocID="{870C0D05-694B-4353-AD7B-1F6D3D3FE827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4F6C1139-130E-46BC-BD26-3D209B1A139F}" type="pres">
      <dgm:prSet presAssocID="{8A246B9E-750D-4507-A601-A6B3974A519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AA1CC1-5013-4890-A50E-37869199CCE7}" type="pres">
      <dgm:prSet presAssocID="{3D900E62-7D95-4878-B597-5C2F0C4F966D}" presName="sibTrans" presStyleLbl="sibTrans2D1" presStyleIdx="2" presStyleCnt="3"/>
      <dgm:spPr/>
      <dgm:t>
        <a:bodyPr/>
        <a:lstStyle/>
        <a:p>
          <a:endParaRPr lang="en-US"/>
        </a:p>
      </dgm:t>
    </dgm:pt>
    <dgm:pt modelId="{E6A2DD93-75A1-407E-B71E-FDCA618878B6}" type="pres">
      <dgm:prSet presAssocID="{3D900E62-7D95-4878-B597-5C2F0C4F966D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7FF88589-1C87-4812-9B17-E88734D415D2}" type="pres">
      <dgm:prSet presAssocID="{ABEB1610-CCBE-4FDD-B8EB-83F68A1A59F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CF2DDF8-69FA-41C6-A531-E33690AF93C5}" type="presOf" srcId="{657DF4A8-9ECC-4118-AC3E-B9737543C9D7}" destId="{2D905EFA-BA3C-4A70-A545-50A0056DD442}" srcOrd="0" destOrd="0" presId="urn:microsoft.com/office/officeart/2005/8/layout/process5"/>
    <dgm:cxn modelId="{A1D7B18C-526C-450F-A09D-2CD045FAC7AC}" type="presOf" srcId="{8A246B9E-750D-4507-A601-A6B3974A5197}" destId="{4F6C1139-130E-46BC-BD26-3D209B1A139F}" srcOrd="0" destOrd="0" presId="urn:microsoft.com/office/officeart/2005/8/layout/process5"/>
    <dgm:cxn modelId="{826BA300-BF68-4F9E-8EB7-AF638535FE67}" srcId="{17A2FAE4-2162-4BCE-9379-172DEEFEBD45}" destId="{ABEB1610-CCBE-4FDD-B8EB-83F68A1A59F3}" srcOrd="3" destOrd="0" parTransId="{82F629EE-5942-4327-B6D4-728DCFEE54F9}" sibTransId="{EB85B38A-E10B-448B-8082-0DC00691C5FE}"/>
    <dgm:cxn modelId="{AF7B3A02-924F-4094-8BC1-D6068A12701D}" type="presOf" srcId="{870C0D05-694B-4353-AD7B-1F6D3D3FE827}" destId="{0B9F3DCF-6DAA-414D-9ED0-CF0C15C2F7BE}" srcOrd="0" destOrd="0" presId="urn:microsoft.com/office/officeart/2005/8/layout/process5"/>
    <dgm:cxn modelId="{5CB4296E-7D39-4B6A-B65B-074450F564BE}" type="presOf" srcId="{79CFA1AE-2874-408E-8CF8-A8BF2606E044}" destId="{CBAD7FEB-6599-49A0-AFA6-85C7030F1C1B}" srcOrd="1" destOrd="0" presId="urn:microsoft.com/office/officeart/2005/8/layout/process5"/>
    <dgm:cxn modelId="{01E9735D-A8E0-4207-972B-12D72B8188E7}" type="presOf" srcId="{D91D0825-74A2-4301-810E-6FE64063C0FE}" destId="{EBED814B-3747-46B1-8381-9F70CE217583}" srcOrd="0" destOrd="0" presId="urn:microsoft.com/office/officeart/2005/8/layout/process5"/>
    <dgm:cxn modelId="{E40FDBC5-909D-4BB3-9671-63BEA439880E}" srcId="{17A2FAE4-2162-4BCE-9379-172DEEFEBD45}" destId="{657DF4A8-9ECC-4118-AC3E-B9737543C9D7}" srcOrd="0" destOrd="0" parTransId="{FC59F4DD-7FD4-414F-A219-ED552C38B968}" sibTransId="{79CFA1AE-2874-408E-8CF8-A8BF2606E044}"/>
    <dgm:cxn modelId="{C58A07F1-3076-4529-8998-B49A810C87A0}" type="presOf" srcId="{79CFA1AE-2874-408E-8CF8-A8BF2606E044}" destId="{081E8377-5354-4B57-B115-94E532C35F72}" srcOrd="0" destOrd="0" presId="urn:microsoft.com/office/officeart/2005/8/layout/process5"/>
    <dgm:cxn modelId="{6377582D-E022-40AD-A95D-2BBB603DFC39}" type="presOf" srcId="{870C0D05-694B-4353-AD7B-1F6D3D3FE827}" destId="{BE878A34-9D19-464F-9595-E15D1B7F78F6}" srcOrd="1" destOrd="0" presId="urn:microsoft.com/office/officeart/2005/8/layout/process5"/>
    <dgm:cxn modelId="{9B0153B6-9D6D-4E0B-9CFB-C7DE082FF22C}" type="presOf" srcId="{ABEB1610-CCBE-4FDD-B8EB-83F68A1A59F3}" destId="{7FF88589-1C87-4812-9B17-E88734D415D2}" srcOrd="0" destOrd="0" presId="urn:microsoft.com/office/officeart/2005/8/layout/process5"/>
    <dgm:cxn modelId="{98269D21-5620-4354-BCF6-10475B6A9B35}" srcId="{17A2FAE4-2162-4BCE-9379-172DEEFEBD45}" destId="{D91D0825-74A2-4301-810E-6FE64063C0FE}" srcOrd="1" destOrd="0" parTransId="{F1AF703B-8B08-48F3-ABD8-71A08525F836}" sibTransId="{870C0D05-694B-4353-AD7B-1F6D3D3FE827}"/>
    <dgm:cxn modelId="{B5258FF2-37A7-4B70-A8EF-5D36A0F0AE65}" type="presOf" srcId="{3D900E62-7D95-4878-B597-5C2F0C4F966D}" destId="{1AAA1CC1-5013-4890-A50E-37869199CCE7}" srcOrd="0" destOrd="0" presId="urn:microsoft.com/office/officeart/2005/8/layout/process5"/>
    <dgm:cxn modelId="{90179131-A1C2-42D3-AE30-54120E5D2039}" type="presOf" srcId="{17A2FAE4-2162-4BCE-9379-172DEEFEBD45}" destId="{89E08789-F94A-45FB-9437-1AC3D9408460}" srcOrd="0" destOrd="0" presId="urn:microsoft.com/office/officeart/2005/8/layout/process5"/>
    <dgm:cxn modelId="{44F9D07F-C54B-4660-875D-9F5B14FC61D7}" srcId="{17A2FAE4-2162-4BCE-9379-172DEEFEBD45}" destId="{8A246B9E-750D-4507-A601-A6B3974A5197}" srcOrd="2" destOrd="0" parTransId="{F41EC549-B02E-4290-AF01-2C711A3A7A7B}" sibTransId="{3D900E62-7D95-4878-B597-5C2F0C4F966D}"/>
    <dgm:cxn modelId="{461AB5A7-7D68-4282-A77B-793F79BCA366}" type="presOf" srcId="{3D900E62-7D95-4878-B597-5C2F0C4F966D}" destId="{E6A2DD93-75A1-407E-B71E-FDCA618878B6}" srcOrd="1" destOrd="0" presId="urn:microsoft.com/office/officeart/2005/8/layout/process5"/>
    <dgm:cxn modelId="{04FDD4B1-5BEB-433D-8714-B933CB3DAC93}" type="presParOf" srcId="{89E08789-F94A-45FB-9437-1AC3D9408460}" destId="{2D905EFA-BA3C-4A70-A545-50A0056DD442}" srcOrd="0" destOrd="0" presId="urn:microsoft.com/office/officeart/2005/8/layout/process5"/>
    <dgm:cxn modelId="{9047A981-75DE-4499-9251-E2650589C731}" type="presParOf" srcId="{89E08789-F94A-45FB-9437-1AC3D9408460}" destId="{081E8377-5354-4B57-B115-94E532C35F72}" srcOrd="1" destOrd="0" presId="urn:microsoft.com/office/officeart/2005/8/layout/process5"/>
    <dgm:cxn modelId="{5453B673-1FE7-4E20-8400-3CBECCD5BD06}" type="presParOf" srcId="{081E8377-5354-4B57-B115-94E532C35F72}" destId="{CBAD7FEB-6599-49A0-AFA6-85C7030F1C1B}" srcOrd="0" destOrd="0" presId="urn:microsoft.com/office/officeart/2005/8/layout/process5"/>
    <dgm:cxn modelId="{2734645B-D730-4055-A05F-1BE1903C33AC}" type="presParOf" srcId="{89E08789-F94A-45FB-9437-1AC3D9408460}" destId="{EBED814B-3747-46B1-8381-9F70CE217583}" srcOrd="2" destOrd="0" presId="urn:microsoft.com/office/officeart/2005/8/layout/process5"/>
    <dgm:cxn modelId="{ED24E731-56A1-4FC0-93A8-53B77A1F912D}" type="presParOf" srcId="{89E08789-F94A-45FB-9437-1AC3D9408460}" destId="{0B9F3DCF-6DAA-414D-9ED0-CF0C15C2F7BE}" srcOrd="3" destOrd="0" presId="urn:microsoft.com/office/officeart/2005/8/layout/process5"/>
    <dgm:cxn modelId="{042220F1-96F1-4C51-80F2-47AF502FFC63}" type="presParOf" srcId="{0B9F3DCF-6DAA-414D-9ED0-CF0C15C2F7BE}" destId="{BE878A34-9D19-464F-9595-E15D1B7F78F6}" srcOrd="0" destOrd="0" presId="urn:microsoft.com/office/officeart/2005/8/layout/process5"/>
    <dgm:cxn modelId="{7CB9000E-ED74-4116-90F5-70AE3B0F8F92}" type="presParOf" srcId="{89E08789-F94A-45FB-9437-1AC3D9408460}" destId="{4F6C1139-130E-46BC-BD26-3D209B1A139F}" srcOrd="4" destOrd="0" presId="urn:microsoft.com/office/officeart/2005/8/layout/process5"/>
    <dgm:cxn modelId="{6A85F060-F2FB-432A-BF0C-686E4D181045}" type="presParOf" srcId="{89E08789-F94A-45FB-9437-1AC3D9408460}" destId="{1AAA1CC1-5013-4890-A50E-37869199CCE7}" srcOrd="5" destOrd="0" presId="urn:microsoft.com/office/officeart/2005/8/layout/process5"/>
    <dgm:cxn modelId="{F1B1EE59-A6F8-4B1E-96B3-0621839F6E8F}" type="presParOf" srcId="{1AAA1CC1-5013-4890-A50E-37869199CCE7}" destId="{E6A2DD93-75A1-407E-B71E-FDCA618878B6}" srcOrd="0" destOrd="0" presId="urn:microsoft.com/office/officeart/2005/8/layout/process5"/>
    <dgm:cxn modelId="{A2686D0E-3998-47D5-9703-7F3CF497332B}" type="presParOf" srcId="{89E08789-F94A-45FB-9437-1AC3D9408460}" destId="{7FF88589-1C87-4812-9B17-E88734D415D2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905EFA-BA3C-4A70-A545-50A0056DD442}">
      <dsp:nvSpPr>
        <dsp:cNvPr id="0" name=""/>
        <dsp:cNvSpPr/>
      </dsp:nvSpPr>
      <dsp:spPr>
        <a:xfrm>
          <a:off x="1472" y="250604"/>
          <a:ext cx="3139996" cy="18839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2000" kern="1200" dirty="0">
              <a:ea typeface="SimSun" panose="02010600030101010101" pitchFamily="2" charset="-122"/>
              <a:cs typeface="Calibri" panose="020F0502020204030204" pitchFamily="34" charset="0"/>
            </a:rPr>
            <a:t>Resources necessary for agent to produce better outcomes are available</a:t>
          </a:r>
          <a:endParaRPr lang="en-US" sz="2000" kern="1200" dirty="0"/>
        </a:p>
      </dsp:txBody>
      <dsp:txXfrm>
        <a:off x="56652" y="305784"/>
        <a:ext cx="3029636" cy="1773637"/>
      </dsp:txXfrm>
    </dsp:sp>
    <dsp:sp modelId="{081E8377-5354-4B57-B115-94E532C35F72}">
      <dsp:nvSpPr>
        <dsp:cNvPr id="0" name=""/>
        <dsp:cNvSpPr/>
      </dsp:nvSpPr>
      <dsp:spPr>
        <a:xfrm>
          <a:off x="3417788" y="803244"/>
          <a:ext cx="665679" cy="77871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3417788" y="958988"/>
        <a:ext cx="465975" cy="467231"/>
      </dsp:txXfrm>
    </dsp:sp>
    <dsp:sp modelId="{EBED814B-3747-46B1-8381-9F70CE217583}">
      <dsp:nvSpPr>
        <dsp:cNvPr id="0" name=""/>
        <dsp:cNvSpPr/>
      </dsp:nvSpPr>
      <dsp:spPr>
        <a:xfrm>
          <a:off x="4397467" y="250604"/>
          <a:ext cx="3139996" cy="18839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2000" kern="1200" dirty="0">
              <a:ea typeface="SimSun" panose="02010600030101010101" pitchFamily="2" charset="-122"/>
              <a:cs typeface="Calibri" panose="020F0502020204030204" pitchFamily="34" charset="0"/>
            </a:rPr>
            <a:t>Clear and accurate information on agent’s performance is provided at reasonable cost to principal</a:t>
          </a:r>
          <a:endParaRPr lang="en-US" sz="2000" kern="1200" dirty="0"/>
        </a:p>
      </dsp:txBody>
      <dsp:txXfrm>
        <a:off x="4452647" y="305784"/>
        <a:ext cx="3029636" cy="1773637"/>
      </dsp:txXfrm>
    </dsp:sp>
    <dsp:sp modelId="{0B9F3DCF-6DAA-414D-9ED0-CF0C15C2F7BE}">
      <dsp:nvSpPr>
        <dsp:cNvPr id="0" name=""/>
        <dsp:cNvSpPr/>
      </dsp:nvSpPr>
      <dsp:spPr>
        <a:xfrm rot="5400000">
          <a:off x="5634625" y="2354402"/>
          <a:ext cx="665679" cy="77871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-5400000">
        <a:off x="5733849" y="2410922"/>
        <a:ext cx="467231" cy="465975"/>
      </dsp:txXfrm>
    </dsp:sp>
    <dsp:sp modelId="{4F6C1139-130E-46BC-BD26-3D209B1A139F}">
      <dsp:nvSpPr>
        <dsp:cNvPr id="0" name=""/>
        <dsp:cNvSpPr/>
      </dsp:nvSpPr>
      <dsp:spPr>
        <a:xfrm>
          <a:off x="4397467" y="3390601"/>
          <a:ext cx="3139996" cy="18839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The prevailing system and culture encourages rewards to be linked to performance </a:t>
          </a:r>
          <a:endParaRPr lang="en-US" sz="2000" kern="1200" dirty="0"/>
        </a:p>
      </dsp:txBody>
      <dsp:txXfrm>
        <a:off x="4452647" y="3445781"/>
        <a:ext cx="3029636" cy="1773637"/>
      </dsp:txXfrm>
    </dsp:sp>
    <dsp:sp modelId="{1AAA1CC1-5013-4890-A50E-37869199CCE7}">
      <dsp:nvSpPr>
        <dsp:cNvPr id="0" name=""/>
        <dsp:cNvSpPr/>
      </dsp:nvSpPr>
      <dsp:spPr>
        <a:xfrm rot="10800000">
          <a:off x="3455468" y="3943240"/>
          <a:ext cx="665679" cy="778719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 rot="10800000">
        <a:off x="3655172" y="4098984"/>
        <a:ext cx="465975" cy="467231"/>
      </dsp:txXfrm>
    </dsp:sp>
    <dsp:sp modelId="{7FF88589-1C87-4812-9B17-E88734D415D2}">
      <dsp:nvSpPr>
        <dsp:cNvPr id="0" name=""/>
        <dsp:cNvSpPr/>
      </dsp:nvSpPr>
      <dsp:spPr>
        <a:xfrm>
          <a:off x="1472" y="3390601"/>
          <a:ext cx="3139996" cy="188399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SG" sz="2000" kern="1200" dirty="0">
              <a:ea typeface="SimSun" panose="02010600030101010101" pitchFamily="2" charset="-122"/>
              <a:cs typeface="Calibri" panose="020F0502020204030204" pitchFamily="34" charset="0"/>
            </a:rPr>
            <a:t>Principals have the power to impart rewards based on performance</a:t>
          </a:r>
          <a:endParaRPr lang="en-GB" sz="2000" kern="1200" dirty="0"/>
        </a:p>
      </dsp:txBody>
      <dsp:txXfrm>
        <a:off x="56652" y="3445781"/>
        <a:ext cx="3029636" cy="1773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4C0F-6130-4541-A9F2-15014BF9D4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9F4875-BB2A-4343-BC9D-D572889C1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5FBA-77E9-416D-B67B-0130A27CE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FB5985-B6CB-4767-B8A9-FCAC77FAC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D41BC-00F1-49AC-831E-E1A395EB7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13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77614-7F96-4455-A82C-A509EB54B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88B8EE-950E-47BB-AD94-E8008C614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316816-8EFD-474E-88F7-2215853C7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605C8-2A2E-4710-8218-83DDD35A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18D0F-2DCC-493F-B479-172701A70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0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1DED1-08D8-4AAB-9442-99392F29E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BB97EE-FB55-4B3B-8894-12471DCA2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DFCB3-F3FE-4EDC-9FF5-5318DEDA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1D992-D630-4291-B494-AFF5671E3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A5C10-466E-4DA4-A37C-EEEA18DB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36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EC3E8-142D-4E7F-94DD-D385B724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75434-958E-4213-BB1E-D17BDCE55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D9935-1989-4B75-A9EE-3C769B91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3E554-7A14-4BED-99FF-8EDDFDDE1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06006-DC1F-452C-8B66-089D94935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42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3200C-8065-423C-ACEC-33042422F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CE64F-F775-44F8-B4C3-5968D71C2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F5D05-F262-46D8-8DB1-E418A1B35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337A2-D188-4768-81B7-09D41793C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EE800-BD82-4E4B-A913-EA7AD361F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8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57400-1FE8-4E8F-B4B9-A67E7C562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29FFD-D492-4AE9-8C73-57A330F63F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7AB9E-4CEE-4A00-BEE5-BAA905E46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DC8EC-8881-4AE2-BCB1-4B201A60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03D2E3-3ABC-4EDA-960F-8D321971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96E632-E83D-4E85-9B2D-33CC348B0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99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7A75D-1CFE-44F8-AD1A-F5D178313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88492-CB34-43FF-B7E3-21C088AD1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82CE95-0473-4270-88C6-1F9A380C7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07CE2-4361-4FAD-9DC2-200D46780C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FD8F60-FDFF-4F3C-86B6-30BDD917B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62582E-46DC-44A4-ABA3-F7613B29A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79DF31-702A-4E27-BBD4-8A62D5969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2880D4-0447-408C-AD25-7DB62E1C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523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376F-50B2-4315-B510-4B1BE455B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5E2ADA-8DA6-4E51-9625-E415EF886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D10D05-F62D-4D00-9EBF-C0D146ED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E58BE7-15B5-45B7-B0BD-5F189A3CD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89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88E3BA-E86F-445B-9CD0-F76688A2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0F7AED-A3CE-4A59-9B20-37F21E43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032EA-03A8-4FE5-A197-42D3C6B3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44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3490B-6EA4-4B0D-8510-078D7710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C5904-6751-4AAE-939C-3FE00BA21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959EF-C4FE-4B81-AD3E-3AA20E4831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F88ED-7872-48FE-AF3A-A2BF7A981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EE476-F148-4BF4-A266-0C4D2BEB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43F100-A60C-4BB7-ABA8-0CAE5FBB3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1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238DE-E73E-4C8C-AEAE-47C2DD869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13D73-5915-4EFF-BEA9-664897856F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FEBDEE-804C-42F7-8DF5-755C8E71D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06AC3A-B39C-4582-8441-F32767D5B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FA26D-82EC-4185-A06C-24368602D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1FE651-C6BE-4871-8643-A8A46BE3D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3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08EC58-9176-4EC8-B6B4-6E64D8C5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CBCE7-C520-44B9-A783-65C3E4726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32D07-BADB-4144-90D6-D31037495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AB450-7C8F-4FC2-9786-47837C95F02F}" type="datetimeFigureOut">
              <a:rPr lang="en-GB" smtClean="0"/>
              <a:t>21/11/2018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2F30-83B4-47D4-9A0A-B026B4CD3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F9D81-2A20-4A1F-BAC2-01917394F5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F433A-D198-49C8-8F76-A18127E993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51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3908099C-E783-4BBC-B66A-96E8411B4FD6}"/>
              </a:ext>
            </a:extLst>
          </p:cNvPr>
          <p:cNvSpPr txBox="1"/>
          <p:nvPr/>
        </p:nvSpPr>
        <p:spPr>
          <a:xfrm>
            <a:off x="388247" y="829872"/>
            <a:ext cx="4125387" cy="5632311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Theoretical basis </a:t>
            </a:r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2A893828-19D5-4876-9683-73BC453D1DB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7336734"/>
              </p:ext>
            </p:extLst>
          </p:nvPr>
        </p:nvGraphicFramePr>
        <p:xfrm>
          <a:off x="4513634" y="1040860"/>
          <a:ext cx="7538936" cy="5525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Oval 14">
            <a:extLst>
              <a:ext uri="{FF2B5EF4-FFF2-40B4-BE49-F238E27FC236}">
                <a16:creationId xmlns:a16="http://schemas.microsoft.com/office/drawing/2014/main" id="{C99E297C-607D-4978-9083-F61D3536F993}"/>
              </a:ext>
            </a:extLst>
          </p:cNvPr>
          <p:cNvSpPr/>
          <p:nvPr/>
        </p:nvSpPr>
        <p:spPr>
          <a:xfrm>
            <a:off x="553623" y="1178559"/>
            <a:ext cx="3813242" cy="3813999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Monetary gains are the primary mechanism for improving agents’ utility</a:t>
            </a:r>
          </a:p>
          <a:p>
            <a:endParaRPr lang="en-GB" sz="2000" dirty="0"/>
          </a:p>
          <a:p>
            <a:pPr algn="ctr"/>
            <a:r>
              <a:rPr lang="en-GB" sz="2000" dirty="0"/>
              <a:t>Agents will be motivated by financial incentives to produce more and better outcomes</a:t>
            </a:r>
          </a:p>
          <a:p>
            <a:pPr algn="ctr"/>
            <a:endParaRPr lang="en-GB" sz="2000" dirty="0"/>
          </a:p>
        </p:txBody>
      </p:sp>
      <p:sp>
        <p:nvSpPr>
          <p:cNvPr id="17" name="Arrow: Bent 16">
            <a:extLst>
              <a:ext uri="{FF2B5EF4-FFF2-40B4-BE49-F238E27FC236}">
                <a16:creationId xmlns:a16="http://schemas.microsoft.com/office/drawing/2014/main" id="{5CFD8314-73BC-4E30-9FAB-294F2686F8B1}"/>
              </a:ext>
            </a:extLst>
          </p:cNvPr>
          <p:cNvSpPr/>
          <p:nvPr/>
        </p:nvSpPr>
        <p:spPr>
          <a:xfrm rot="16200000">
            <a:off x="2510380" y="3804157"/>
            <a:ext cx="1397771" cy="2608741"/>
          </a:xfrm>
          <a:prstGeom prst="bentArrow">
            <a:avLst>
              <a:gd name="adj1" fmla="val 25000"/>
              <a:gd name="adj2" fmla="val 35638"/>
              <a:gd name="adj3" fmla="val 25000"/>
              <a:gd name="adj4" fmla="val 43750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96A37C-B8D6-4B50-BFCB-68481863FD2F}"/>
              </a:ext>
            </a:extLst>
          </p:cNvPr>
          <p:cNvSpPr txBox="1"/>
          <p:nvPr/>
        </p:nvSpPr>
        <p:spPr>
          <a:xfrm>
            <a:off x="4512785" y="826860"/>
            <a:ext cx="7538936" cy="5632311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Design or implementation issues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074551-51E1-428E-BC15-4E782DEC0040}"/>
              </a:ext>
            </a:extLst>
          </p:cNvPr>
          <p:cNvSpPr txBox="1"/>
          <p:nvPr/>
        </p:nvSpPr>
        <p:spPr>
          <a:xfrm>
            <a:off x="2401876" y="5444285"/>
            <a:ext cx="2733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Performance based reward</a:t>
            </a:r>
          </a:p>
        </p:txBody>
      </p:sp>
    </p:spTree>
    <p:extLst>
      <p:ext uri="{BB962C8B-B14F-4D97-AF65-F5344CB8AC3E}">
        <p14:creationId xmlns:p14="http://schemas.microsoft.com/office/powerpoint/2010/main" val="775673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79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SimSun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Mishal Khan</dc:creator>
  <cp:lastModifiedBy>Mishal Khan</cp:lastModifiedBy>
  <cp:revision>8</cp:revision>
  <dcterms:created xsi:type="dcterms:W3CDTF">2017-10-03T15:34:28Z</dcterms:created>
  <dcterms:modified xsi:type="dcterms:W3CDTF">2018-11-21T09:27:20Z</dcterms:modified>
</cp:coreProperties>
</file>