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199313" cy="3600450"/>
  <p:notesSz cx="6858000" cy="9144000"/>
  <p:defaultTextStyle>
    <a:defPPr>
      <a:defRPr lang="en-US"/>
    </a:defPPr>
    <a:lvl1pPr marL="0" algn="l" defTabSz="45714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3" algn="l" defTabSz="45714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6" algn="l" defTabSz="45714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1" algn="l" defTabSz="45714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4" algn="l" defTabSz="45714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58" algn="l" defTabSz="45714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0" algn="l" defTabSz="45714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43" algn="l" defTabSz="45714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">
          <p15:clr>
            <a:srgbClr val="A4A3A4"/>
          </p15:clr>
        </p15:guide>
        <p15:guide id="2" pos="22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206" y="106"/>
      </p:cViewPr>
      <p:guideLst>
        <p:guide orient="horz" pos="1134"/>
        <p:guide pos="22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914" y="589242"/>
            <a:ext cx="5399485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1891071"/>
            <a:ext cx="5399485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28" indent="0" algn="ctr">
              <a:buNone/>
              <a:defRPr sz="1050"/>
            </a:lvl2pPr>
            <a:lvl3pPr marL="480055" indent="0" algn="ctr">
              <a:buNone/>
              <a:defRPr sz="945"/>
            </a:lvl3pPr>
            <a:lvl4pPr marL="720083" indent="0" algn="ctr">
              <a:buNone/>
              <a:defRPr sz="840"/>
            </a:lvl4pPr>
            <a:lvl5pPr marL="960110" indent="0" algn="ctr">
              <a:buNone/>
              <a:defRPr sz="840"/>
            </a:lvl5pPr>
            <a:lvl6pPr marL="1200138" indent="0" algn="ctr">
              <a:buNone/>
              <a:defRPr sz="840"/>
            </a:lvl6pPr>
            <a:lvl7pPr marL="1440166" indent="0" algn="ctr">
              <a:buNone/>
              <a:defRPr sz="840"/>
            </a:lvl7pPr>
            <a:lvl8pPr marL="1680193" indent="0" algn="ctr">
              <a:buNone/>
              <a:defRPr sz="840"/>
            </a:lvl8pPr>
            <a:lvl9pPr marL="1920221" indent="0" algn="ctr">
              <a:buNone/>
              <a:defRPr sz="8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727CF-51F9-4AD3-B257-7A91A8EDA7F4}" type="datetimeFigureOut">
              <a:rPr lang="en-GB" smtClean="0"/>
              <a:t>08/09/2017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19E65-DB91-40E3-B7F1-9AEC63DFAE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709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727CF-51F9-4AD3-B257-7A91A8EDA7F4}" type="datetimeFigureOut">
              <a:rPr lang="en-GB" smtClean="0"/>
              <a:t>08/09/2017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19E65-DB91-40E3-B7F1-9AEC63DFAE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5798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8" y="191691"/>
            <a:ext cx="1552353" cy="305121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191691"/>
            <a:ext cx="4567064" cy="305121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727CF-51F9-4AD3-B257-7A91A8EDA7F4}" type="datetimeFigureOut">
              <a:rPr lang="en-GB" smtClean="0"/>
              <a:t>08/09/2017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19E65-DB91-40E3-B7F1-9AEC63DFAE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546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727CF-51F9-4AD3-B257-7A91A8EDA7F4}" type="datetimeFigureOut">
              <a:rPr lang="en-GB" smtClean="0"/>
              <a:t>08/09/2017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19E65-DB91-40E3-B7F1-9AEC63DFAE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698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897615"/>
            <a:ext cx="6209407" cy="1497686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2409470"/>
            <a:ext cx="6209407" cy="787597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1pPr>
            <a:lvl2pPr marL="24002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55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83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38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66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193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21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727CF-51F9-4AD3-B257-7A91A8EDA7F4}" type="datetimeFigureOut">
              <a:rPr lang="en-GB" smtClean="0"/>
              <a:t>08/09/2017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19E65-DB91-40E3-B7F1-9AEC63DFAE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503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2" y="958453"/>
            <a:ext cx="3059708" cy="22844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3" y="958453"/>
            <a:ext cx="3059708" cy="22844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727CF-51F9-4AD3-B257-7A91A8EDA7F4}" type="datetimeFigureOut">
              <a:rPr lang="en-GB" smtClean="0"/>
              <a:t>08/09/2017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19E65-DB91-40E3-B7F1-9AEC63DFAE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259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2" y="191691"/>
            <a:ext cx="6209407" cy="6959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2" y="882610"/>
            <a:ext cx="3045646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28" indent="0">
              <a:buNone/>
              <a:defRPr sz="1050" b="1"/>
            </a:lvl2pPr>
            <a:lvl3pPr marL="480055" indent="0">
              <a:buNone/>
              <a:defRPr sz="945" b="1"/>
            </a:lvl3pPr>
            <a:lvl4pPr marL="720083" indent="0">
              <a:buNone/>
              <a:defRPr sz="840" b="1"/>
            </a:lvl4pPr>
            <a:lvl5pPr marL="960110" indent="0">
              <a:buNone/>
              <a:defRPr sz="840" b="1"/>
            </a:lvl5pPr>
            <a:lvl6pPr marL="1200138" indent="0">
              <a:buNone/>
              <a:defRPr sz="840" b="1"/>
            </a:lvl6pPr>
            <a:lvl7pPr marL="1440166" indent="0">
              <a:buNone/>
              <a:defRPr sz="840" b="1"/>
            </a:lvl7pPr>
            <a:lvl8pPr marL="1680193" indent="0">
              <a:buNone/>
              <a:defRPr sz="840" b="1"/>
            </a:lvl8pPr>
            <a:lvl9pPr marL="1920221" indent="0">
              <a:buNone/>
              <a:defRPr sz="8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2" y="1315165"/>
            <a:ext cx="3045646" cy="193440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882610"/>
            <a:ext cx="3060646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28" indent="0">
              <a:buNone/>
              <a:defRPr sz="1050" b="1"/>
            </a:lvl2pPr>
            <a:lvl3pPr marL="480055" indent="0">
              <a:buNone/>
              <a:defRPr sz="945" b="1"/>
            </a:lvl3pPr>
            <a:lvl4pPr marL="720083" indent="0">
              <a:buNone/>
              <a:defRPr sz="840" b="1"/>
            </a:lvl4pPr>
            <a:lvl5pPr marL="960110" indent="0">
              <a:buNone/>
              <a:defRPr sz="840" b="1"/>
            </a:lvl5pPr>
            <a:lvl6pPr marL="1200138" indent="0">
              <a:buNone/>
              <a:defRPr sz="840" b="1"/>
            </a:lvl6pPr>
            <a:lvl7pPr marL="1440166" indent="0">
              <a:buNone/>
              <a:defRPr sz="840" b="1"/>
            </a:lvl7pPr>
            <a:lvl8pPr marL="1680193" indent="0">
              <a:buNone/>
              <a:defRPr sz="840" b="1"/>
            </a:lvl8pPr>
            <a:lvl9pPr marL="1920221" indent="0">
              <a:buNone/>
              <a:defRPr sz="8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1315165"/>
            <a:ext cx="3060646" cy="193440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727CF-51F9-4AD3-B257-7A91A8EDA7F4}" type="datetimeFigureOut">
              <a:rPr lang="en-GB" smtClean="0"/>
              <a:t>08/09/2017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19E65-DB91-40E3-B7F1-9AEC63DFAE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855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727CF-51F9-4AD3-B257-7A91A8EDA7F4}" type="datetimeFigureOut">
              <a:rPr lang="en-GB" smtClean="0"/>
              <a:t>08/09/2017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19E65-DB91-40E3-B7F1-9AEC63DFAE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600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727CF-51F9-4AD3-B257-7A91A8EDA7F4}" type="datetimeFigureOut">
              <a:rPr lang="en-GB" smtClean="0"/>
              <a:t>08/09/2017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19E65-DB91-40E3-B7F1-9AEC63DFAE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449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2" y="240031"/>
            <a:ext cx="2321966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7" y="518399"/>
            <a:ext cx="364465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2" y="1080135"/>
            <a:ext cx="2321966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28" indent="0">
              <a:buNone/>
              <a:defRPr sz="735"/>
            </a:lvl2pPr>
            <a:lvl3pPr marL="480055" indent="0">
              <a:buNone/>
              <a:defRPr sz="630"/>
            </a:lvl3pPr>
            <a:lvl4pPr marL="720083" indent="0">
              <a:buNone/>
              <a:defRPr sz="525"/>
            </a:lvl4pPr>
            <a:lvl5pPr marL="960110" indent="0">
              <a:buNone/>
              <a:defRPr sz="525"/>
            </a:lvl5pPr>
            <a:lvl6pPr marL="1200138" indent="0">
              <a:buNone/>
              <a:defRPr sz="525"/>
            </a:lvl6pPr>
            <a:lvl7pPr marL="1440166" indent="0">
              <a:buNone/>
              <a:defRPr sz="525"/>
            </a:lvl7pPr>
            <a:lvl8pPr marL="1680193" indent="0">
              <a:buNone/>
              <a:defRPr sz="525"/>
            </a:lvl8pPr>
            <a:lvl9pPr marL="1920221" indent="0">
              <a:buNone/>
              <a:defRPr sz="52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727CF-51F9-4AD3-B257-7A91A8EDA7F4}" type="datetimeFigureOut">
              <a:rPr lang="en-GB" smtClean="0"/>
              <a:t>08/09/2017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19E65-DB91-40E3-B7F1-9AEC63DFAE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329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2" y="240031"/>
            <a:ext cx="2321966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7" y="518399"/>
            <a:ext cx="364465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28" indent="0">
              <a:buNone/>
              <a:defRPr sz="1470"/>
            </a:lvl2pPr>
            <a:lvl3pPr marL="480055" indent="0">
              <a:buNone/>
              <a:defRPr sz="1260"/>
            </a:lvl3pPr>
            <a:lvl4pPr marL="720083" indent="0">
              <a:buNone/>
              <a:defRPr sz="1050"/>
            </a:lvl4pPr>
            <a:lvl5pPr marL="960110" indent="0">
              <a:buNone/>
              <a:defRPr sz="1050"/>
            </a:lvl5pPr>
            <a:lvl6pPr marL="1200138" indent="0">
              <a:buNone/>
              <a:defRPr sz="1050"/>
            </a:lvl6pPr>
            <a:lvl7pPr marL="1440166" indent="0">
              <a:buNone/>
              <a:defRPr sz="1050"/>
            </a:lvl7pPr>
            <a:lvl8pPr marL="1680193" indent="0">
              <a:buNone/>
              <a:defRPr sz="1050"/>
            </a:lvl8pPr>
            <a:lvl9pPr marL="1920221" indent="0">
              <a:buNone/>
              <a:defRPr sz="10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2" y="1080135"/>
            <a:ext cx="2321966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28" indent="0">
              <a:buNone/>
              <a:defRPr sz="735"/>
            </a:lvl2pPr>
            <a:lvl3pPr marL="480055" indent="0">
              <a:buNone/>
              <a:defRPr sz="630"/>
            </a:lvl3pPr>
            <a:lvl4pPr marL="720083" indent="0">
              <a:buNone/>
              <a:defRPr sz="525"/>
            </a:lvl4pPr>
            <a:lvl5pPr marL="960110" indent="0">
              <a:buNone/>
              <a:defRPr sz="525"/>
            </a:lvl5pPr>
            <a:lvl6pPr marL="1200138" indent="0">
              <a:buNone/>
              <a:defRPr sz="525"/>
            </a:lvl6pPr>
            <a:lvl7pPr marL="1440166" indent="0">
              <a:buNone/>
              <a:defRPr sz="525"/>
            </a:lvl7pPr>
            <a:lvl8pPr marL="1680193" indent="0">
              <a:buNone/>
              <a:defRPr sz="525"/>
            </a:lvl8pPr>
            <a:lvl9pPr marL="1920221" indent="0">
              <a:buNone/>
              <a:defRPr sz="52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727CF-51F9-4AD3-B257-7A91A8EDA7F4}" type="datetimeFigureOut">
              <a:rPr lang="en-GB" smtClean="0"/>
              <a:t>08/09/2017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19E65-DB91-40E3-B7F1-9AEC63DFAE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753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4" y="191691"/>
            <a:ext cx="6209407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4" y="958453"/>
            <a:ext cx="6209407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4" y="3337085"/>
            <a:ext cx="1619845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727CF-51F9-4AD3-B257-7A91A8EDA7F4}" type="datetimeFigureOut">
              <a:rPr lang="en-GB" smtClean="0"/>
              <a:t>08/09/2017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3337085"/>
            <a:ext cx="242976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3337085"/>
            <a:ext cx="1619845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19E65-DB91-40E3-B7F1-9AEC63DFAE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357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80055" rtl="0" eaLnBrk="1" latinLnBrk="0" hangingPunct="1">
        <a:lnSpc>
          <a:spcPct val="90000"/>
        </a:lnSpc>
        <a:spcBef>
          <a:spcPct val="0"/>
        </a:spcBef>
        <a:buNone/>
        <a:defRPr sz="23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4" indent="-120014" algn="l" defTabSz="480055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1" indent="-120014" algn="l" defTabSz="480055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69" indent="-120014" algn="l" defTabSz="480055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097" indent="-120014" algn="l" defTabSz="480055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24" indent="-120014" algn="l" defTabSz="480055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52" indent="-120014" algn="l" defTabSz="480055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79" indent="-120014" algn="l" defTabSz="480055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07" indent="-120014" algn="l" defTabSz="480055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35" indent="-120014" algn="l" defTabSz="480055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55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28" algn="l" defTabSz="480055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55" algn="l" defTabSz="480055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83" algn="l" defTabSz="480055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10" algn="l" defTabSz="480055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38" algn="l" defTabSz="480055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66" algn="l" defTabSz="480055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193" algn="l" defTabSz="480055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21" algn="l" defTabSz="480055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Terminator 3">
            <a:extLst>
              <a:ext uri="{FF2B5EF4-FFF2-40B4-BE49-F238E27FC236}">
                <a16:creationId xmlns:a16="http://schemas.microsoft.com/office/drawing/2014/main" id="{7940528C-84A0-4BAC-A881-3640EAD9C0E5}"/>
              </a:ext>
            </a:extLst>
          </p:cNvPr>
          <p:cNvSpPr/>
          <p:nvPr/>
        </p:nvSpPr>
        <p:spPr>
          <a:xfrm>
            <a:off x="1107561" y="639728"/>
            <a:ext cx="1263375" cy="188720"/>
          </a:xfrm>
          <a:prstGeom prst="flowChartTerminator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3994" tIns="26997" rIns="53994" bIns="2699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063"/>
          </a:p>
        </p:txBody>
      </p:sp>
      <p:sp>
        <p:nvSpPr>
          <p:cNvPr id="5" name="Flowchart: Terminator 4">
            <a:extLst>
              <a:ext uri="{FF2B5EF4-FFF2-40B4-BE49-F238E27FC236}">
                <a16:creationId xmlns:a16="http://schemas.microsoft.com/office/drawing/2014/main" id="{7AF00ED1-1DB0-4A77-A632-20912F35CADE}"/>
              </a:ext>
            </a:extLst>
          </p:cNvPr>
          <p:cNvSpPr/>
          <p:nvPr/>
        </p:nvSpPr>
        <p:spPr>
          <a:xfrm>
            <a:off x="2370936" y="639728"/>
            <a:ext cx="1263375" cy="188720"/>
          </a:xfrm>
          <a:prstGeom prst="flowChartTerminator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3994" tIns="26997" rIns="53994" bIns="2699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063"/>
          </a:p>
        </p:txBody>
      </p:sp>
      <p:sp>
        <p:nvSpPr>
          <p:cNvPr id="6" name="Flowchart: Terminator 5">
            <a:extLst>
              <a:ext uri="{FF2B5EF4-FFF2-40B4-BE49-F238E27FC236}">
                <a16:creationId xmlns:a16="http://schemas.microsoft.com/office/drawing/2014/main" id="{5B2EF505-92CF-4483-A3BB-2AFF9CEF97B8}"/>
              </a:ext>
            </a:extLst>
          </p:cNvPr>
          <p:cNvSpPr/>
          <p:nvPr/>
        </p:nvSpPr>
        <p:spPr>
          <a:xfrm>
            <a:off x="1914861" y="702634"/>
            <a:ext cx="235900" cy="57664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3994" tIns="26997" rIns="53994" bIns="2699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063"/>
          </a:p>
        </p:txBody>
      </p:sp>
      <p:sp>
        <p:nvSpPr>
          <p:cNvPr id="7" name="Flowchart: Terminator 6">
            <a:extLst>
              <a:ext uri="{FF2B5EF4-FFF2-40B4-BE49-F238E27FC236}">
                <a16:creationId xmlns:a16="http://schemas.microsoft.com/office/drawing/2014/main" id="{FE3F639D-ED3A-4C4E-A80B-3C7E57692B8D}"/>
              </a:ext>
            </a:extLst>
          </p:cNvPr>
          <p:cNvSpPr/>
          <p:nvPr/>
        </p:nvSpPr>
        <p:spPr>
          <a:xfrm>
            <a:off x="3226289" y="702634"/>
            <a:ext cx="235900" cy="57664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3994" tIns="26997" rIns="53994" bIns="2699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063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9A9BC39-EF00-45D4-AC43-B2636671BF69}"/>
              </a:ext>
            </a:extLst>
          </p:cNvPr>
          <p:cNvCxnSpPr>
            <a:cxnSpLocks/>
          </p:cNvCxnSpPr>
          <p:nvPr/>
        </p:nvCxnSpPr>
        <p:spPr>
          <a:xfrm>
            <a:off x="2370934" y="896597"/>
            <a:ext cx="0" cy="15726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BE74CAC-7424-450C-9086-57BE6C26CCF7}"/>
              </a:ext>
            </a:extLst>
          </p:cNvPr>
          <p:cNvCxnSpPr>
            <a:cxnSpLocks/>
          </p:cNvCxnSpPr>
          <p:nvPr/>
        </p:nvCxnSpPr>
        <p:spPr>
          <a:xfrm>
            <a:off x="2439957" y="896597"/>
            <a:ext cx="0" cy="15726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row: Bent 14">
            <a:extLst>
              <a:ext uri="{FF2B5EF4-FFF2-40B4-BE49-F238E27FC236}">
                <a16:creationId xmlns:a16="http://schemas.microsoft.com/office/drawing/2014/main" id="{4A2AB26C-34CC-4F92-A192-BA3B1D70DEF5}"/>
              </a:ext>
            </a:extLst>
          </p:cNvPr>
          <p:cNvSpPr/>
          <p:nvPr/>
        </p:nvSpPr>
        <p:spPr>
          <a:xfrm rot="5400000">
            <a:off x="3727229" y="731468"/>
            <a:ext cx="278973" cy="297212"/>
          </a:xfrm>
          <a:prstGeom prst="bentArrow">
            <a:avLst>
              <a:gd name="adj1" fmla="val 2419"/>
              <a:gd name="adj2" fmla="val 12701"/>
              <a:gd name="adj3" fmla="val 14919"/>
              <a:gd name="adj4" fmla="val 4375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3994" tIns="26997" rIns="53994" bIns="2699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063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603C817-15EC-41E2-B557-4479273F043C}"/>
              </a:ext>
            </a:extLst>
          </p:cNvPr>
          <p:cNvSpPr txBox="1"/>
          <p:nvPr/>
        </p:nvSpPr>
        <p:spPr>
          <a:xfrm>
            <a:off x="770879" y="1231609"/>
            <a:ext cx="788615" cy="67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45" dirty="0"/>
              <a:t>Thrombin</a:t>
            </a:r>
          </a:p>
          <a:p>
            <a:r>
              <a:rPr lang="en-GB" sz="945" dirty="0"/>
              <a:t>Adrenaline</a:t>
            </a:r>
          </a:p>
          <a:p>
            <a:r>
              <a:rPr lang="en-GB" sz="945" dirty="0"/>
              <a:t>Histamine</a:t>
            </a:r>
          </a:p>
          <a:p>
            <a:r>
              <a:rPr lang="en-GB" sz="945" dirty="0"/>
              <a:t>Vasopressin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6766498-3204-4435-BC50-0244F8CCA0FF}"/>
              </a:ext>
            </a:extLst>
          </p:cNvPr>
          <p:cNvCxnSpPr>
            <a:cxnSpLocks/>
            <a:stCxn id="16" idx="0"/>
          </p:cNvCxnSpPr>
          <p:nvPr/>
        </p:nvCxnSpPr>
        <p:spPr>
          <a:xfrm flipV="1">
            <a:off x="1248381" y="828451"/>
            <a:ext cx="289223" cy="40315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E1958222-88A7-4D8B-88F9-630E95F1603D}"/>
              </a:ext>
            </a:extLst>
          </p:cNvPr>
          <p:cNvSpPr txBox="1"/>
          <p:nvPr/>
        </p:nvSpPr>
        <p:spPr>
          <a:xfrm>
            <a:off x="2228749" y="1070372"/>
            <a:ext cx="453557" cy="237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45" dirty="0"/>
              <a:t>t-PA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B0B6EB7-03CF-4FF0-9170-E486BDCC511E}"/>
              </a:ext>
            </a:extLst>
          </p:cNvPr>
          <p:cNvSpPr txBox="1"/>
          <p:nvPr/>
        </p:nvSpPr>
        <p:spPr>
          <a:xfrm>
            <a:off x="3351564" y="1053862"/>
            <a:ext cx="1286877" cy="383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45" dirty="0"/>
              <a:t>PAI-1</a:t>
            </a:r>
          </a:p>
          <a:p>
            <a:pPr algn="ctr"/>
            <a:r>
              <a:rPr lang="en-GB" sz="945" dirty="0"/>
              <a:t>(PAI-2 from placenta)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772A4CC-90F3-4355-8BF6-ED1F74BC9BB4}"/>
              </a:ext>
            </a:extLst>
          </p:cNvPr>
          <p:cNvCxnSpPr>
            <a:cxnSpLocks/>
          </p:cNvCxnSpPr>
          <p:nvPr/>
        </p:nvCxnSpPr>
        <p:spPr>
          <a:xfrm>
            <a:off x="2403184" y="1294759"/>
            <a:ext cx="823106" cy="74407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4AFC51FD-A5C7-4FDF-B11B-17641E27D9C1}"/>
              </a:ext>
            </a:extLst>
          </p:cNvPr>
          <p:cNvSpPr txBox="1"/>
          <p:nvPr/>
        </p:nvSpPr>
        <p:spPr>
          <a:xfrm>
            <a:off x="2403182" y="2100773"/>
            <a:ext cx="814422" cy="237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45" dirty="0"/>
              <a:t>Plasminogen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B0D94DD-9ACF-41C2-8414-EB19751BD082}"/>
              </a:ext>
            </a:extLst>
          </p:cNvPr>
          <p:cNvSpPr txBox="1"/>
          <p:nvPr/>
        </p:nvSpPr>
        <p:spPr>
          <a:xfrm>
            <a:off x="3758725" y="2097330"/>
            <a:ext cx="814422" cy="237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45" dirty="0"/>
              <a:t>Plasmin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7EAC904F-9D4E-4C05-9FF4-C2986E05DFD3}"/>
              </a:ext>
            </a:extLst>
          </p:cNvPr>
          <p:cNvCxnSpPr>
            <a:cxnSpLocks/>
          </p:cNvCxnSpPr>
          <p:nvPr/>
        </p:nvCxnSpPr>
        <p:spPr>
          <a:xfrm>
            <a:off x="3211158" y="2217914"/>
            <a:ext cx="52494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1143CE5F-2BD6-4C84-96D0-627C94ABB535}"/>
              </a:ext>
            </a:extLst>
          </p:cNvPr>
          <p:cNvSpPr txBox="1"/>
          <p:nvPr/>
        </p:nvSpPr>
        <p:spPr>
          <a:xfrm>
            <a:off x="4937612" y="2097330"/>
            <a:ext cx="814422" cy="237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45" dirty="0" err="1"/>
              <a:t>Antiplasmin</a:t>
            </a:r>
            <a:endParaRPr lang="en-GB" sz="945" dirty="0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D7AD30B-198C-44EE-831B-18E602932640}"/>
              </a:ext>
            </a:extLst>
          </p:cNvPr>
          <p:cNvCxnSpPr>
            <a:cxnSpLocks/>
          </p:cNvCxnSpPr>
          <p:nvPr/>
        </p:nvCxnSpPr>
        <p:spPr>
          <a:xfrm flipH="1">
            <a:off x="4312171" y="2215957"/>
            <a:ext cx="590947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168C616E-1983-42AD-8228-7328205B0D93}"/>
              </a:ext>
            </a:extLst>
          </p:cNvPr>
          <p:cNvCxnSpPr>
            <a:cxnSpLocks/>
          </p:cNvCxnSpPr>
          <p:nvPr/>
        </p:nvCxnSpPr>
        <p:spPr>
          <a:xfrm flipH="1">
            <a:off x="4277300" y="2215957"/>
            <a:ext cx="6186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D4768A5D-BD32-4D5C-9E1A-57573C4F19A8}"/>
              </a:ext>
            </a:extLst>
          </p:cNvPr>
          <p:cNvCxnSpPr>
            <a:cxnSpLocks/>
          </p:cNvCxnSpPr>
          <p:nvPr/>
        </p:nvCxnSpPr>
        <p:spPr>
          <a:xfrm>
            <a:off x="3205159" y="2215957"/>
            <a:ext cx="52494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4AFDFC2B-7416-482B-A75A-C4A30B87B3AE}"/>
              </a:ext>
            </a:extLst>
          </p:cNvPr>
          <p:cNvCxnSpPr>
            <a:cxnSpLocks/>
          </p:cNvCxnSpPr>
          <p:nvPr/>
        </p:nvCxnSpPr>
        <p:spPr>
          <a:xfrm>
            <a:off x="4029704" y="2308062"/>
            <a:ext cx="0" cy="2962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42ECC63F-F282-4436-B195-26ABAB119B25}"/>
              </a:ext>
            </a:extLst>
          </p:cNvPr>
          <p:cNvSpPr txBox="1"/>
          <p:nvPr/>
        </p:nvSpPr>
        <p:spPr>
          <a:xfrm>
            <a:off x="3218792" y="2604280"/>
            <a:ext cx="814422" cy="237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45" dirty="0"/>
              <a:t>Fibrin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B6A1DF11-6823-41FA-B5D8-3FCEDD387CF5}"/>
              </a:ext>
            </a:extLst>
          </p:cNvPr>
          <p:cNvCxnSpPr>
            <a:cxnSpLocks/>
          </p:cNvCxnSpPr>
          <p:nvPr/>
        </p:nvCxnSpPr>
        <p:spPr>
          <a:xfrm flipH="1">
            <a:off x="2596037" y="1178056"/>
            <a:ext cx="1162689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E073A8DB-69EE-4C95-929D-E69ABF41BCBA}"/>
              </a:ext>
            </a:extLst>
          </p:cNvPr>
          <p:cNvCxnSpPr>
            <a:cxnSpLocks/>
          </p:cNvCxnSpPr>
          <p:nvPr/>
        </p:nvCxnSpPr>
        <p:spPr>
          <a:xfrm flipH="1">
            <a:off x="2561166" y="1178056"/>
            <a:ext cx="6186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F2B5DD61-0971-4C0D-8C77-A7E0F8B53622}"/>
              </a:ext>
            </a:extLst>
          </p:cNvPr>
          <p:cNvSpPr txBox="1"/>
          <p:nvPr/>
        </p:nvSpPr>
        <p:spPr>
          <a:xfrm>
            <a:off x="4339168" y="2604279"/>
            <a:ext cx="1272028" cy="237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45" dirty="0"/>
              <a:t>FDPs (e.g. D-dimer)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FC4C6F67-1777-473D-8BFB-5E13DA35CB8F}"/>
              </a:ext>
            </a:extLst>
          </p:cNvPr>
          <p:cNvCxnSpPr>
            <a:cxnSpLocks/>
          </p:cNvCxnSpPr>
          <p:nvPr/>
        </p:nvCxnSpPr>
        <p:spPr>
          <a:xfrm>
            <a:off x="3770742" y="2713322"/>
            <a:ext cx="52494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E6FD94B1-C460-4AF1-81DB-607B021D6569}"/>
              </a:ext>
            </a:extLst>
          </p:cNvPr>
          <p:cNvSpPr txBox="1"/>
          <p:nvPr/>
        </p:nvSpPr>
        <p:spPr>
          <a:xfrm>
            <a:off x="3077954" y="2759141"/>
            <a:ext cx="814422" cy="237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45" dirty="0"/>
              <a:t>Fibrinogen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0A4A023-951B-4994-8D03-D52DE5E304DC}"/>
              </a:ext>
            </a:extLst>
          </p:cNvPr>
          <p:cNvSpPr txBox="1"/>
          <p:nvPr/>
        </p:nvSpPr>
        <p:spPr>
          <a:xfrm>
            <a:off x="4338476" y="2766417"/>
            <a:ext cx="1413560" cy="383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45" dirty="0"/>
              <a:t>Fibrinogen degradation products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3E88406F-5FC3-4459-A2AA-051D9EA20B4A}"/>
              </a:ext>
            </a:extLst>
          </p:cNvPr>
          <p:cNvCxnSpPr>
            <a:cxnSpLocks/>
          </p:cNvCxnSpPr>
          <p:nvPr/>
        </p:nvCxnSpPr>
        <p:spPr>
          <a:xfrm>
            <a:off x="3770048" y="2875460"/>
            <a:ext cx="52494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3E78805D-3C12-46D2-8D37-ED69379D1104}"/>
              </a:ext>
            </a:extLst>
          </p:cNvPr>
          <p:cNvSpPr txBox="1"/>
          <p:nvPr/>
        </p:nvSpPr>
        <p:spPr>
          <a:xfrm>
            <a:off x="2049788" y="486036"/>
            <a:ext cx="814422" cy="201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9" i="1" dirty="0"/>
              <a:t>Endothelium</a:t>
            </a:r>
            <a:endParaRPr lang="en-GB" sz="1063" i="1" dirty="0"/>
          </a:p>
        </p:txBody>
      </p:sp>
      <p:sp>
        <p:nvSpPr>
          <p:cNvPr id="2" name="TextBox 1"/>
          <p:cNvSpPr txBox="1"/>
          <p:nvPr/>
        </p:nvSpPr>
        <p:spPr>
          <a:xfrm>
            <a:off x="1896394" y="76200"/>
            <a:ext cx="3591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Fibrinolysis in post </a:t>
            </a:r>
            <a:r>
              <a:rPr lang="en-US" sz="1400"/>
              <a:t>partum haemorrhage (PPH) </a:t>
            </a:r>
            <a:endParaRPr lang="en-US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135457" y="2438400"/>
            <a:ext cx="2069797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Key</a:t>
            </a:r>
          </a:p>
          <a:p>
            <a:r>
              <a:rPr lang="en-US" sz="1000" dirty="0"/>
              <a:t>t-PA- tissue plasminogen activator</a:t>
            </a:r>
          </a:p>
          <a:p>
            <a:r>
              <a:rPr lang="en-US" sz="1000" dirty="0"/>
              <a:t>PAI- plasminogen activator inhibitor</a:t>
            </a:r>
          </a:p>
          <a:p>
            <a:r>
              <a:rPr lang="en-US" sz="1000" dirty="0"/>
              <a:t>FDPs- fibrin degradation products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69322" y="1778000"/>
            <a:ext cx="4820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PPH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20868" y="668867"/>
            <a:ext cx="115836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Activated platelets</a:t>
            </a:r>
          </a:p>
        </p:txBody>
      </p:sp>
      <p:cxnSp>
        <p:nvCxnSpPr>
          <p:cNvPr id="13" name="Straight Arrow Connector 12"/>
          <p:cNvCxnSpPr>
            <a:endCxn id="16" idx="1"/>
          </p:cNvCxnSpPr>
          <p:nvPr/>
        </p:nvCxnSpPr>
        <p:spPr>
          <a:xfrm flipV="1">
            <a:off x="550293" y="1568625"/>
            <a:ext cx="220586" cy="2263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4207624" y="914400"/>
            <a:ext cx="389438" cy="203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5746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52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Hibbs</dc:creator>
  <cp:lastModifiedBy>Stephen Hibbs</cp:lastModifiedBy>
  <cp:revision>5</cp:revision>
  <dcterms:created xsi:type="dcterms:W3CDTF">2017-07-21T21:22:35Z</dcterms:created>
  <dcterms:modified xsi:type="dcterms:W3CDTF">2017-09-08T06:53:50Z</dcterms:modified>
</cp:coreProperties>
</file>