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82"/>
  </p:notesMasterIdLst>
  <p:sldIdLst>
    <p:sldId id="256" r:id="rId2"/>
    <p:sldId id="265" r:id="rId3"/>
    <p:sldId id="268" r:id="rId4"/>
    <p:sldId id="399" r:id="rId5"/>
    <p:sldId id="398" r:id="rId6"/>
    <p:sldId id="397" r:id="rId7"/>
    <p:sldId id="257" r:id="rId8"/>
    <p:sldId id="264" r:id="rId9"/>
    <p:sldId id="266" r:id="rId10"/>
    <p:sldId id="260" r:id="rId11"/>
    <p:sldId id="267" r:id="rId12"/>
    <p:sldId id="401" r:id="rId13"/>
    <p:sldId id="351" r:id="rId14"/>
    <p:sldId id="352" r:id="rId15"/>
    <p:sldId id="353" r:id="rId16"/>
    <p:sldId id="354" r:id="rId17"/>
    <p:sldId id="355" r:id="rId18"/>
    <p:sldId id="356" r:id="rId19"/>
    <p:sldId id="357" r:id="rId20"/>
    <p:sldId id="358" r:id="rId21"/>
    <p:sldId id="359" r:id="rId22"/>
    <p:sldId id="360" r:id="rId23"/>
    <p:sldId id="361" r:id="rId24"/>
    <p:sldId id="362" r:id="rId25"/>
    <p:sldId id="363" r:id="rId26"/>
    <p:sldId id="271" r:id="rId27"/>
    <p:sldId id="364" r:id="rId28"/>
    <p:sldId id="365" r:id="rId29"/>
    <p:sldId id="366" r:id="rId30"/>
    <p:sldId id="368" r:id="rId31"/>
    <p:sldId id="369" r:id="rId32"/>
    <p:sldId id="370" r:id="rId33"/>
    <p:sldId id="371" r:id="rId34"/>
    <p:sldId id="372" r:id="rId35"/>
    <p:sldId id="373" r:id="rId36"/>
    <p:sldId id="374" r:id="rId37"/>
    <p:sldId id="375" r:id="rId38"/>
    <p:sldId id="376" r:id="rId39"/>
    <p:sldId id="377" r:id="rId40"/>
    <p:sldId id="378" r:id="rId41"/>
    <p:sldId id="379" r:id="rId42"/>
    <p:sldId id="286" r:id="rId43"/>
    <p:sldId id="350" r:id="rId44"/>
    <p:sldId id="287" r:id="rId45"/>
    <p:sldId id="289" r:id="rId46"/>
    <p:sldId id="290" r:id="rId47"/>
    <p:sldId id="291" r:id="rId48"/>
    <p:sldId id="292" r:id="rId49"/>
    <p:sldId id="349" r:id="rId50"/>
    <p:sldId id="293" r:id="rId51"/>
    <p:sldId id="294" r:id="rId52"/>
    <p:sldId id="295" r:id="rId53"/>
    <p:sldId id="296" r:id="rId54"/>
    <p:sldId id="297" r:id="rId55"/>
    <p:sldId id="298" r:id="rId56"/>
    <p:sldId id="299" r:id="rId57"/>
    <p:sldId id="300" r:id="rId58"/>
    <p:sldId id="301" r:id="rId59"/>
    <p:sldId id="302" r:id="rId60"/>
    <p:sldId id="303" r:id="rId61"/>
    <p:sldId id="304" r:id="rId62"/>
    <p:sldId id="305" r:id="rId63"/>
    <p:sldId id="306" r:id="rId64"/>
    <p:sldId id="380" r:id="rId65"/>
    <p:sldId id="381" r:id="rId66"/>
    <p:sldId id="382" r:id="rId67"/>
    <p:sldId id="383" r:id="rId68"/>
    <p:sldId id="384" r:id="rId69"/>
    <p:sldId id="385" r:id="rId70"/>
    <p:sldId id="386" r:id="rId71"/>
    <p:sldId id="387" r:id="rId72"/>
    <p:sldId id="388" r:id="rId73"/>
    <p:sldId id="389" r:id="rId74"/>
    <p:sldId id="390" r:id="rId75"/>
    <p:sldId id="391" r:id="rId76"/>
    <p:sldId id="392" r:id="rId77"/>
    <p:sldId id="393" r:id="rId78"/>
    <p:sldId id="394" r:id="rId79"/>
    <p:sldId id="396" r:id="rId80"/>
    <p:sldId id="395" r:id="rId8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hys Williams" initials="RW" lastIdx="1" clrIdx="0">
    <p:extLst>
      <p:ext uri="{19B8F6BF-5375-455C-9EA6-DF929625EA0E}">
        <p15:presenceInfo xmlns:p15="http://schemas.microsoft.com/office/powerpoint/2012/main" userId="Rhys William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B9CDE5"/>
    <a:srgbClr val="95B3D7"/>
    <a:srgbClr val="7E93AB"/>
    <a:srgbClr val="8EAED5"/>
    <a:srgbClr val="617A98"/>
    <a:srgbClr val="4F81BD"/>
    <a:srgbClr val="FFFFFF"/>
    <a:srgbClr val="B290CC"/>
    <a:srgbClr val="7030A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607" autoAdjust="0"/>
    <p:restoredTop sz="85784" autoAdjust="0"/>
  </p:normalViewPr>
  <p:slideViewPr>
    <p:cSldViewPr>
      <p:cViewPr varScale="1">
        <p:scale>
          <a:sx n="72" d="100"/>
          <a:sy n="72" d="100"/>
        </p:scale>
        <p:origin x="1642"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notesMaster" Target="notesMasters/notesMaster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39680741632274"/>
          <c:y val="9.2356273335189656E-2"/>
          <c:w val="0.80821321927877432"/>
          <c:h val="0.63434194226364382"/>
        </c:manualLayout>
      </c:layout>
      <c:barChart>
        <c:barDir val="col"/>
        <c:grouping val="clustered"/>
        <c:varyColors val="0"/>
        <c:ser>
          <c:idx val="0"/>
          <c:order val="0"/>
          <c:tx>
            <c:strRef>
              <c:f>Sheet1!$B$1</c:f>
              <c:strCache>
                <c:ptCount val="1"/>
                <c:pt idx="0">
                  <c:v>2012</c:v>
                </c:pt>
              </c:strCache>
            </c:strRef>
          </c:tx>
          <c:spPr>
            <a:solidFill>
              <a:schemeClr val="accent1"/>
            </a:solidFill>
            <a:ln>
              <a:noFill/>
            </a:ln>
            <a:effectLst/>
          </c:spPr>
          <c:invertIfNegative val="0"/>
          <c:cat>
            <c:strRef>
              <c:f>Sheet1!$A$2:$A$4</c:f>
              <c:strCache>
                <c:ptCount val="3"/>
                <c:pt idx="0">
                  <c:v>4+ANC visits</c:v>
                </c:pt>
                <c:pt idx="1">
                  <c:v>Facility delivery</c:v>
                </c:pt>
                <c:pt idx="2">
                  <c:v>Postnatal check &lt;2days</c:v>
                </c:pt>
              </c:strCache>
            </c:strRef>
          </c:cat>
          <c:val>
            <c:numRef>
              <c:f>Sheet1!$B$2:$B$4</c:f>
              <c:numCache>
                <c:formatCode>General</c:formatCode>
                <c:ptCount val="3"/>
                <c:pt idx="0">
                  <c:v>22</c:v>
                </c:pt>
                <c:pt idx="1">
                  <c:v>15</c:v>
                </c:pt>
                <c:pt idx="2">
                  <c:v>4</c:v>
                </c:pt>
              </c:numCache>
            </c:numRef>
          </c:val>
          <c:extLst>
            <c:ext xmlns:c16="http://schemas.microsoft.com/office/drawing/2014/chart" uri="{C3380CC4-5D6E-409C-BE32-E72D297353CC}">
              <c16:uniqueId val="{00000000-A455-44EF-BB58-E27C6688F453}"/>
            </c:ext>
          </c:extLst>
        </c:ser>
        <c:ser>
          <c:idx val="1"/>
          <c:order val="1"/>
          <c:tx>
            <c:strRef>
              <c:f>Sheet1!$C$1</c:f>
              <c:strCache>
                <c:ptCount val="1"/>
                <c:pt idx="0">
                  <c:v>2015</c:v>
                </c:pt>
              </c:strCache>
            </c:strRef>
          </c:tx>
          <c:spPr>
            <a:solidFill>
              <a:schemeClr val="accent2"/>
            </a:solidFill>
            <a:ln>
              <a:noFill/>
            </a:ln>
            <a:effectLst/>
          </c:spPr>
          <c:invertIfNegative val="0"/>
          <c:cat>
            <c:strRef>
              <c:f>Sheet1!$A$2:$A$4</c:f>
              <c:strCache>
                <c:ptCount val="3"/>
                <c:pt idx="0">
                  <c:v>4+ANC visits</c:v>
                </c:pt>
                <c:pt idx="1">
                  <c:v>Facility delivery</c:v>
                </c:pt>
                <c:pt idx="2">
                  <c:v>Postnatal check &lt;2days</c:v>
                </c:pt>
              </c:strCache>
            </c:strRef>
          </c:cat>
          <c:val>
            <c:numRef>
              <c:f>Sheet1!$C$2:$C$4</c:f>
              <c:numCache>
                <c:formatCode>General</c:formatCode>
                <c:ptCount val="3"/>
                <c:pt idx="0">
                  <c:v>39</c:v>
                </c:pt>
                <c:pt idx="1">
                  <c:v>43</c:v>
                </c:pt>
                <c:pt idx="2">
                  <c:v>4</c:v>
                </c:pt>
              </c:numCache>
            </c:numRef>
          </c:val>
          <c:extLst>
            <c:ext xmlns:c16="http://schemas.microsoft.com/office/drawing/2014/chart" uri="{C3380CC4-5D6E-409C-BE32-E72D297353CC}">
              <c16:uniqueId val="{00000001-A455-44EF-BB58-E27C6688F453}"/>
            </c:ext>
          </c:extLst>
        </c:ser>
        <c:dLbls>
          <c:showLegendKey val="0"/>
          <c:showVal val="0"/>
          <c:showCatName val="0"/>
          <c:showSerName val="0"/>
          <c:showPercent val="0"/>
          <c:showBubbleSize val="0"/>
        </c:dLbls>
        <c:gapWidth val="150"/>
        <c:axId val="609235888"/>
        <c:axId val="426622432"/>
      </c:barChart>
      <c:catAx>
        <c:axId val="6092358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426622432"/>
        <c:crosses val="autoZero"/>
        <c:auto val="1"/>
        <c:lblAlgn val="ctr"/>
        <c:lblOffset val="100"/>
        <c:noMultiLvlLbl val="0"/>
      </c:catAx>
      <c:valAx>
        <c:axId val="426622432"/>
        <c:scaling>
          <c:orientation val="minMax"/>
          <c:max val="100"/>
        </c:scaling>
        <c:delete val="0"/>
        <c:axPos val="l"/>
        <c:majorGridlines>
          <c:spPr>
            <a:ln w="9525" cap="flat" cmpd="sng" algn="ctr">
              <a:solidFill>
                <a:schemeClr val="tx1">
                  <a:lumMod val="15000"/>
                  <a:lumOff val="85000"/>
                </a:schemeClr>
              </a:solidFill>
              <a:round/>
            </a:ln>
            <a:effectLst/>
          </c:spPr>
        </c:majorGridlines>
        <c:title>
          <c:tx>
            <c:rich>
              <a:bodyPr rot="0" spcFirstLastPara="1" vertOverflow="ellipsis" wrap="square" anchor="ctr" anchorCtr="1"/>
              <a:lstStyle/>
              <a:p>
                <a:pPr>
                  <a:defRPr sz="1800" b="0" i="0" u="none" strike="noStrike" kern="1200" baseline="0">
                    <a:solidFill>
                      <a:schemeClr val="tx1">
                        <a:lumMod val="65000"/>
                        <a:lumOff val="35000"/>
                      </a:schemeClr>
                    </a:solidFill>
                    <a:latin typeface="+mn-lt"/>
                    <a:ea typeface="+mn-ea"/>
                    <a:cs typeface="+mn-cs"/>
                  </a:defRPr>
                </a:pPr>
                <a:r>
                  <a:rPr lang="en-GB" sz="1800" baseline="0" dirty="0"/>
                  <a:t>%</a:t>
                </a:r>
              </a:p>
            </c:rich>
          </c:tx>
          <c:layout>
            <c:manualLayout>
              <c:xMode val="edge"/>
              <c:yMode val="edge"/>
              <c:x val="7.0614986735743545E-3"/>
              <c:y val="2.2616437801132234E-3"/>
            </c:manualLayout>
          </c:layout>
          <c:overlay val="0"/>
          <c:spPr>
            <a:noFill/>
            <a:ln>
              <a:noFill/>
            </a:ln>
            <a:effectLst/>
          </c:spPr>
          <c:txPr>
            <a:bodyPr rot="0" spcFirstLastPara="1" vertOverflow="ellipsis"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609235888"/>
        <c:crosses val="autoZero"/>
        <c:crossBetween val="between"/>
        <c:majorUnit val="20"/>
      </c:valAx>
      <c:spPr>
        <a:noFill/>
        <a:ln>
          <a:noFill/>
        </a:ln>
        <a:effectLst/>
      </c:spPr>
    </c:plotArea>
    <c:legend>
      <c:legendPos val="t"/>
      <c:layout>
        <c:manualLayout>
          <c:xMode val="edge"/>
          <c:yMode val="edge"/>
          <c:x val="0.33789911322950972"/>
          <c:y val="0.87586433413189857"/>
          <c:w val="0.37405072206834322"/>
          <c:h val="7.596808440021828E-2"/>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5">
  <dgm:title val=""/>
  <dgm:desc val=""/>
  <dgm:catLst>
    <dgm:cat type="accent5" pri="11500"/>
  </dgm:catLst>
  <dgm:styleLbl name="node0">
    <dgm:fillClrLst meth="cycle">
      <a:schemeClr val="accent5">
        <a:alpha val="80000"/>
      </a:schemeClr>
    </dgm:fillClrLst>
    <dgm:linClrLst meth="repeat">
      <a:schemeClr val="lt1"/>
    </dgm:linClrLst>
    <dgm:effectClrLst/>
    <dgm:txLinClrLst/>
    <dgm:txFillClrLst/>
    <dgm:txEffectClrLst/>
  </dgm:styleLbl>
  <dgm:styleLbl name="node1">
    <dgm:fillClrLst>
      <a:schemeClr val="accent5">
        <a:alpha val="90000"/>
      </a:schemeClr>
      <a:schemeClr val="accent5">
        <a:alpha val="50000"/>
      </a:schemeClr>
    </dgm:fillClrLst>
    <dgm:linClrLst meth="repeat">
      <a:schemeClr val="lt1"/>
    </dgm:linClrLst>
    <dgm:effectClrLst/>
    <dgm:txLinClrLst/>
    <dgm:txFillClrLst/>
    <dgm:txEffectClrLst/>
  </dgm:styleLbl>
  <dgm:styleLbl name="alignNode1">
    <dgm:fillClrLst>
      <a:schemeClr val="accent5">
        <a:alpha val="90000"/>
      </a:schemeClr>
      <a:schemeClr val="accent5">
        <a:alpha val="50000"/>
      </a:schemeClr>
    </dgm:fillClrLst>
    <dgm:linClrLst>
      <a:schemeClr val="accent5">
        <a:alpha val="90000"/>
      </a:schemeClr>
      <a:schemeClr val="accent5">
        <a:alpha val="50000"/>
      </a:schemeClr>
    </dgm:linClrLst>
    <dgm:effectClrLst/>
    <dgm:txLinClrLst/>
    <dgm:txFillClrLst/>
    <dgm:txEffectClrLst/>
  </dgm:styleLbl>
  <dgm:styleLbl name="lnNode1">
    <dgm:fillClrLst>
      <a:schemeClr val="accent5">
        <a:shade val="90000"/>
      </a:schemeClr>
      <a:schemeClr val="accent5">
        <a:alpha val="50000"/>
        <a:tint val="5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alpha val="20000"/>
      </a:schemeClr>
    </dgm:fillClrLst>
    <dgm:linClrLst meth="repeat">
      <a:schemeClr val="lt1"/>
    </dgm:linClrLst>
    <dgm:effectClrLst/>
    <dgm:txLinClrLst/>
    <dgm:txFillClrLst/>
    <dgm:txEffectClrLst/>
  </dgm:styleLbl>
  <dgm:styleLbl name="node2">
    <dgm:fillClrLst>
      <a:schemeClr val="accent5">
        <a:alpha val="70000"/>
      </a:schemeClr>
    </dgm:fillClrLst>
    <dgm:linClrLst meth="repeat">
      <a:schemeClr val="lt1"/>
    </dgm:linClrLst>
    <dgm:effectClrLst/>
    <dgm:txLinClrLst/>
    <dgm:txFillClrLst/>
    <dgm:txEffectClrLst/>
  </dgm:styleLbl>
  <dgm:styleLbl name="node3">
    <dgm:fillClrLst>
      <a:schemeClr val="accent5">
        <a:alpha val="50000"/>
      </a:schemeClr>
    </dgm:fillClrLst>
    <dgm:linClrLst meth="repeat">
      <a:schemeClr val="lt1"/>
    </dgm:linClrLst>
    <dgm:effectClrLst/>
    <dgm:txLinClrLst/>
    <dgm:txFillClrLst/>
    <dgm:txEffectClrLst/>
  </dgm:styleLbl>
  <dgm:styleLbl name="node4">
    <dgm:fillClrLst>
      <a:schemeClr val="accent5">
        <a:alpha val="30000"/>
      </a:schemeClr>
    </dgm:fillClrLst>
    <dgm:linClrLst meth="repeat">
      <a:schemeClr val="lt1"/>
    </dgm:linClrLst>
    <dgm:effectClrLst/>
    <dgm:txLinClrLst/>
    <dgm:txFillClrLst/>
    <dgm:txEffectClrLst/>
  </dgm:styleLbl>
  <dgm:styleLbl name="fgImgPlace1">
    <dgm:fillClrLst>
      <a:schemeClr val="accent5">
        <a:tint val="50000"/>
        <a:alpha val="90000"/>
      </a:schemeClr>
      <a:schemeClr val="accent5">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f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b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sibTrans1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alpha val="90000"/>
      </a:schemeClr>
    </dgm:fillClrLst>
    <dgm:linClrLst meth="repeat">
      <a:schemeClr val="lt1"/>
    </dgm:linClrLst>
    <dgm:effectClrLst/>
    <dgm:txLinClrLst/>
    <dgm:txFillClrLst/>
    <dgm:txEffectClrLst/>
  </dgm:styleLbl>
  <dgm:styleLbl name="asst1">
    <dgm:fillClrLst meth="repeat">
      <a:schemeClr val="accent5">
        <a:alpha val="90000"/>
      </a:schemeClr>
    </dgm:fillClrLst>
    <dgm:linClrLst meth="repeat">
      <a:schemeClr val="lt1"/>
    </dgm:linClrLst>
    <dgm:effectClrLst/>
    <dgm:txLinClrLst/>
    <dgm:txFillClrLst/>
    <dgm:txEffectClrLst/>
  </dgm:styleLbl>
  <dgm:styleLbl name="asst2">
    <dgm:fillClrLst>
      <a:schemeClr val="accent5">
        <a:alpha val="90000"/>
      </a:schemeClr>
    </dgm:fillClrLst>
    <dgm:linClrLst meth="repeat">
      <a:schemeClr val="lt1"/>
    </dgm:linClrLst>
    <dgm:effectClrLst/>
    <dgm:txLinClrLst/>
    <dgm:txFillClrLst/>
    <dgm:txEffectClrLst/>
  </dgm:styleLbl>
  <dgm:styleLbl name="asst3">
    <dgm:fillClrLst>
      <a:schemeClr val="accent5">
        <a:alpha val="70000"/>
      </a:schemeClr>
    </dgm:fillClrLst>
    <dgm:linClrLst meth="repeat">
      <a:schemeClr val="lt1"/>
    </dgm:linClrLst>
    <dgm:effectClrLst/>
    <dgm:txLinClrLst/>
    <dgm:txFillClrLst/>
    <dgm:txEffectClrLst/>
  </dgm:styleLbl>
  <dgm:styleLbl name="asst4">
    <dgm:fillClrLst>
      <a:schemeClr val="accent5">
        <a:alpha val="50000"/>
      </a:schemeClr>
    </dgm:fillClrLst>
    <dgm:linClrLst meth="repeat">
      <a:schemeClr val="lt1"/>
    </dgm:linClrLst>
    <dgm:effectClrLst/>
    <dgm:txLinClrLst/>
    <dgm:txFillClrLst/>
    <dgm:txEffectClrLst/>
  </dgm:styleLbl>
  <dgm:styleLbl name="parChTrans2D1">
    <dgm:fillClrLst meth="repeat">
      <a:schemeClr val="accent5">
        <a:shade val="8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a:schemeClr val="accent5">
        <a:alpha val="90000"/>
        <a:tint val="40000"/>
      </a:schemeClr>
      <a:schemeClr val="accent5">
        <a:alpha val="5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0B96615-6AB5-A140-A6FC-3163E63B75B7}" type="doc">
      <dgm:prSet loTypeId="urn:microsoft.com/office/officeart/2005/8/layout/process2" loCatId="" qsTypeId="urn:microsoft.com/office/officeart/2005/8/quickstyle/simple4" qsCatId="simple" csTypeId="urn:microsoft.com/office/officeart/2005/8/colors/colorful1" csCatId="colorful" phldr="1"/>
      <dgm:spPr/>
    </dgm:pt>
    <dgm:pt modelId="{4C08B5BE-D7E9-2944-BFAE-8FA4F679A261}">
      <dgm:prSet phldrT="[Text]" custT="1"/>
      <dgm:spPr/>
      <dgm:t>
        <a:bodyPr/>
        <a:lstStyle/>
        <a:p>
          <a:r>
            <a:rPr lang="en-US" sz="2200" b="1" dirty="0"/>
            <a:t>Accessibility</a:t>
          </a:r>
        </a:p>
      </dgm:t>
    </dgm:pt>
    <dgm:pt modelId="{E3EB3D36-7A83-AF42-903E-AA48432E3393}" type="parTrans" cxnId="{228BABF0-115E-B147-879A-14A7227B7384}">
      <dgm:prSet/>
      <dgm:spPr/>
      <dgm:t>
        <a:bodyPr/>
        <a:lstStyle/>
        <a:p>
          <a:endParaRPr lang="en-US"/>
        </a:p>
      </dgm:t>
    </dgm:pt>
    <dgm:pt modelId="{5A2BCB04-743E-D74B-A1D2-1ECF436469BF}" type="sibTrans" cxnId="{228BABF0-115E-B147-879A-14A7227B7384}">
      <dgm:prSet/>
      <dgm:spPr/>
      <dgm:t>
        <a:bodyPr/>
        <a:lstStyle/>
        <a:p>
          <a:endParaRPr lang="en-US"/>
        </a:p>
      </dgm:t>
    </dgm:pt>
    <dgm:pt modelId="{6FD5245A-B8FF-BD49-BCEC-3F2081B48C23}">
      <dgm:prSet phldrT="[Text]" custT="1"/>
      <dgm:spPr/>
      <dgm:t>
        <a:bodyPr/>
        <a:lstStyle/>
        <a:p>
          <a:r>
            <a:rPr lang="en-US" sz="2200" b="1" dirty="0"/>
            <a:t>CHW knowledge of delivery</a:t>
          </a:r>
        </a:p>
      </dgm:t>
    </dgm:pt>
    <dgm:pt modelId="{60DE5005-85C6-E346-AF6F-8D6853E179FE}" type="parTrans" cxnId="{52810253-20B1-6947-ADC2-55546D948DE7}">
      <dgm:prSet/>
      <dgm:spPr/>
      <dgm:t>
        <a:bodyPr/>
        <a:lstStyle/>
        <a:p>
          <a:endParaRPr lang="en-US"/>
        </a:p>
      </dgm:t>
    </dgm:pt>
    <dgm:pt modelId="{10FB6BB0-69C7-BD4E-A659-27A778565344}" type="sibTrans" cxnId="{52810253-20B1-6947-ADC2-55546D948DE7}">
      <dgm:prSet/>
      <dgm:spPr/>
      <dgm:t>
        <a:bodyPr/>
        <a:lstStyle/>
        <a:p>
          <a:endParaRPr lang="en-US"/>
        </a:p>
      </dgm:t>
    </dgm:pt>
    <dgm:pt modelId="{C7385BE7-2E3D-CE40-A169-00876CEBE8DA}">
      <dgm:prSet phldrT="[Text]" custT="1"/>
      <dgm:spPr/>
      <dgm:t>
        <a:bodyPr/>
        <a:lstStyle/>
        <a:p>
          <a:r>
            <a:rPr lang="en-US" sz="2200" b="1" dirty="0"/>
            <a:t>Work issues</a:t>
          </a:r>
        </a:p>
      </dgm:t>
    </dgm:pt>
    <dgm:pt modelId="{359C39C0-BAF2-EB48-B495-3077ACB72FC8}" type="parTrans" cxnId="{182B25A8-72A7-4F46-B9AC-4902E46D8F4B}">
      <dgm:prSet/>
      <dgm:spPr/>
      <dgm:t>
        <a:bodyPr/>
        <a:lstStyle/>
        <a:p>
          <a:endParaRPr lang="en-US"/>
        </a:p>
      </dgm:t>
    </dgm:pt>
    <dgm:pt modelId="{23D74D42-6383-3845-8784-5AA8E52C40E1}" type="sibTrans" cxnId="{182B25A8-72A7-4F46-B9AC-4902E46D8F4B}">
      <dgm:prSet/>
      <dgm:spPr/>
      <dgm:t>
        <a:bodyPr/>
        <a:lstStyle/>
        <a:p>
          <a:endParaRPr lang="en-US"/>
        </a:p>
      </dgm:t>
    </dgm:pt>
    <dgm:pt modelId="{B4AE1AB4-87FF-8243-8299-5B5FFF03DB63}" type="pres">
      <dgm:prSet presAssocID="{70B96615-6AB5-A140-A6FC-3163E63B75B7}" presName="linearFlow" presStyleCnt="0">
        <dgm:presLayoutVars>
          <dgm:resizeHandles val="exact"/>
        </dgm:presLayoutVars>
      </dgm:prSet>
      <dgm:spPr/>
    </dgm:pt>
    <dgm:pt modelId="{1BE2EF75-2A94-D349-8A40-723136E51557}" type="pres">
      <dgm:prSet presAssocID="{4C08B5BE-D7E9-2944-BFAE-8FA4F679A261}" presName="node" presStyleLbl="node1" presStyleIdx="0" presStyleCnt="3" custScaleX="66759" custLinFactX="-57728" custLinFactNeighborX="-100000" custLinFactNeighborY="34472">
        <dgm:presLayoutVars>
          <dgm:bulletEnabled val="1"/>
        </dgm:presLayoutVars>
      </dgm:prSet>
      <dgm:spPr/>
      <dgm:t>
        <a:bodyPr/>
        <a:lstStyle/>
        <a:p>
          <a:endParaRPr lang="en-US"/>
        </a:p>
      </dgm:t>
    </dgm:pt>
    <dgm:pt modelId="{728311B5-B32E-E447-ADD6-93A8BF66C09A}" type="pres">
      <dgm:prSet presAssocID="{5A2BCB04-743E-D74B-A1D2-1ECF436469BF}" presName="sibTrans" presStyleLbl="sibTrans2D1" presStyleIdx="0" presStyleCnt="2"/>
      <dgm:spPr/>
      <dgm:t>
        <a:bodyPr/>
        <a:lstStyle/>
        <a:p>
          <a:endParaRPr lang="en-US"/>
        </a:p>
      </dgm:t>
    </dgm:pt>
    <dgm:pt modelId="{13269884-390F-D54B-B847-7399EB3478A4}" type="pres">
      <dgm:prSet presAssocID="{5A2BCB04-743E-D74B-A1D2-1ECF436469BF}" presName="connectorText" presStyleLbl="sibTrans2D1" presStyleIdx="0" presStyleCnt="2"/>
      <dgm:spPr/>
      <dgm:t>
        <a:bodyPr/>
        <a:lstStyle/>
        <a:p>
          <a:endParaRPr lang="en-US"/>
        </a:p>
      </dgm:t>
    </dgm:pt>
    <dgm:pt modelId="{BB5CBE42-DF0B-6E4D-845E-2FE242134E72}" type="pres">
      <dgm:prSet presAssocID="{6FD5245A-B8FF-BD49-BCEC-3F2081B48C23}" presName="node" presStyleLbl="node1" presStyleIdx="1" presStyleCnt="3" custScaleX="58877" custLinFactY="-84261" custLinFactNeighborX="5544" custLinFactNeighborY="-100000">
        <dgm:presLayoutVars>
          <dgm:bulletEnabled val="1"/>
        </dgm:presLayoutVars>
      </dgm:prSet>
      <dgm:spPr/>
      <dgm:t>
        <a:bodyPr/>
        <a:lstStyle/>
        <a:p>
          <a:endParaRPr lang="en-US"/>
        </a:p>
      </dgm:t>
    </dgm:pt>
    <dgm:pt modelId="{22D11390-5547-E345-919F-2816EE776281}" type="pres">
      <dgm:prSet presAssocID="{10FB6BB0-69C7-BD4E-A659-27A778565344}" presName="sibTrans" presStyleLbl="sibTrans2D1" presStyleIdx="1" presStyleCnt="2" custAng="10800000" custScaleX="84083" custScaleY="94719"/>
      <dgm:spPr/>
      <dgm:t>
        <a:bodyPr/>
        <a:lstStyle/>
        <a:p>
          <a:endParaRPr lang="en-US"/>
        </a:p>
      </dgm:t>
    </dgm:pt>
    <dgm:pt modelId="{39FC1D5E-8338-2C4E-AD24-6B2DCF111BF4}" type="pres">
      <dgm:prSet presAssocID="{10FB6BB0-69C7-BD4E-A659-27A778565344}" presName="connectorText" presStyleLbl="sibTrans2D1" presStyleIdx="1" presStyleCnt="2"/>
      <dgm:spPr/>
      <dgm:t>
        <a:bodyPr/>
        <a:lstStyle/>
        <a:p>
          <a:endParaRPr lang="en-US"/>
        </a:p>
      </dgm:t>
    </dgm:pt>
    <dgm:pt modelId="{297ED77C-13FC-CD4C-9C47-D632D1A263A2}" type="pres">
      <dgm:prSet presAssocID="{C7385BE7-2E3D-CE40-A169-00876CEBE8DA}" presName="node" presStyleLbl="node1" presStyleIdx="2" presStyleCnt="3" custScaleX="57783" custLinFactY="-179718" custLinFactNeighborX="75448" custLinFactNeighborY="-200000">
        <dgm:presLayoutVars>
          <dgm:bulletEnabled val="1"/>
        </dgm:presLayoutVars>
      </dgm:prSet>
      <dgm:spPr/>
      <dgm:t>
        <a:bodyPr/>
        <a:lstStyle/>
        <a:p>
          <a:endParaRPr lang="en-US"/>
        </a:p>
      </dgm:t>
    </dgm:pt>
  </dgm:ptLst>
  <dgm:cxnLst>
    <dgm:cxn modelId="{A53F2C52-D881-8741-8EFE-C5FBCA7C9E66}" type="presOf" srcId="{6FD5245A-B8FF-BD49-BCEC-3F2081B48C23}" destId="{BB5CBE42-DF0B-6E4D-845E-2FE242134E72}" srcOrd="0" destOrd="0" presId="urn:microsoft.com/office/officeart/2005/8/layout/process2"/>
    <dgm:cxn modelId="{67DE5AF7-96B1-0F45-B2DB-D34DCDD41180}" type="presOf" srcId="{C7385BE7-2E3D-CE40-A169-00876CEBE8DA}" destId="{297ED77C-13FC-CD4C-9C47-D632D1A263A2}" srcOrd="0" destOrd="0" presId="urn:microsoft.com/office/officeart/2005/8/layout/process2"/>
    <dgm:cxn modelId="{3481834F-D4DC-DE46-833B-6D5406827266}" type="presOf" srcId="{4C08B5BE-D7E9-2944-BFAE-8FA4F679A261}" destId="{1BE2EF75-2A94-D349-8A40-723136E51557}" srcOrd="0" destOrd="0" presId="urn:microsoft.com/office/officeart/2005/8/layout/process2"/>
    <dgm:cxn modelId="{228BABF0-115E-B147-879A-14A7227B7384}" srcId="{70B96615-6AB5-A140-A6FC-3163E63B75B7}" destId="{4C08B5BE-D7E9-2944-BFAE-8FA4F679A261}" srcOrd="0" destOrd="0" parTransId="{E3EB3D36-7A83-AF42-903E-AA48432E3393}" sibTransId="{5A2BCB04-743E-D74B-A1D2-1ECF436469BF}"/>
    <dgm:cxn modelId="{9A9F8914-A9E9-0F43-9A1B-7F5E71984DEC}" type="presOf" srcId="{5A2BCB04-743E-D74B-A1D2-1ECF436469BF}" destId="{728311B5-B32E-E447-ADD6-93A8BF66C09A}" srcOrd="0" destOrd="0" presId="urn:microsoft.com/office/officeart/2005/8/layout/process2"/>
    <dgm:cxn modelId="{AA0D6291-02E6-2D47-B604-CFED21B227AB}" type="presOf" srcId="{5A2BCB04-743E-D74B-A1D2-1ECF436469BF}" destId="{13269884-390F-D54B-B847-7399EB3478A4}" srcOrd="1" destOrd="0" presId="urn:microsoft.com/office/officeart/2005/8/layout/process2"/>
    <dgm:cxn modelId="{52810253-20B1-6947-ADC2-55546D948DE7}" srcId="{70B96615-6AB5-A140-A6FC-3163E63B75B7}" destId="{6FD5245A-B8FF-BD49-BCEC-3F2081B48C23}" srcOrd="1" destOrd="0" parTransId="{60DE5005-85C6-E346-AF6F-8D6853E179FE}" sibTransId="{10FB6BB0-69C7-BD4E-A659-27A778565344}"/>
    <dgm:cxn modelId="{29DD712A-1A93-B346-AD5F-76E0AEF49EC6}" type="presOf" srcId="{10FB6BB0-69C7-BD4E-A659-27A778565344}" destId="{22D11390-5547-E345-919F-2816EE776281}" srcOrd="0" destOrd="0" presId="urn:microsoft.com/office/officeart/2005/8/layout/process2"/>
    <dgm:cxn modelId="{182B25A8-72A7-4F46-B9AC-4902E46D8F4B}" srcId="{70B96615-6AB5-A140-A6FC-3163E63B75B7}" destId="{C7385BE7-2E3D-CE40-A169-00876CEBE8DA}" srcOrd="2" destOrd="0" parTransId="{359C39C0-BAF2-EB48-B495-3077ACB72FC8}" sibTransId="{23D74D42-6383-3845-8784-5AA8E52C40E1}"/>
    <dgm:cxn modelId="{0F4E207D-6B99-2945-B09D-33F3F56FE40C}" type="presOf" srcId="{70B96615-6AB5-A140-A6FC-3163E63B75B7}" destId="{B4AE1AB4-87FF-8243-8299-5B5FFF03DB63}" srcOrd="0" destOrd="0" presId="urn:microsoft.com/office/officeart/2005/8/layout/process2"/>
    <dgm:cxn modelId="{80FF766C-DA23-114C-B3CA-84D0611E618B}" type="presOf" srcId="{10FB6BB0-69C7-BD4E-A659-27A778565344}" destId="{39FC1D5E-8338-2C4E-AD24-6B2DCF111BF4}" srcOrd="1" destOrd="0" presId="urn:microsoft.com/office/officeart/2005/8/layout/process2"/>
    <dgm:cxn modelId="{98B65B9C-9300-A740-A2C4-74EB27D6D34E}" type="presParOf" srcId="{B4AE1AB4-87FF-8243-8299-5B5FFF03DB63}" destId="{1BE2EF75-2A94-D349-8A40-723136E51557}" srcOrd="0" destOrd="0" presId="urn:microsoft.com/office/officeart/2005/8/layout/process2"/>
    <dgm:cxn modelId="{F6D07E42-7D1C-D44E-B0EB-EB545B102719}" type="presParOf" srcId="{B4AE1AB4-87FF-8243-8299-5B5FFF03DB63}" destId="{728311B5-B32E-E447-ADD6-93A8BF66C09A}" srcOrd="1" destOrd="0" presId="urn:microsoft.com/office/officeart/2005/8/layout/process2"/>
    <dgm:cxn modelId="{62D33812-16D1-F348-99FB-B20B0EEE7BFA}" type="presParOf" srcId="{728311B5-B32E-E447-ADD6-93A8BF66C09A}" destId="{13269884-390F-D54B-B847-7399EB3478A4}" srcOrd="0" destOrd="0" presId="urn:microsoft.com/office/officeart/2005/8/layout/process2"/>
    <dgm:cxn modelId="{B3939428-FB63-6C49-9C7E-BB66D58E836F}" type="presParOf" srcId="{B4AE1AB4-87FF-8243-8299-5B5FFF03DB63}" destId="{BB5CBE42-DF0B-6E4D-845E-2FE242134E72}" srcOrd="2" destOrd="0" presId="urn:microsoft.com/office/officeart/2005/8/layout/process2"/>
    <dgm:cxn modelId="{CB175D62-376E-D149-B0E0-DCCD00D4D129}" type="presParOf" srcId="{B4AE1AB4-87FF-8243-8299-5B5FFF03DB63}" destId="{22D11390-5547-E345-919F-2816EE776281}" srcOrd="3" destOrd="0" presId="urn:microsoft.com/office/officeart/2005/8/layout/process2"/>
    <dgm:cxn modelId="{AD1722D1-0D9D-7D4E-8081-A9F589DF4FE6}" type="presParOf" srcId="{22D11390-5547-E345-919F-2816EE776281}" destId="{39FC1D5E-8338-2C4E-AD24-6B2DCF111BF4}" srcOrd="0" destOrd="0" presId="urn:microsoft.com/office/officeart/2005/8/layout/process2"/>
    <dgm:cxn modelId="{212A1B7C-3FF7-2E4F-8D35-0829319C07EB}" type="presParOf" srcId="{B4AE1AB4-87FF-8243-8299-5B5FFF03DB63}" destId="{297ED77C-13FC-CD4C-9C47-D632D1A263A2}" srcOrd="4" destOrd="0" presId="urn:microsoft.com/office/officeart/2005/8/layout/process2"/>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30F3DAA-5210-46A9-99D5-3C026FF3C914}" type="doc">
      <dgm:prSet loTypeId="urn:microsoft.com/office/officeart/2005/8/layout/hProcess9" loCatId="process" qsTypeId="urn:microsoft.com/office/officeart/2005/8/quickstyle/simple1" qsCatId="simple" csTypeId="urn:microsoft.com/office/officeart/2005/8/colors/accent5_5" csCatId="accent5" phldr="1"/>
      <dgm:spPr/>
    </dgm:pt>
    <dgm:pt modelId="{9BBFD714-CACB-4D6E-B1FF-7D6D73242639}">
      <dgm:prSet phldrT="[Text]" custT="1"/>
      <dgm:spPr/>
      <dgm:t>
        <a:bodyPr/>
        <a:lstStyle/>
        <a:p>
          <a:pPr>
            <a:lnSpc>
              <a:spcPct val="100000"/>
            </a:lnSpc>
            <a:spcAft>
              <a:spcPts val="0"/>
            </a:spcAft>
          </a:pPr>
          <a:r>
            <a:rPr lang="en-US" sz="1800" b="1" dirty="0"/>
            <a:t>Formative </a:t>
          </a:r>
        </a:p>
      </dgm:t>
    </dgm:pt>
    <dgm:pt modelId="{BCB1DF84-FE62-4498-A2CA-EB6FBA6CD94A}" type="parTrans" cxnId="{C52E3CB0-9808-46CE-A42E-8524CB0BB406}">
      <dgm:prSet/>
      <dgm:spPr/>
      <dgm:t>
        <a:bodyPr/>
        <a:lstStyle/>
        <a:p>
          <a:endParaRPr lang="en-US"/>
        </a:p>
      </dgm:t>
    </dgm:pt>
    <dgm:pt modelId="{AB20833C-E6C8-4B4B-9634-DCC6BC3D91A9}" type="sibTrans" cxnId="{C52E3CB0-9808-46CE-A42E-8524CB0BB406}">
      <dgm:prSet/>
      <dgm:spPr/>
      <dgm:t>
        <a:bodyPr/>
        <a:lstStyle/>
        <a:p>
          <a:endParaRPr lang="en-US"/>
        </a:p>
      </dgm:t>
    </dgm:pt>
    <dgm:pt modelId="{FC89AAF8-B410-46FA-9D24-B3B7AC8FC174}">
      <dgm:prSet phldrT="[Text]" custT="1"/>
      <dgm:spPr/>
      <dgm:t>
        <a:bodyPr/>
        <a:lstStyle/>
        <a:p>
          <a:pPr>
            <a:lnSpc>
              <a:spcPct val="100000"/>
            </a:lnSpc>
            <a:spcAft>
              <a:spcPts val="0"/>
            </a:spcAft>
          </a:pPr>
          <a:r>
            <a:rPr lang="en-US" sz="1600" b="1" dirty="0"/>
            <a:t>Pilot implementation</a:t>
          </a:r>
        </a:p>
        <a:p>
          <a:pPr>
            <a:lnSpc>
              <a:spcPct val="100000"/>
            </a:lnSpc>
            <a:spcAft>
              <a:spcPts val="0"/>
            </a:spcAft>
          </a:pPr>
          <a:r>
            <a:rPr lang="en-US" sz="1600" b="1" dirty="0"/>
            <a:t>&amp;</a:t>
          </a:r>
        </a:p>
        <a:p>
          <a:pPr>
            <a:lnSpc>
              <a:spcPct val="100000"/>
            </a:lnSpc>
            <a:spcAft>
              <a:spcPts val="0"/>
            </a:spcAft>
          </a:pPr>
          <a:r>
            <a:rPr lang="en-US" sz="1600" b="1" dirty="0"/>
            <a:t>Evaluation  </a:t>
          </a:r>
        </a:p>
      </dgm:t>
    </dgm:pt>
    <dgm:pt modelId="{71BEBBB8-F79E-46FC-A166-EADF77D3AF64}" type="parTrans" cxnId="{D63697AA-A0CB-41E3-95DA-1531880AAD01}">
      <dgm:prSet/>
      <dgm:spPr/>
      <dgm:t>
        <a:bodyPr/>
        <a:lstStyle/>
        <a:p>
          <a:endParaRPr lang="en-US"/>
        </a:p>
      </dgm:t>
    </dgm:pt>
    <dgm:pt modelId="{D2929DF1-F89C-4DCC-A039-CF920E2969D8}" type="sibTrans" cxnId="{D63697AA-A0CB-41E3-95DA-1531880AAD01}">
      <dgm:prSet/>
      <dgm:spPr/>
      <dgm:t>
        <a:bodyPr/>
        <a:lstStyle/>
        <a:p>
          <a:endParaRPr lang="en-US"/>
        </a:p>
      </dgm:t>
    </dgm:pt>
    <dgm:pt modelId="{1A42BF29-222F-4938-BBED-049D6273BF80}">
      <dgm:prSet phldrT="[Text]" custT="1"/>
      <dgm:spPr/>
      <dgm:t>
        <a:bodyPr/>
        <a:lstStyle/>
        <a:p>
          <a:r>
            <a:rPr lang="en-US" sz="1800" b="1" dirty="0"/>
            <a:t>Scale-up </a:t>
          </a:r>
        </a:p>
      </dgm:t>
    </dgm:pt>
    <dgm:pt modelId="{AF1C747A-FF37-47E9-9C05-3C8D8C7044A6}" type="parTrans" cxnId="{6341194B-7416-432D-94AC-08E72B094612}">
      <dgm:prSet/>
      <dgm:spPr/>
      <dgm:t>
        <a:bodyPr/>
        <a:lstStyle/>
        <a:p>
          <a:endParaRPr lang="en-US"/>
        </a:p>
      </dgm:t>
    </dgm:pt>
    <dgm:pt modelId="{22DBA64D-5A10-4C9F-8E26-4B3C6A93C2DD}" type="sibTrans" cxnId="{6341194B-7416-432D-94AC-08E72B094612}">
      <dgm:prSet/>
      <dgm:spPr/>
      <dgm:t>
        <a:bodyPr/>
        <a:lstStyle/>
        <a:p>
          <a:endParaRPr lang="en-US"/>
        </a:p>
      </dgm:t>
    </dgm:pt>
    <dgm:pt modelId="{1DB654C6-58A1-4353-8C79-453FF2E8787C}">
      <dgm:prSet custT="1"/>
      <dgm:spPr>
        <a:solidFill>
          <a:schemeClr val="accent5">
            <a:alpha val="50000"/>
          </a:schemeClr>
        </a:solidFill>
      </dgm:spPr>
      <dgm:t>
        <a:bodyPr/>
        <a:lstStyle/>
        <a:p>
          <a:r>
            <a:rPr lang="en-US" sz="1800" b="1" dirty="0">
              <a:solidFill>
                <a:schemeClr val="bg1">
                  <a:lumMod val="95000"/>
                </a:schemeClr>
              </a:solidFill>
            </a:rPr>
            <a:t>Evaluation </a:t>
          </a:r>
        </a:p>
      </dgm:t>
    </dgm:pt>
    <dgm:pt modelId="{6ACB6286-3794-4AED-B038-043199C5CF75}" type="parTrans" cxnId="{5F371391-F1A5-4F68-9361-67D3081DC62D}">
      <dgm:prSet/>
      <dgm:spPr/>
      <dgm:t>
        <a:bodyPr/>
        <a:lstStyle/>
        <a:p>
          <a:endParaRPr lang="en-US"/>
        </a:p>
      </dgm:t>
    </dgm:pt>
    <dgm:pt modelId="{A83B136E-5204-471F-90A8-7B4A818A54A1}" type="sibTrans" cxnId="{5F371391-F1A5-4F68-9361-67D3081DC62D}">
      <dgm:prSet/>
      <dgm:spPr/>
      <dgm:t>
        <a:bodyPr/>
        <a:lstStyle/>
        <a:p>
          <a:endParaRPr lang="en-US"/>
        </a:p>
      </dgm:t>
    </dgm:pt>
    <dgm:pt modelId="{401DD192-E6B8-4FE9-BCA9-F8B836A555C9}" type="pres">
      <dgm:prSet presAssocID="{730F3DAA-5210-46A9-99D5-3C026FF3C914}" presName="CompostProcess" presStyleCnt="0">
        <dgm:presLayoutVars>
          <dgm:dir/>
          <dgm:resizeHandles val="exact"/>
        </dgm:presLayoutVars>
      </dgm:prSet>
      <dgm:spPr/>
    </dgm:pt>
    <dgm:pt modelId="{A00DFB93-CEA2-4AC7-A5D1-7330D8F4A6CB}" type="pres">
      <dgm:prSet presAssocID="{730F3DAA-5210-46A9-99D5-3C026FF3C914}" presName="arrow" presStyleLbl="bgShp" presStyleIdx="0" presStyleCnt="1" custScaleX="117647" custLinFactNeighborX="-9439" custLinFactNeighborY="-328"/>
      <dgm:spPr/>
    </dgm:pt>
    <dgm:pt modelId="{52CB8E7E-0B52-486A-A725-201246F8E2CD}" type="pres">
      <dgm:prSet presAssocID="{730F3DAA-5210-46A9-99D5-3C026FF3C914}" presName="linearProcess" presStyleCnt="0"/>
      <dgm:spPr/>
    </dgm:pt>
    <dgm:pt modelId="{199DB996-E019-4ACF-ACA4-BAED1A8F7731}" type="pres">
      <dgm:prSet presAssocID="{9BBFD714-CACB-4D6E-B1FF-7D6D73242639}" presName="textNode" presStyleLbl="node1" presStyleIdx="0" presStyleCnt="4" custLinFactNeighborX="-5772" custLinFactNeighborY="-990">
        <dgm:presLayoutVars>
          <dgm:bulletEnabled val="1"/>
        </dgm:presLayoutVars>
      </dgm:prSet>
      <dgm:spPr/>
      <dgm:t>
        <a:bodyPr/>
        <a:lstStyle/>
        <a:p>
          <a:endParaRPr lang="en-US"/>
        </a:p>
      </dgm:t>
    </dgm:pt>
    <dgm:pt modelId="{7EAC8282-5CAF-4979-8FA3-345907FF810F}" type="pres">
      <dgm:prSet presAssocID="{AB20833C-E6C8-4B4B-9634-DCC6BC3D91A9}" presName="sibTrans" presStyleCnt="0"/>
      <dgm:spPr/>
    </dgm:pt>
    <dgm:pt modelId="{6FB37244-8CA8-4854-B09E-1DE60902FB8E}" type="pres">
      <dgm:prSet presAssocID="{FC89AAF8-B410-46FA-9D24-B3B7AC8FC174}" presName="textNode" presStyleLbl="node1" presStyleIdx="1" presStyleCnt="4">
        <dgm:presLayoutVars>
          <dgm:bulletEnabled val="1"/>
        </dgm:presLayoutVars>
      </dgm:prSet>
      <dgm:spPr/>
      <dgm:t>
        <a:bodyPr/>
        <a:lstStyle/>
        <a:p>
          <a:endParaRPr lang="en-US"/>
        </a:p>
      </dgm:t>
    </dgm:pt>
    <dgm:pt modelId="{297F405C-1153-4FC0-9D83-6F461B223C43}" type="pres">
      <dgm:prSet presAssocID="{D2929DF1-F89C-4DCC-A039-CF920E2969D8}" presName="sibTrans" presStyleCnt="0"/>
      <dgm:spPr/>
    </dgm:pt>
    <dgm:pt modelId="{94403F29-A996-47E0-80AD-54F376E32CF6}" type="pres">
      <dgm:prSet presAssocID="{1A42BF29-222F-4938-BBED-049D6273BF80}" presName="textNode" presStyleLbl="node1" presStyleIdx="2" presStyleCnt="4">
        <dgm:presLayoutVars>
          <dgm:bulletEnabled val="1"/>
        </dgm:presLayoutVars>
      </dgm:prSet>
      <dgm:spPr/>
      <dgm:t>
        <a:bodyPr/>
        <a:lstStyle/>
        <a:p>
          <a:endParaRPr lang="en-US"/>
        </a:p>
      </dgm:t>
    </dgm:pt>
    <dgm:pt modelId="{5923A0D6-6D7F-4CF1-9EDD-2F1CE68A1106}" type="pres">
      <dgm:prSet presAssocID="{22DBA64D-5A10-4C9F-8E26-4B3C6A93C2DD}" presName="sibTrans" presStyleCnt="0"/>
      <dgm:spPr/>
    </dgm:pt>
    <dgm:pt modelId="{E554CC7A-05A6-4CCB-9238-A90C2A79F978}" type="pres">
      <dgm:prSet presAssocID="{1DB654C6-58A1-4353-8C79-453FF2E8787C}" presName="textNode" presStyleLbl="node1" presStyleIdx="3" presStyleCnt="4">
        <dgm:presLayoutVars>
          <dgm:bulletEnabled val="1"/>
        </dgm:presLayoutVars>
      </dgm:prSet>
      <dgm:spPr/>
      <dgm:t>
        <a:bodyPr/>
        <a:lstStyle/>
        <a:p>
          <a:endParaRPr lang="en-US"/>
        </a:p>
      </dgm:t>
    </dgm:pt>
  </dgm:ptLst>
  <dgm:cxnLst>
    <dgm:cxn modelId="{E33AAFAB-4DDA-4846-8DA0-9FB8316228CE}" type="presOf" srcId="{730F3DAA-5210-46A9-99D5-3C026FF3C914}" destId="{401DD192-E6B8-4FE9-BCA9-F8B836A555C9}" srcOrd="0" destOrd="0" presId="urn:microsoft.com/office/officeart/2005/8/layout/hProcess9"/>
    <dgm:cxn modelId="{8404A01D-E23D-43FF-A162-7279656D7345}" type="presOf" srcId="{9BBFD714-CACB-4D6E-B1FF-7D6D73242639}" destId="{199DB996-E019-4ACF-ACA4-BAED1A8F7731}" srcOrd="0" destOrd="0" presId="urn:microsoft.com/office/officeart/2005/8/layout/hProcess9"/>
    <dgm:cxn modelId="{D63697AA-A0CB-41E3-95DA-1531880AAD01}" srcId="{730F3DAA-5210-46A9-99D5-3C026FF3C914}" destId="{FC89AAF8-B410-46FA-9D24-B3B7AC8FC174}" srcOrd="1" destOrd="0" parTransId="{71BEBBB8-F79E-46FC-A166-EADF77D3AF64}" sibTransId="{D2929DF1-F89C-4DCC-A039-CF920E2969D8}"/>
    <dgm:cxn modelId="{6341194B-7416-432D-94AC-08E72B094612}" srcId="{730F3DAA-5210-46A9-99D5-3C026FF3C914}" destId="{1A42BF29-222F-4938-BBED-049D6273BF80}" srcOrd="2" destOrd="0" parTransId="{AF1C747A-FF37-47E9-9C05-3C8D8C7044A6}" sibTransId="{22DBA64D-5A10-4C9F-8E26-4B3C6A93C2DD}"/>
    <dgm:cxn modelId="{11063BFF-4882-479D-84C9-D9DBD9982C0A}" type="presOf" srcId="{1A42BF29-222F-4938-BBED-049D6273BF80}" destId="{94403F29-A996-47E0-80AD-54F376E32CF6}" srcOrd="0" destOrd="0" presId="urn:microsoft.com/office/officeart/2005/8/layout/hProcess9"/>
    <dgm:cxn modelId="{6395960D-B940-4244-8FD2-3682E9DBB065}" type="presOf" srcId="{1DB654C6-58A1-4353-8C79-453FF2E8787C}" destId="{E554CC7A-05A6-4CCB-9238-A90C2A79F978}" srcOrd="0" destOrd="0" presId="urn:microsoft.com/office/officeart/2005/8/layout/hProcess9"/>
    <dgm:cxn modelId="{C52E3CB0-9808-46CE-A42E-8524CB0BB406}" srcId="{730F3DAA-5210-46A9-99D5-3C026FF3C914}" destId="{9BBFD714-CACB-4D6E-B1FF-7D6D73242639}" srcOrd="0" destOrd="0" parTransId="{BCB1DF84-FE62-4498-A2CA-EB6FBA6CD94A}" sibTransId="{AB20833C-E6C8-4B4B-9634-DCC6BC3D91A9}"/>
    <dgm:cxn modelId="{5F371391-F1A5-4F68-9361-67D3081DC62D}" srcId="{730F3DAA-5210-46A9-99D5-3C026FF3C914}" destId="{1DB654C6-58A1-4353-8C79-453FF2E8787C}" srcOrd="3" destOrd="0" parTransId="{6ACB6286-3794-4AED-B038-043199C5CF75}" sibTransId="{A83B136E-5204-471F-90A8-7B4A818A54A1}"/>
    <dgm:cxn modelId="{9FBFB838-CF7E-45DA-AE1F-176893CCC217}" type="presOf" srcId="{FC89AAF8-B410-46FA-9D24-B3B7AC8FC174}" destId="{6FB37244-8CA8-4854-B09E-1DE60902FB8E}" srcOrd="0" destOrd="0" presId="urn:microsoft.com/office/officeart/2005/8/layout/hProcess9"/>
    <dgm:cxn modelId="{42ECA22D-710B-4B25-A1B1-7B1B812190FE}" type="presParOf" srcId="{401DD192-E6B8-4FE9-BCA9-F8B836A555C9}" destId="{A00DFB93-CEA2-4AC7-A5D1-7330D8F4A6CB}" srcOrd="0" destOrd="0" presId="urn:microsoft.com/office/officeart/2005/8/layout/hProcess9"/>
    <dgm:cxn modelId="{052C1158-8BA7-467F-912D-C86DCE05C93A}" type="presParOf" srcId="{401DD192-E6B8-4FE9-BCA9-F8B836A555C9}" destId="{52CB8E7E-0B52-486A-A725-201246F8E2CD}" srcOrd="1" destOrd="0" presId="urn:microsoft.com/office/officeart/2005/8/layout/hProcess9"/>
    <dgm:cxn modelId="{7751B53E-55F9-4C71-8947-363664847C67}" type="presParOf" srcId="{52CB8E7E-0B52-486A-A725-201246F8E2CD}" destId="{199DB996-E019-4ACF-ACA4-BAED1A8F7731}" srcOrd="0" destOrd="0" presId="urn:microsoft.com/office/officeart/2005/8/layout/hProcess9"/>
    <dgm:cxn modelId="{AFE88C71-C0D4-4FDD-8D9C-8758C59A067A}" type="presParOf" srcId="{52CB8E7E-0B52-486A-A725-201246F8E2CD}" destId="{7EAC8282-5CAF-4979-8FA3-345907FF810F}" srcOrd="1" destOrd="0" presId="urn:microsoft.com/office/officeart/2005/8/layout/hProcess9"/>
    <dgm:cxn modelId="{DFE2CB0F-DC49-4C45-94F3-503FFE9F3007}" type="presParOf" srcId="{52CB8E7E-0B52-486A-A725-201246F8E2CD}" destId="{6FB37244-8CA8-4854-B09E-1DE60902FB8E}" srcOrd="2" destOrd="0" presId="urn:microsoft.com/office/officeart/2005/8/layout/hProcess9"/>
    <dgm:cxn modelId="{8095C361-4396-43F1-B322-D92102B07AD4}" type="presParOf" srcId="{52CB8E7E-0B52-486A-A725-201246F8E2CD}" destId="{297F405C-1153-4FC0-9D83-6F461B223C43}" srcOrd="3" destOrd="0" presId="urn:microsoft.com/office/officeart/2005/8/layout/hProcess9"/>
    <dgm:cxn modelId="{41E7B52D-D1A7-4DFC-8241-218F5F67448C}" type="presParOf" srcId="{52CB8E7E-0B52-486A-A725-201246F8E2CD}" destId="{94403F29-A996-47E0-80AD-54F376E32CF6}" srcOrd="4" destOrd="0" presId="urn:microsoft.com/office/officeart/2005/8/layout/hProcess9"/>
    <dgm:cxn modelId="{4A396E25-CDD5-4A41-9FD9-71A20F967C85}" type="presParOf" srcId="{52CB8E7E-0B52-486A-A725-201246F8E2CD}" destId="{5923A0D6-6D7F-4CF1-9EDD-2F1CE68A1106}" srcOrd="5" destOrd="0" presId="urn:microsoft.com/office/officeart/2005/8/layout/hProcess9"/>
    <dgm:cxn modelId="{6847B1DA-E175-4C5D-9779-79C0117D439F}" type="presParOf" srcId="{52CB8E7E-0B52-486A-A725-201246F8E2CD}" destId="{E554CC7A-05A6-4CCB-9238-A90C2A79F978}" srcOrd="6"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D2750E2-8EDD-40FB-BD29-7DA934E1A900}"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n-US"/>
        </a:p>
      </dgm:t>
    </dgm:pt>
    <dgm:pt modelId="{6F5B60E4-161A-445A-BC80-95B56A4CA303}">
      <dgm:prSet phldrT="[Text]"/>
      <dgm:spPr/>
      <dgm:t>
        <a:bodyPr/>
        <a:lstStyle/>
        <a:p>
          <a:r>
            <a:rPr lang="en-GB" b="1" dirty="0" smtClean="0"/>
            <a:t>1.Assess</a:t>
          </a:r>
          <a:endParaRPr lang="en-US" dirty="0"/>
        </a:p>
      </dgm:t>
    </dgm:pt>
    <dgm:pt modelId="{4D6C0B7D-8229-4661-8A9A-EBE82DA313D2}" type="parTrans" cxnId="{BE5C03D6-F10C-4F30-AD11-1ECBECFCC142}">
      <dgm:prSet/>
      <dgm:spPr/>
      <dgm:t>
        <a:bodyPr/>
        <a:lstStyle/>
        <a:p>
          <a:endParaRPr lang="en-US"/>
        </a:p>
      </dgm:t>
    </dgm:pt>
    <dgm:pt modelId="{4CDE9943-31FC-4C04-A52B-179052A38A82}" type="sibTrans" cxnId="{BE5C03D6-F10C-4F30-AD11-1ECBECFCC142}">
      <dgm:prSet/>
      <dgm:spPr>
        <a:solidFill>
          <a:schemeClr val="accent5">
            <a:lumMod val="60000"/>
            <a:lumOff val="40000"/>
          </a:schemeClr>
        </a:solidFill>
      </dgm:spPr>
      <dgm:t>
        <a:bodyPr/>
        <a:lstStyle/>
        <a:p>
          <a:endParaRPr lang="en-US"/>
        </a:p>
      </dgm:t>
    </dgm:pt>
    <dgm:pt modelId="{C2E239BA-49C0-40F7-A781-2E9B1DFAB205}">
      <dgm:prSet phldrT="[Text]"/>
      <dgm:spPr/>
      <dgm:t>
        <a:bodyPr/>
        <a:lstStyle/>
        <a:p>
          <a:r>
            <a:rPr lang="en-GB" b="1" dirty="0" smtClean="0"/>
            <a:t>2.Engage</a:t>
          </a:r>
          <a:endParaRPr lang="en-US" dirty="0"/>
        </a:p>
      </dgm:t>
    </dgm:pt>
    <dgm:pt modelId="{D1A27CA7-1F5B-4DD5-8D16-5C4BA0F62520}" type="parTrans" cxnId="{E5C92EBF-3F6A-419D-8027-BBED21F78BEE}">
      <dgm:prSet/>
      <dgm:spPr/>
      <dgm:t>
        <a:bodyPr/>
        <a:lstStyle/>
        <a:p>
          <a:endParaRPr lang="en-US"/>
        </a:p>
      </dgm:t>
    </dgm:pt>
    <dgm:pt modelId="{F51078FF-6C62-4E80-9E3B-720DFB6EA8F8}" type="sibTrans" cxnId="{E5C92EBF-3F6A-419D-8027-BBED21F78BEE}">
      <dgm:prSet/>
      <dgm:spPr>
        <a:solidFill>
          <a:schemeClr val="accent5">
            <a:lumMod val="60000"/>
            <a:lumOff val="40000"/>
          </a:schemeClr>
        </a:solidFill>
      </dgm:spPr>
      <dgm:t>
        <a:bodyPr/>
        <a:lstStyle/>
        <a:p>
          <a:endParaRPr lang="en-US"/>
        </a:p>
      </dgm:t>
    </dgm:pt>
    <dgm:pt modelId="{BF5EC67A-7D10-45D2-A52F-F749E80DC838}">
      <dgm:prSet phldrT="[Text]"/>
      <dgm:spPr/>
      <dgm:t>
        <a:bodyPr/>
        <a:lstStyle/>
        <a:p>
          <a:r>
            <a:rPr lang="en-US" b="1" dirty="0" smtClean="0"/>
            <a:t>3.Organise</a:t>
          </a:r>
          <a:endParaRPr lang="en-US" b="1" dirty="0"/>
        </a:p>
      </dgm:t>
    </dgm:pt>
    <dgm:pt modelId="{777D10D2-BC40-4D5D-AED7-28EDCE3D69F9}" type="parTrans" cxnId="{BDD2825D-39F1-454E-8314-F4EDCFBEF07E}">
      <dgm:prSet/>
      <dgm:spPr/>
      <dgm:t>
        <a:bodyPr/>
        <a:lstStyle/>
        <a:p>
          <a:endParaRPr lang="en-US"/>
        </a:p>
      </dgm:t>
    </dgm:pt>
    <dgm:pt modelId="{47C563E3-14AF-4110-BBE2-3B7014CFD73B}" type="sibTrans" cxnId="{BDD2825D-39F1-454E-8314-F4EDCFBEF07E}">
      <dgm:prSet/>
      <dgm:spPr>
        <a:solidFill>
          <a:schemeClr val="accent5">
            <a:lumMod val="60000"/>
            <a:lumOff val="40000"/>
          </a:schemeClr>
        </a:solidFill>
      </dgm:spPr>
      <dgm:t>
        <a:bodyPr/>
        <a:lstStyle/>
        <a:p>
          <a:endParaRPr lang="en-US"/>
        </a:p>
      </dgm:t>
    </dgm:pt>
    <dgm:pt modelId="{0E0083F4-E057-4FA7-9732-6FF7CE113458}">
      <dgm:prSet phldrT="[Text]"/>
      <dgm:spPr/>
      <dgm:t>
        <a:bodyPr/>
        <a:lstStyle/>
        <a:p>
          <a:r>
            <a:rPr lang="en-GB" b="1" dirty="0" smtClean="0"/>
            <a:t>4.Action</a:t>
          </a:r>
          <a:endParaRPr lang="en-US" dirty="0"/>
        </a:p>
      </dgm:t>
    </dgm:pt>
    <dgm:pt modelId="{EBFD16E1-C135-4ACA-A376-71724A0FF616}" type="parTrans" cxnId="{EECBE41B-69E4-4190-B6E5-E2FFA839D39A}">
      <dgm:prSet/>
      <dgm:spPr/>
      <dgm:t>
        <a:bodyPr/>
        <a:lstStyle/>
        <a:p>
          <a:endParaRPr lang="en-US"/>
        </a:p>
      </dgm:t>
    </dgm:pt>
    <dgm:pt modelId="{3D7CAEFD-2C2C-48FC-BF48-2BBE917E8946}" type="sibTrans" cxnId="{EECBE41B-69E4-4190-B6E5-E2FFA839D39A}">
      <dgm:prSet/>
      <dgm:spPr>
        <a:solidFill>
          <a:schemeClr val="accent5">
            <a:lumMod val="60000"/>
            <a:lumOff val="40000"/>
          </a:schemeClr>
        </a:solidFill>
      </dgm:spPr>
      <dgm:t>
        <a:bodyPr/>
        <a:lstStyle/>
        <a:p>
          <a:endParaRPr lang="en-US"/>
        </a:p>
      </dgm:t>
    </dgm:pt>
    <dgm:pt modelId="{785452CB-7EF7-4602-8645-FB8D85E50AB0}">
      <dgm:prSet phldrT="[Text]"/>
      <dgm:spPr/>
      <dgm:t>
        <a:bodyPr/>
        <a:lstStyle/>
        <a:p>
          <a:r>
            <a:rPr lang="en-GB" b="1" dirty="0" smtClean="0"/>
            <a:t>5.Follow-up</a:t>
          </a:r>
          <a:endParaRPr lang="en-US" dirty="0"/>
        </a:p>
      </dgm:t>
    </dgm:pt>
    <dgm:pt modelId="{F3F16226-68E4-4D7B-8672-0E43664C9BF4}" type="parTrans" cxnId="{6523DF7A-11F9-4472-AFFD-82DEE764363F}">
      <dgm:prSet/>
      <dgm:spPr/>
      <dgm:t>
        <a:bodyPr/>
        <a:lstStyle/>
        <a:p>
          <a:endParaRPr lang="en-US"/>
        </a:p>
      </dgm:t>
    </dgm:pt>
    <dgm:pt modelId="{E24B3332-0750-4E5C-9546-95FF2B706A55}" type="sibTrans" cxnId="{6523DF7A-11F9-4472-AFFD-82DEE764363F}">
      <dgm:prSet/>
      <dgm:spPr>
        <a:solidFill>
          <a:schemeClr val="accent5">
            <a:lumMod val="60000"/>
            <a:lumOff val="40000"/>
          </a:schemeClr>
        </a:solidFill>
      </dgm:spPr>
      <dgm:t>
        <a:bodyPr/>
        <a:lstStyle/>
        <a:p>
          <a:endParaRPr lang="en-US"/>
        </a:p>
      </dgm:t>
    </dgm:pt>
    <dgm:pt modelId="{E7AE5528-06DB-4514-8BDB-0D2B7B67EF4D}" type="pres">
      <dgm:prSet presAssocID="{7D2750E2-8EDD-40FB-BD29-7DA934E1A900}" presName="cycle" presStyleCnt="0">
        <dgm:presLayoutVars>
          <dgm:dir/>
          <dgm:resizeHandles val="exact"/>
        </dgm:presLayoutVars>
      </dgm:prSet>
      <dgm:spPr/>
      <dgm:t>
        <a:bodyPr/>
        <a:lstStyle/>
        <a:p>
          <a:endParaRPr lang="en-US"/>
        </a:p>
      </dgm:t>
    </dgm:pt>
    <dgm:pt modelId="{2FFAFB77-EAFB-4680-AB72-C69CDFD7E394}" type="pres">
      <dgm:prSet presAssocID="{6F5B60E4-161A-445A-BC80-95B56A4CA303}" presName="node" presStyleLbl="node1" presStyleIdx="0" presStyleCnt="5">
        <dgm:presLayoutVars>
          <dgm:bulletEnabled val="1"/>
        </dgm:presLayoutVars>
      </dgm:prSet>
      <dgm:spPr/>
      <dgm:t>
        <a:bodyPr/>
        <a:lstStyle/>
        <a:p>
          <a:endParaRPr lang="en-US"/>
        </a:p>
      </dgm:t>
    </dgm:pt>
    <dgm:pt modelId="{6732EA0F-4527-477A-9B1B-1DFBDD9B5F56}" type="pres">
      <dgm:prSet presAssocID="{4CDE9943-31FC-4C04-A52B-179052A38A82}" presName="sibTrans" presStyleLbl="sibTrans2D1" presStyleIdx="0" presStyleCnt="5" custLinFactNeighborX="11439" custLinFactNeighborY="12497"/>
      <dgm:spPr/>
      <dgm:t>
        <a:bodyPr/>
        <a:lstStyle/>
        <a:p>
          <a:endParaRPr lang="en-US"/>
        </a:p>
      </dgm:t>
    </dgm:pt>
    <dgm:pt modelId="{340D8DCF-ACB5-4B0D-B409-646868AE974D}" type="pres">
      <dgm:prSet presAssocID="{4CDE9943-31FC-4C04-A52B-179052A38A82}" presName="connectorText" presStyleLbl="sibTrans2D1" presStyleIdx="0" presStyleCnt="5"/>
      <dgm:spPr/>
      <dgm:t>
        <a:bodyPr/>
        <a:lstStyle/>
        <a:p>
          <a:endParaRPr lang="en-US"/>
        </a:p>
      </dgm:t>
    </dgm:pt>
    <dgm:pt modelId="{8E66735D-827E-47F4-BCFC-2CB64548694F}" type="pres">
      <dgm:prSet presAssocID="{C2E239BA-49C0-40F7-A781-2E9B1DFAB205}" presName="node" presStyleLbl="node1" presStyleIdx="1" presStyleCnt="5">
        <dgm:presLayoutVars>
          <dgm:bulletEnabled val="1"/>
        </dgm:presLayoutVars>
      </dgm:prSet>
      <dgm:spPr/>
      <dgm:t>
        <a:bodyPr/>
        <a:lstStyle/>
        <a:p>
          <a:endParaRPr lang="en-US"/>
        </a:p>
      </dgm:t>
    </dgm:pt>
    <dgm:pt modelId="{46CE234A-61CE-415C-A8CC-07D373BE5A7E}" type="pres">
      <dgm:prSet presAssocID="{F51078FF-6C62-4E80-9E3B-720DFB6EA8F8}" presName="sibTrans" presStyleLbl="sibTrans2D1" presStyleIdx="1" presStyleCnt="5"/>
      <dgm:spPr/>
      <dgm:t>
        <a:bodyPr/>
        <a:lstStyle/>
        <a:p>
          <a:endParaRPr lang="en-US"/>
        </a:p>
      </dgm:t>
    </dgm:pt>
    <dgm:pt modelId="{8CDC57D4-36B7-4175-B5F7-D7AC45DD9E5E}" type="pres">
      <dgm:prSet presAssocID="{F51078FF-6C62-4E80-9E3B-720DFB6EA8F8}" presName="connectorText" presStyleLbl="sibTrans2D1" presStyleIdx="1" presStyleCnt="5"/>
      <dgm:spPr/>
      <dgm:t>
        <a:bodyPr/>
        <a:lstStyle/>
        <a:p>
          <a:endParaRPr lang="en-US"/>
        </a:p>
      </dgm:t>
    </dgm:pt>
    <dgm:pt modelId="{3BA2A05B-1479-4233-B1DB-F509616173DF}" type="pres">
      <dgm:prSet presAssocID="{BF5EC67A-7D10-45D2-A52F-F749E80DC838}" presName="node" presStyleLbl="node1" presStyleIdx="2" presStyleCnt="5">
        <dgm:presLayoutVars>
          <dgm:bulletEnabled val="1"/>
        </dgm:presLayoutVars>
      </dgm:prSet>
      <dgm:spPr/>
      <dgm:t>
        <a:bodyPr/>
        <a:lstStyle/>
        <a:p>
          <a:endParaRPr lang="en-US"/>
        </a:p>
      </dgm:t>
    </dgm:pt>
    <dgm:pt modelId="{A4518F08-1527-41C1-B811-225EAEDCFD00}" type="pres">
      <dgm:prSet presAssocID="{47C563E3-14AF-4110-BBE2-3B7014CFD73B}" presName="sibTrans" presStyleLbl="sibTrans2D1" presStyleIdx="2" presStyleCnt="5"/>
      <dgm:spPr/>
      <dgm:t>
        <a:bodyPr/>
        <a:lstStyle/>
        <a:p>
          <a:endParaRPr lang="en-US"/>
        </a:p>
      </dgm:t>
    </dgm:pt>
    <dgm:pt modelId="{CAA88E84-9C8D-4AC2-A3EB-93AB6375F851}" type="pres">
      <dgm:prSet presAssocID="{47C563E3-14AF-4110-BBE2-3B7014CFD73B}" presName="connectorText" presStyleLbl="sibTrans2D1" presStyleIdx="2" presStyleCnt="5"/>
      <dgm:spPr/>
      <dgm:t>
        <a:bodyPr/>
        <a:lstStyle/>
        <a:p>
          <a:endParaRPr lang="en-US"/>
        </a:p>
      </dgm:t>
    </dgm:pt>
    <dgm:pt modelId="{FB649F39-06EC-448C-BF87-42FA966310DF}" type="pres">
      <dgm:prSet presAssocID="{0E0083F4-E057-4FA7-9732-6FF7CE113458}" presName="node" presStyleLbl="node1" presStyleIdx="3" presStyleCnt="5" custRadScaleRad="103518" custRadScaleInc="-86">
        <dgm:presLayoutVars>
          <dgm:bulletEnabled val="1"/>
        </dgm:presLayoutVars>
      </dgm:prSet>
      <dgm:spPr/>
      <dgm:t>
        <a:bodyPr/>
        <a:lstStyle/>
        <a:p>
          <a:endParaRPr lang="en-US"/>
        </a:p>
      </dgm:t>
    </dgm:pt>
    <dgm:pt modelId="{7A5297E9-6C54-4687-BDDE-78BEC3D36BFB}" type="pres">
      <dgm:prSet presAssocID="{3D7CAEFD-2C2C-48FC-BF48-2BBE917E8946}" presName="sibTrans" presStyleLbl="sibTrans2D1" presStyleIdx="3" presStyleCnt="5"/>
      <dgm:spPr/>
      <dgm:t>
        <a:bodyPr/>
        <a:lstStyle/>
        <a:p>
          <a:endParaRPr lang="en-US"/>
        </a:p>
      </dgm:t>
    </dgm:pt>
    <dgm:pt modelId="{215AC517-4EBF-4A95-8730-F9AEC239045F}" type="pres">
      <dgm:prSet presAssocID="{3D7CAEFD-2C2C-48FC-BF48-2BBE917E8946}" presName="connectorText" presStyleLbl="sibTrans2D1" presStyleIdx="3" presStyleCnt="5"/>
      <dgm:spPr/>
      <dgm:t>
        <a:bodyPr/>
        <a:lstStyle/>
        <a:p>
          <a:endParaRPr lang="en-US"/>
        </a:p>
      </dgm:t>
    </dgm:pt>
    <dgm:pt modelId="{9B822FE4-AAB4-4329-86B3-1CB62135AC89}" type="pres">
      <dgm:prSet presAssocID="{785452CB-7EF7-4602-8645-FB8D85E50AB0}" presName="node" presStyleLbl="node1" presStyleIdx="4" presStyleCnt="5">
        <dgm:presLayoutVars>
          <dgm:bulletEnabled val="1"/>
        </dgm:presLayoutVars>
      </dgm:prSet>
      <dgm:spPr/>
      <dgm:t>
        <a:bodyPr/>
        <a:lstStyle/>
        <a:p>
          <a:endParaRPr lang="en-US"/>
        </a:p>
      </dgm:t>
    </dgm:pt>
    <dgm:pt modelId="{F70A269D-9CC8-45F3-AB8A-354448C1B15A}" type="pres">
      <dgm:prSet presAssocID="{E24B3332-0750-4E5C-9546-95FF2B706A55}" presName="sibTrans" presStyleLbl="sibTrans2D1" presStyleIdx="4" presStyleCnt="5"/>
      <dgm:spPr/>
      <dgm:t>
        <a:bodyPr/>
        <a:lstStyle/>
        <a:p>
          <a:endParaRPr lang="en-US"/>
        </a:p>
      </dgm:t>
    </dgm:pt>
    <dgm:pt modelId="{D1DFB85D-C9FB-4D57-95EE-39828C48CCD1}" type="pres">
      <dgm:prSet presAssocID="{E24B3332-0750-4E5C-9546-95FF2B706A55}" presName="connectorText" presStyleLbl="sibTrans2D1" presStyleIdx="4" presStyleCnt="5"/>
      <dgm:spPr/>
      <dgm:t>
        <a:bodyPr/>
        <a:lstStyle/>
        <a:p>
          <a:endParaRPr lang="en-US"/>
        </a:p>
      </dgm:t>
    </dgm:pt>
  </dgm:ptLst>
  <dgm:cxnLst>
    <dgm:cxn modelId="{BE5C03D6-F10C-4F30-AD11-1ECBECFCC142}" srcId="{7D2750E2-8EDD-40FB-BD29-7DA934E1A900}" destId="{6F5B60E4-161A-445A-BC80-95B56A4CA303}" srcOrd="0" destOrd="0" parTransId="{4D6C0B7D-8229-4661-8A9A-EBE82DA313D2}" sibTransId="{4CDE9943-31FC-4C04-A52B-179052A38A82}"/>
    <dgm:cxn modelId="{C214A7AE-0A06-4E07-BD57-44BE23A2CEC2}" type="presOf" srcId="{3D7CAEFD-2C2C-48FC-BF48-2BBE917E8946}" destId="{7A5297E9-6C54-4687-BDDE-78BEC3D36BFB}" srcOrd="0" destOrd="0" presId="urn:microsoft.com/office/officeart/2005/8/layout/cycle2"/>
    <dgm:cxn modelId="{1FE7D082-F05B-4584-977D-8B2879F4F800}" type="presOf" srcId="{F51078FF-6C62-4E80-9E3B-720DFB6EA8F8}" destId="{46CE234A-61CE-415C-A8CC-07D373BE5A7E}" srcOrd="0" destOrd="0" presId="urn:microsoft.com/office/officeart/2005/8/layout/cycle2"/>
    <dgm:cxn modelId="{4E740DE8-33D6-450C-880D-D2F71BE22E76}" type="presOf" srcId="{7D2750E2-8EDD-40FB-BD29-7DA934E1A900}" destId="{E7AE5528-06DB-4514-8BDB-0D2B7B67EF4D}" srcOrd="0" destOrd="0" presId="urn:microsoft.com/office/officeart/2005/8/layout/cycle2"/>
    <dgm:cxn modelId="{12B4E796-D95F-4FC7-BE4C-99499A115011}" type="presOf" srcId="{6F5B60E4-161A-445A-BC80-95B56A4CA303}" destId="{2FFAFB77-EAFB-4680-AB72-C69CDFD7E394}" srcOrd="0" destOrd="0" presId="urn:microsoft.com/office/officeart/2005/8/layout/cycle2"/>
    <dgm:cxn modelId="{5FD05CF9-6488-4AB1-B6BE-1A7AEE1834EF}" type="presOf" srcId="{E24B3332-0750-4E5C-9546-95FF2B706A55}" destId="{D1DFB85D-C9FB-4D57-95EE-39828C48CCD1}" srcOrd="1" destOrd="0" presId="urn:microsoft.com/office/officeart/2005/8/layout/cycle2"/>
    <dgm:cxn modelId="{A1D6DE6F-CC8A-47FE-B5D9-346CA17CDF35}" type="presOf" srcId="{4CDE9943-31FC-4C04-A52B-179052A38A82}" destId="{6732EA0F-4527-477A-9B1B-1DFBDD9B5F56}" srcOrd="0" destOrd="0" presId="urn:microsoft.com/office/officeart/2005/8/layout/cycle2"/>
    <dgm:cxn modelId="{7F357260-40A0-4F2B-9338-CA7740B50364}" type="presOf" srcId="{4CDE9943-31FC-4C04-A52B-179052A38A82}" destId="{340D8DCF-ACB5-4B0D-B409-646868AE974D}" srcOrd="1" destOrd="0" presId="urn:microsoft.com/office/officeart/2005/8/layout/cycle2"/>
    <dgm:cxn modelId="{E5C92EBF-3F6A-419D-8027-BBED21F78BEE}" srcId="{7D2750E2-8EDD-40FB-BD29-7DA934E1A900}" destId="{C2E239BA-49C0-40F7-A781-2E9B1DFAB205}" srcOrd="1" destOrd="0" parTransId="{D1A27CA7-1F5B-4DD5-8D16-5C4BA0F62520}" sibTransId="{F51078FF-6C62-4E80-9E3B-720DFB6EA8F8}"/>
    <dgm:cxn modelId="{7F55E982-BD38-41A3-B627-0D5AFBCBAB3F}" type="presOf" srcId="{3D7CAEFD-2C2C-48FC-BF48-2BBE917E8946}" destId="{215AC517-4EBF-4A95-8730-F9AEC239045F}" srcOrd="1" destOrd="0" presId="urn:microsoft.com/office/officeart/2005/8/layout/cycle2"/>
    <dgm:cxn modelId="{755EDC75-3DEF-4C7E-8853-5FA73309E2D4}" type="presOf" srcId="{785452CB-7EF7-4602-8645-FB8D85E50AB0}" destId="{9B822FE4-AAB4-4329-86B3-1CB62135AC89}" srcOrd="0" destOrd="0" presId="urn:microsoft.com/office/officeart/2005/8/layout/cycle2"/>
    <dgm:cxn modelId="{BDD2825D-39F1-454E-8314-F4EDCFBEF07E}" srcId="{7D2750E2-8EDD-40FB-BD29-7DA934E1A900}" destId="{BF5EC67A-7D10-45D2-A52F-F749E80DC838}" srcOrd="2" destOrd="0" parTransId="{777D10D2-BC40-4D5D-AED7-28EDCE3D69F9}" sibTransId="{47C563E3-14AF-4110-BBE2-3B7014CFD73B}"/>
    <dgm:cxn modelId="{207D97FD-7298-4A91-B9E4-63D9CB231F78}" type="presOf" srcId="{47C563E3-14AF-4110-BBE2-3B7014CFD73B}" destId="{CAA88E84-9C8D-4AC2-A3EB-93AB6375F851}" srcOrd="1" destOrd="0" presId="urn:microsoft.com/office/officeart/2005/8/layout/cycle2"/>
    <dgm:cxn modelId="{28D88B69-66DA-44F6-8B32-F7747E6007E3}" type="presOf" srcId="{C2E239BA-49C0-40F7-A781-2E9B1DFAB205}" destId="{8E66735D-827E-47F4-BCFC-2CB64548694F}" srcOrd="0" destOrd="0" presId="urn:microsoft.com/office/officeart/2005/8/layout/cycle2"/>
    <dgm:cxn modelId="{EECBE41B-69E4-4190-B6E5-E2FFA839D39A}" srcId="{7D2750E2-8EDD-40FB-BD29-7DA934E1A900}" destId="{0E0083F4-E057-4FA7-9732-6FF7CE113458}" srcOrd="3" destOrd="0" parTransId="{EBFD16E1-C135-4ACA-A376-71724A0FF616}" sibTransId="{3D7CAEFD-2C2C-48FC-BF48-2BBE917E8946}"/>
    <dgm:cxn modelId="{F22D4299-D41B-41F3-A7DD-103F2311859D}" type="presOf" srcId="{F51078FF-6C62-4E80-9E3B-720DFB6EA8F8}" destId="{8CDC57D4-36B7-4175-B5F7-D7AC45DD9E5E}" srcOrd="1" destOrd="0" presId="urn:microsoft.com/office/officeart/2005/8/layout/cycle2"/>
    <dgm:cxn modelId="{3FF490E7-2DC7-4E61-B7CE-62C697F5F923}" type="presOf" srcId="{BF5EC67A-7D10-45D2-A52F-F749E80DC838}" destId="{3BA2A05B-1479-4233-B1DB-F509616173DF}" srcOrd="0" destOrd="0" presId="urn:microsoft.com/office/officeart/2005/8/layout/cycle2"/>
    <dgm:cxn modelId="{0CD83A75-78D9-4F8F-969E-E86197C38677}" type="presOf" srcId="{0E0083F4-E057-4FA7-9732-6FF7CE113458}" destId="{FB649F39-06EC-448C-BF87-42FA966310DF}" srcOrd="0" destOrd="0" presId="urn:microsoft.com/office/officeart/2005/8/layout/cycle2"/>
    <dgm:cxn modelId="{6523DF7A-11F9-4472-AFFD-82DEE764363F}" srcId="{7D2750E2-8EDD-40FB-BD29-7DA934E1A900}" destId="{785452CB-7EF7-4602-8645-FB8D85E50AB0}" srcOrd="4" destOrd="0" parTransId="{F3F16226-68E4-4D7B-8672-0E43664C9BF4}" sibTransId="{E24B3332-0750-4E5C-9546-95FF2B706A55}"/>
    <dgm:cxn modelId="{A7CBDA8C-AE99-4813-8216-89C866170FE6}" type="presOf" srcId="{E24B3332-0750-4E5C-9546-95FF2B706A55}" destId="{F70A269D-9CC8-45F3-AB8A-354448C1B15A}" srcOrd="0" destOrd="0" presId="urn:microsoft.com/office/officeart/2005/8/layout/cycle2"/>
    <dgm:cxn modelId="{280FF3B9-B0B1-4551-82BD-FB0C93DEF891}" type="presOf" srcId="{47C563E3-14AF-4110-BBE2-3B7014CFD73B}" destId="{A4518F08-1527-41C1-B811-225EAEDCFD00}" srcOrd="0" destOrd="0" presId="urn:microsoft.com/office/officeart/2005/8/layout/cycle2"/>
    <dgm:cxn modelId="{6C759AD8-4731-46A0-B7D0-D6C32A9C426C}" type="presParOf" srcId="{E7AE5528-06DB-4514-8BDB-0D2B7B67EF4D}" destId="{2FFAFB77-EAFB-4680-AB72-C69CDFD7E394}" srcOrd="0" destOrd="0" presId="urn:microsoft.com/office/officeart/2005/8/layout/cycle2"/>
    <dgm:cxn modelId="{671DEDB7-10F4-4D54-99A3-C3A54EFDF832}" type="presParOf" srcId="{E7AE5528-06DB-4514-8BDB-0D2B7B67EF4D}" destId="{6732EA0F-4527-477A-9B1B-1DFBDD9B5F56}" srcOrd="1" destOrd="0" presId="urn:microsoft.com/office/officeart/2005/8/layout/cycle2"/>
    <dgm:cxn modelId="{AC5E655A-653A-4BE5-84F8-BBCBAC5D40AD}" type="presParOf" srcId="{6732EA0F-4527-477A-9B1B-1DFBDD9B5F56}" destId="{340D8DCF-ACB5-4B0D-B409-646868AE974D}" srcOrd="0" destOrd="0" presId="urn:microsoft.com/office/officeart/2005/8/layout/cycle2"/>
    <dgm:cxn modelId="{2C8A746C-BC57-4AB2-B1AA-F515F54804A4}" type="presParOf" srcId="{E7AE5528-06DB-4514-8BDB-0D2B7B67EF4D}" destId="{8E66735D-827E-47F4-BCFC-2CB64548694F}" srcOrd="2" destOrd="0" presId="urn:microsoft.com/office/officeart/2005/8/layout/cycle2"/>
    <dgm:cxn modelId="{F20C1010-EEC5-4379-AB36-871932B5CFC4}" type="presParOf" srcId="{E7AE5528-06DB-4514-8BDB-0D2B7B67EF4D}" destId="{46CE234A-61CE-415C-A8CC-07D373BE5A7E}" srcOrd="3" destOrd="0" presId="urn:microsoft.com/office/officeart/2005/8/layout/cycle2"/>
    <dgm:cxn modelId="{8866E469-D1A1-4551-9DE1-50518C76FDD2}" type="presParOf" srcId="{46CE234A-61CE-415C-A8CC-07D373BE5A7E}" destId="{8CDC57D4-36B7-4175-B5F7-D7AC45DD9E5E}" srcOrd="0" destOrd="0" presId="urn:microsoft.com/office/officeart/2005/8/layout/cycle2"/>
    <dgm:cxn modelId="{73671414-4601-4B58-BF41-CC8B22387EC4}" type="presParOf" srcId="{E7AE5528-06DB-4514-8BDB-0D2B7B67EF4D}" destId="{3BA2A05B-1479-4233-B1DB-F509616173DF}" srcOrd="4" destOrd="0" presId="urn:microsoft.com/office/officeart/2005/8/layout/cycle2"/>
    <dgm:cxn modelId="{C5E8C6B8-EFB7-4327-AEED-2ACA585456E8}" type="presParOf" srcId="{E7AE5528-06DB-4514-8BDB-0D2B7B67EF4D}" destId="{A4518F08-1527-41C1-B811-225EAEDCFD00}" srcOrd="5" destOrd="0" presId="urn:microsoft.com/office/officeart/2005/8/layout/cycle2"/>
    <dgm:cxn modelId="{A283D4C7-9DFC-4696-9624-53A7FA06753C}" type="presParOf" srcId="{A4518F08-1527-41C1-B811-225EAEDCFD00}" destId="{CAA88E84-9C8D-4AC2-A3EB-93AB6375F851}" srcOrd="0" destOrd="0" presId="urn:microsoft.com/office/officeart/2005/8/layout/cycle2"/>
    <dgm:cxn modelId="{5430F418-A4D6-414D-9D06-B1D307779856}" type="presParOf" srcId="{E7AE5528-06DB-4514-8BDB-0D2B7B67EF4D}" destId="{FB649F39-06EC-448C-BF87-42FA966310DF}" srcOrd="6" destOrd="0" presId="urn:microsoft.com/office/officeart/2005/8/layout/cycle2"/>
    <dgm:cxn modelId="{8C81EDAB-BA10-4644-8956-7F7265A210F9}" type="presParOf" srcId="{E7AE5528-06DB-4514-8BDB-0D2B7B67EF4D}" destId="{7A5297E9-6C54-4687-BDDE-78BEC3D36BFB}" srcOrd="7" destOrd="0" presId="urn:microsoft.com/office/officeart/2005/8/layout/cycle2"/>
    <dgm:cxn modelId="{2B179C92-E040-4806-96FB-B36C5BCE476B}" type="presParOf" srcId="{7A5297E9-6C54-4687-BDDE-78BEC3D36BFB}" destId="{215AC517-4EBF-4A95-8730-F9AEC239045F}" srcOrd="0" destOrd="0" presId="urn:microsoft.com/office/officeart/2005/8/layout/cycle2"/>
    <dgm:cxn modelId="{BA4CE575-DE6C-46E7-A67A-6D0FA4F6061E}" type="presParOf" srcId="{E7AE5528-06DB-4514-8BDB-0D2B7B67EF4D}" destId="{9B822FE4-AAB4-4329-86B3-1CB62135AC89}" srcOrd="8" destOrd="0" presId="urn:microsoft.com/office/officeart/2005/8/layout/cycle2"/>
    <dgm:cxn modelId="{41EFBC56-8210-4931-BE4D-238DE0D14C7B}" type="presParOf" srcId="{E7AE5528-06DB-4514-8BDB-0D2B7B67EF4D}" destId="{F70A269D-9CC8-45F3-AB8A-354448C1B15A}" srcOrd="9" destOrd="0" presId="urn:microsoft.com/office/officeart/2005/8/layout/cycle2"/>
    <dgm:cxn modelId="{2E676603-6729-49C1-B97D-341A65670029}" type="presParOf" srcId="{F70A269D-9CC8-45F3-AB8A-354448C1B15A}" destId="{D1DFB85D-C9FB-4D57-95EE-39828C48CCD1}"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7D2750E2-8EDD-40FB-BD29-7DA934E1A900}"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n-US"/>
        </a:p>
      </dgm:t>
    </dgm:pt>
    <dgm:pt modelId="{6F5B60E4-161A-445A-BC80-95B56A4CA303}">
      <dgm:prSet phldrT="[Text]"/>
      <dgm:spPr/>
      <dgm:t>
        <a:bodyPr/>
        <a:lstStyle/>
        <a:p>
          <a:r>
            <a:rPr lang="en-GB" b="1" dirty="0" smtClean="0"/>
            <a:t>1.Assess</a:t>
          </a:r>
          <a:endParaRPr lang="en-US" dirty="0"/>
        </a:p>
      </dgm:t>
    </dgm:pt>
    <dgm:pt modelId="{4D6C0B7D-8229-4661-8A9A-EBE82DA313D2}" type="parTrans" cxnId="{BE5C03D6-F10C-4F30-AD11-1ECBECFCC142}">
      <dgm:prSet/>
      <dgm:spPr/>
      <dgm:t>
        <a:bodyPr/>
        <a:lstStyle/>
        <a:p>
          <a:endParaRPr lang="en-US"/>
        </a:p>
      </dgm:t>
    </dgm:pt>
    <dgm:pt modelId="{4CDE9943-31FC-4C04-A52B-179052A38A82}" type="sibTrans" cxnId="{BE5C03D6-F10C-4F30-AD11-1ECBECFCC142}">
      <dgm:prSet/>
      <dgm:spPr>
        <a:solidFill>
          <a:schemeClr val="accent5">
            <a:lumMod val="60000"/>
            <a:lumOff val="40000"/>
          </a:schemeClr>
        </a:solidFill>
      </dgm:spPr>
      <dgm:t>
        <a:bodyPr/>
        <a:lstStyle/>
        <a:p>
          <a:endParaRPr lang="en-US"/>
        </a:p>
      </dgm:t>
    </dgm:pt>
    <dgm:pt modelId="{C2E239BA-49C0-40F7-A781-2E9B1DFAB205}">
      <dgm:prSet phldrT="[Text]"/>
      <dgm:spPr/>
      <dgm:t>
        <a:bodyPr/>
        <a:lstStyle/>
        <a:p>
          <a:r>
            <a:rPr lang="en-GB" b="1" dirty="0" smtClean="0"/>
            <a:t>2.Engage</a:t>
          </a:r>
          <a:endParaRPr lang="en-US" dirty="0"/>
        </a:p>
      </dgm:t>
    </dgm:pt>
    <dgm:pt modelId="{D1A27CA7-1F5B-4DD5-8D16-5C4BA0F62520}" type="parTrans" cxnId="{E5C92EBF-3F6A-419D-8027-BBED21F78BEE}">
      <dgm:prSet/>
      <dgm:spPr/>
      <dgm:t>
        <a:bodyPr/>
        <a:lstStyle/>
        <a:p>
          <a:endParaRPr lang="en-US"/>
        </a:p>
      </dgm:t>
    </dgm:pt>
    <dgm:pt modelId="{F51078FF-6C62-4E80-9E3B-720DFB6EA8F8}" type="sibTrans" cxnId="{E5C92EBF-3F6A-419D-8027-BBED21F78BEE}">
      <dgm:prSet/>
      <dgm:spPr>
        <a:solidFill>
          <a:schemeClr val="accent5">
            <a:lumMod val="60000"/>
            <a:lumOff val="40000"/>
          </a:schemeClr>
        </a:solidFill>
      </dgm:spPr>
      <dgm:t>
        <a:bodyPr/>
        <a:lstStyle/>
        <a:p>
          <a:endParaRPr lang="en-US"/>
        </a:p>
      </dgm:t>
    </dgm:pt>
    <dgm:pt modelId="{BF5EC67A-7D10-45D2-A52F-F749E80DC838}">
      <dgm:prSet phldrT="[Text]"/>
      <dgm:spPr/>
      <dgm:t>
        <a:bodyPr/>
        <a:lstStyle/>
        <a:p>
          <a:r>
            <a:rPr lang="en-US" b="1" dirty="0" smtClean="0"/>
            <a:t>3.Organise</a:t>
          </a:r>
          <a:endParaRPr lang="en-US" b="1" dirty="0"/>
        </a:p>
      </dgm:t>
    </dgm:pt>
    <dgm:pt modelId="{777D10D2-BC40-4D5D-AED7-28EDCE3D69F9}" type="parTrans" cxnId="{BDD2825D-39F1-454E-8314-F4EDCFBEF07E}">
      <dgm:prSet/>
      <dgm:spPr/>
      <dgm:t>
        <a:bodyPr/>
        <a:lstStyle/>
        <a:p>
          <a:endParaRPr lang="en-US"/>
        </a:p>
      </dgm:t>
    </dgm:pt>
    <dgm:pt modelId="{47C563E3-14AF-4110-BBE2-3B7014CFD73B}" type="sibTrans" cxnId="{BDD2825D-39F1-454E-8314-F4EDCFBEF07E}">
      <dgm:prSet/>
      <dgm:spPr>
        <a:solidFill>
          <a:schemeClr val="accent5">
            <a:lumMod val="60000"/>
            <a:lumOff val="40000"/>
          </a:schemeClr>
        </a:solidFill>
      </dgm:spPr>
      <dgm:t>
        <a:bodyPr/>
        <a:lstStyle/>
        <a:p>
          <a:endParaRPr lang="en-US"/>
        </a:p>
      </dgm:t>
    </dgm:pt>
    <dgm:pt modelId="{0E0083F4-E057-4FA7-9732-6FF7CE113458}">
      <dgm:prSet phldrT="[Text]"/>
      <dgm:spPr/>
      <dgm:t>
        <a:bodyPr/>
        <a:lstStyle/>
        <a:p>
          <a:r>
            <a:rPr lang="en-GB" b="1" dirty="0" smtClean="0"/>
            <a:t>4.Action</a:t>
          </a:r>
          <a:endParaRPr lang="en-US" dirty="0"/>
        </a:p>
      </dgm:t>
    </dgm:pt>
    <dgm:pt modelId="{EBFD16E1-C135-4ACA-A376-71724A0FF616}" type="parTrans" cxnId="{EECBE41B-69E4-4190-B6E5-E2FFA839D39A}">
      <dgm:prSet/>
      <dgm:spPr/>
      <dgm:t>
        <a:bodyPr/>
        <a:lstStyle/>
        <a:p>
          <a:endParaRPr lang="en-US"/>
        </a:p>
      </dgm:t>
    </dgm:pt>
    <dgm:pt modelId="{3D7CAEFD-2C2C-48FC-BF48-2BBE917E8946}" type="sibTrans" cxnId="{EECBE41B-69E4-4190-B6E5-E2FFA839D39A}">
      <dgm:prSet/>
      <dgm:spPr>
        <a:solidFill>
          <a:schemeClr val="accent5">
            <a:lumMod val="60000"/>
            <a:lumOff val="40000"/>
          </a:schemeClr>
        </a:solidFill>
      </dgm:spPr>
      <dgm:t>
        <a:bodyPr/>
        <a:lstStyle/>
        <a:p>
          <a:endParaRPr lang="en-US"/>
        </a:p>
      </dgm:t>
    </dgm:pt>
    <dgm:pt modelId="{785452CB-7EF7-4602-8645-FB8D85E50AB0}">
      <dgm:prSet phldrT="[Text]"/>
      <dgm:spPr/>
      <dgm:t>
        <a:bodyPr/>
        <a:lstStyle/>
        <a:p>
          <a:r>
            <a:rPr lang="en-GB" b="1" dirty="0" smtClean="0"/>
            <a:t>5.Follow-up</a:t>
          </a:r>
          <a:endParaRPr lang="en-US" dirty="0"/>
        </a:p>
      </dgm:t>
    </dgm:pt>
    <dgm:pt modelId="{F3F16226-68E4-4D7B-8672-0E43664C9BF4}" type="parTrans" cxnId="{6523DF7A-11F9-4472-AFFD-82DEE764363F}">
      <dgm:prSet/>
      <dgm:spPr/>
      <dgm:t>
        <a:bodyPr/>
        <a:lstStyle/>
        <a:p>
          <a:endParaRPr lang="en-US"/>
        </a:p>
      </dgm:t>
    </dgm:pt>
    <dgm:pt modelId="{E24B3332-0750-4E5C-9546-95FF2B706A55}" type="sibTrans" cxnId="{6523DF7A-11F9-4472-AFFD-82DEE764363F}">
      <dgm:prSet/>
      <dgm:spPr>
        <a:solidFill>
          <a:schemeClr val="accent5">
            <a:lumMod val="60000"/>
            <a:lumOff val="40000"/>
          </a:schemeClr>
        </a:solidFill>
      </dgm:spPr>
      <dgm:t>
        <a:bodyPr/>
        <a:lstStyle/>
        <a:p>
          <a:endParaRPr lang="en-US"/>
        </a:p>
      </dgm:t>
    </dgm:pt>
    <dgm:pt modelId="{E7AE5528-06DB-4514-8BDB-0D2B7B67EF4D}" type="pres">
      <dgm:prSet presAssocID="{7D2750E2-8EDD-40FB-BD29-7DA934E1A900}" presName="cycle" presStyleCnt="0">
        <dgm:presLayoutVars>
          <dgm:dir/>
          <dgm:resizeHandles val="exact"/>
        </dgm:presLayoutVars>
      </dgm:prSet>
      <dgm:spPr/>
      <dgm:t>
        <a:bodyPr/>
        <a:lstStyle/>
        <a:p>
          <a:endParaRPr lang="en-US"/>
        </a:p>
      </dgm:t>
    </dgm:pt>
    <dgm:pt modelId="{2FFAFB77-EAFB-4680-AB72-C69CDFD7E394}" type="pres">
      <dgm:prSet presAssocID="{6F5B60E4-161A-445A-BC80-95B56A4CA303}" presName="node" presStyleLbl="node1" presStyleIdx="0" presStyleCnt="5">
        <dgm:presLayoutVars>
          <dgm:bulletEnabled val="1"/>
        </dgm:presLayoutVars>
      </dgm:prSet>
      <dgm:spPr/>
      <dgm:t>
        <a:bodyPr/>
        <a:lstStyle/>
        <a:p>
          <a:endParaRPr lang="en-US"/>
        </a:p>
      </dgm:t>
    </dgm:pt>
    <dgm:pt modelId="{6732EA0F-4527-477A-9B1B-1DFBDD9B5F56}" type="pres">
      <dgm:prSet presAssocID="{4CDE9943-31FC-4C04-A52B-179052A38A82}" presName="sibTrans" presStyleLbl="sibTrans2D1" presStyleIdx="0" presStyleCnt="5" custLinFactNeighborX="11439" custLinFactNeighborY="12497"/>
      <dgm:spPr/>
      <dgm:t>
        <a:bodyPr/>
        <a:lstStyle/>
        <a:p>
          <a:endParaRPr lang="en-US"/>
        </a:p>
      </dgm:t>
    </dgm:pt>
    <dgm:pt modelId="{340D8DCF-ACB5-4B0D-B409-646868AE974D}" type="pres">
      <dgm:prSet presAssocID="{4CDE9943-31FC-4C04-A52B-179052A38A82}" presName="connectorText" presStyleLbl="sibTrans2D1" presStyleIdx="0" presStyleCnt="5"/>
      <dgm:spPr/>
      <dgm:t>
        <a:bodyPr/>
        <a:lstStyle/>
        <a:p>
          <a:endParaRPr lang="en-US"/>
        </a:p>
      </dgm:t>
    </dgm:pt>
    <dgm:pt modelId="{8E66735D-827E-47F4-BCFC-2CB64548694F}" type="pres">
      <dgm:prSet presAssocID="{C2E239BA-49C0-40F7-A781-2E9B1DFAB205}" presName="node" presStyleLbl="node1" presStyleIdx="1" presStyleCnt="5">
        <dgm:presLayoutVars>
          <dgm:bulletEnabled val="1"/>
        </dgm:presLayoutVars>
      </dgm:prSet>
      <dgm:spPr/>
      <dgm:t>
        <a:bodyPr/>
        <a:lstStyle/>
        <a:p>
          <a:endParaRPr lang="en-US"/>
        </a:p>
      </dgm:t>
    </dgm:pt>
    <dgm:pt modelId="{46CE234A-61CE-415C-A8CC-07D373BE5A7E}" type="pres">
      <dgm:prSet presAssocID="{F51078FF-6C62-4E80-9E3B-720DFB6EA8F8}" presName="sibTrans" presStyleLbl="sibTrans2D1" presStyleIdx="1" presStyleCnt="5"/>
      <dgm:spPr/>
      <dgm:t>
        <a:bodyPr/>
        <a:lstStyle/>
        <a:p>
          <a:endParaRPr lang="en-US"/>
        </a:p>
      </dgm:t>
    </dgm:pt>
    <dgm:pt modelId="{8CDC57D4-36B7-4175-B5F7-D7AC45DD9E5E}" type="pres">
      <dgm:prSet presAssocID="{F51078FF-6C62-4E80-9E3B-720DFB6EA8F8}" presName="connectorText" presStyleLbl="sibTrans2D1" presStyleIdx="1" presStyleCnt="5"/>
      <dgm:spPr/>
      <dgm:t>
        <a:bodyPr/>
        <a:lstStyle/>
        <a:p>
          <a:endParaRPr lang="en-US"/>
        </a:p>
      </dgm:t>
    </dgm:pt>
    <dgm:pt modelId="{3BA2A05B-1479-4233-B1DB-F509616173DF}" type="pres">
      <dgm:prSet presAssocID="{BF5EC67A-7D10-45D2-A52F-F749E80DC838}" presName="node" presStyleLbl="node1" presStyleIdx="2" presStyleCnt="5">
        <dgm:presLayoutVars>
          <dgm:bulletEnabled val="1"/>
        </dgm:presLayoutVars>
      </dgm:prSet>
      <dgm:spPr/>
      <dgm:t>
        <a:bodyPr/>
        <a:lstStyle/>
        <a:p>
          <a:endParaRPr lang="en-US"/>
        </a:p>
      </dgm:t>
    </dgm:pt>
    <dgm:pt modelId="{A4518F08-1527-41C1-B811-225EAEDCFD00}" type="pres">
      <dgm:prSet presAssocID="{47C563E3-14AF-4110-BBE2-3B7014CFD73B}" presName="sibTrans" presStyleLbl="sibTrans2D1" presStyleIdx="2" presStyleCnt="5"/>
      <dgm:spPr/>
      <dgm:t>
        <a:bodyPr/>
        <a:lstStyle/>
        <a:p>
          <a:endParaRPr lang="en-US"/>
        </a:p>
      </dgm:t>
    </dgm:pt>
    <dgm:pt modelId="{CAA88E84-9C8D-4AC2-A3EB-93AB6375F851}" type="pres">
      <dgm:prSet presAssocID="{47C563E3-14AF-4110-BBE2-3B7014CFD73B}" presName="connectorText" presStyleLbl="sibTrans2D1" presStyleIdx="2" presStyleCnt="5"/>
      <dgm:spPr/>
      <dgm:t>
        <a:bodyPr/>
        <a:lstStyle/>
        <a:p>
          <a:endParaRPr lang="en-US"/>
        </a:p>
      </dgm:t>
    </dgm:pt>
    <dgm:pt modelId="{FB649F39-06EC-448C-BF87-42FA966310DF}" type="pres">
      <dgm:prSet presAssocID="{0E0083F4-E057-4FA7-9732-6FF7CE113458}" presName="node" presStyleLbl="node1" presStyleIdx="3" presStyleCnt="5" custRadScaleRad="103518" custRadScaleInc="-86">
        <dgm:presLayoutVars>
          <dgm:bulletEnabled val="1"/>
        </dgm:presLayoutVars>
      </dgm:prSet>
      <dgm:spPr/>
      <dgm:t>
        <a:bodyPr/>
        <a:lstStyle/>
        <a:p>
          <a:endParaRPr lang="en-US"/>
        </a:p>
      </dgm:t>
    </dgm:pt>
    <dgm:pt modelId="{7A5297E9-6C54-4687-BDDE-78BEC3D36BFB}" type="pres">
      <dgm:prSet presAssocID="{3D7CAEFD-2C2C-48FC-BF48-2BBE917E8946}" presName="sibTrans" presStyleLbl="sibTrans2D1" presStyleIdx="3" presStyleCnt="5"/>
      <dgm:spPr/>
      <dgm:t>
        <a:bodyPr/>
        <a:lstStyle/>
        <a:p>
          <a:endParaRPr lang="en-US"/>
        </a:p>
      </dgm:t>
    </dgm:pt>
    <dgm:pt modelId="{215AC517-4EBF-4A95-8730-F9AEC239045F}" type="pres">
      <dgm:prSet presAssocID="{3D7CAEFD-2C2C-48FC-BF48-2BBE917E8946}" presName="connectorText" presStyleLbl="sibTrans2D1" presStyleIdx="3" presStyleCnt="5"/>
      <dgm:spPr/>
      <dgm:t>
        <a:bodyPr/>
        <a:lstStyle/>
        <a:p>
          <a:endParaRPr lang="en-US"/>
        </a:p>
      </dgm:t>
    </dgm:pt>
    <dgm:pt modelId="{9B822FE4-AAB4-4329-86B3-1CB62135AC89}" type="pres">
      <dgm:prSet presAssocID="{785452CB-7EF7-4602-8645-FB8D85E50AB0}" presName="node" presStyleLbl="node1" presStyleIdx="4" presStyleCnt="5">
        <dgm:presLayoutVars>
          <dgm:bulletEnabled val="1"/>
        </dgm:presLayoutVars>
      </dgm:prSet>
      <dgm:spPr/>
      <dgm:t>
        <a:bodyPr/>
        <a:lstStyle/>
        <a:p>
          <a:endParaRPr lang="en-US"/>
        </a:p>
      </dgm:t>
    </dgm:pt>
    <dgm:pt modelId="{F70A269D-9CC8-45F3-AB8A-354448C1B15A}" type="pres">
      <dgm:prSet presAssocID="{E24B3332-0750-4E5C-9546-95FF2B706A55}" presName="sibTrans" presStyleLbl="sibTrans2D1" presStyleIdx="4" presStyleCnt="5"/>
      <dgm:spPr/>
      <dgm:t>
        <a:bodyPr/>
        <a:lstStyle/>
        <a:p>
          <a:endParaRPr lang="en-US"/>
        </a:p>
      </dgm:t>
    </dgm:pt>
    <dgm:pt modelId="{D1DFB85D-C9FB-4D57-95EE-39828C48CCD1}" type="pres">
      <dgm:prSet presAssocID="{E24B3332-0750-4E5C-9546-95FF2B706A55}" presName="connectorText" presStyleLbl="sibTrans2D1" presStyleIdx="4" presStyleCnt="5"/>
      <dgm:spPr/>
      <dgm:t>
        <a:bodyPr/>
        <a:lstStyle/>
        <a:p>
          <a:endParaRPr lang="en-US"/>
        </a:p>
      </dgm:t>
    </dgm:pt>
  </dgm:ptLst>
  <dgm:cxnLst>
    <dgm:cxn modelId="{BE5C03D6-F10C-4F30-AD11-1ECBECFCC142}" srcId="{7D2750E2-8EDD-40FB-BD29-7DA934E1A900}" destId="{6F5B60E4-161A-445A-BC80-95B56A4CA303}" srcOrd="0" destOrd="0" parTransId="{4D6C0B7D-8229-4661-8A9A-EBE82DA313D2}" sibTransId="{4CDE9943-31FC-4C04-A52B-179052A38A82}"/>
    <dgm:cxn modelId="{C214A7AE-0A06-4E07-BD57-44BE23A2CEC2}" type="presOf" srcId="{3D7CAEFD-2C2C-48FC-BF48-2BBE917E8946}" destId="{7A5297E9-6C54-4687-BDDE-78BEC3D36BFB}" srcOrd="0" destOrd="0" presId="urn:microsoft.com/office/officeart/2005/8/layout/cycle2"/>
    <dgm:cxn modelId="{1FE7D082-F05B-4584-977D-8B2879F4F800}" type="presOf" srcId="{F51078FF-6C62-4E80-9E3B-720DFB6EA8F8}" destId="{46CE234A-61CE-415C-A8CC-07D373BE5A7E}" srcOrd="0" destOrd="0" presId="urn:microsoft.com/office/officeart/2005/8/layout/cycle2"/>
    <dgm:cxn modelId="{4E740DE8-33D6-450C-880D-D2F71BE22E76}" type="presOf" srcId="{7D2750E2-8EDD-40FB-BD29-7DA934E1A900}" destId="{E7AE5528-06DB-4514-8BDB-0D2B7B67EF4D}" srcOrd="0" destOrd="0" presId="urn:microsoft.com/office/officeart/2005/8/layout/cycle2"/>
    <dgm:cxn modelId="{12B4E796-D95F-4FC7-BE4C-99499A115011}" type="presOf" srcId="{6F5B60E4-161A-445A-BC80-95B56A4CA303}" destId="{2FFAFB77-EAFB-4680-AB72-C69CDFD7E394}" srcOrd="0" destOrd="0" presId="urn:microsoft.com/office/officeart/2005/8/layout/cycle2"/>
    <dgm:cxn modelId="{5FD05CF9-6488-4AB1-B6BE-1A7AEE1834EF}" type="presOf" srcId="{E24B3332-0750-4E5C-9546-95FF2B706A55}" destId="{D1DFB85D-C9FB-4D57-95EE-39828C48CCD1}" srcOrd="1" destOrd="0" presId="urn:microsoft.com/office/officeart/2005/8/layout/cycle2"/>
    <dgm:cxn modelId="{A1D6DE6F-CC8A-47FE-B5D9-346CA17CDF35}" type="presOf" srcId="{4CDE9943-31FC-4C04-A52B-179052A38A82}" destId="{6732EA0F-4527-477A-9B1B-1DFBDD9B5F56}" srcOrd="0" destOrd="0" presId="urn:microsoft.com/office/officeart/2005/8/layout/cycle2"/>
    <dgm:cxn modelId="{7F357260-40A0-4F2B-9338-CA7740B50364}" type="presOf" srcId="{4CDE9943-31FC-4C04-A52B-179052A38A82}" destId="{340D8DCF-ACB5-4B0D-B409-646868AE974D}" srcOrd="1" destOrd="0" presId="urn:microsoft.com/office/officeart/2005/8/layout/cycle2"/>
    <dgm:cxn modelId="{E5C92EBF-3F6A-419D-8027-BBED21F78BEE}" srcId="{7D2750E2-8EDD-40FB-BD29-7DA934E1A900}" destId="{C2E239BA-49C0-40F7-A781-2E9B1DFAB205}" srcOrd="1" destOrd="0" parTransId="{D1A27CA7-1F5B-4DD5-8D16-5C4BA0F62520}" sibTransId="{F51078FF-6C62-4E80-9E3B-720DFB6EA8F8}"/>
    <dgm:cxn modelId="{7F55E982-BD38-41A3-B627-0D5AFBCBAB3F}" type="presOf" srcId="{3D7CAEFD-2C2C-48FC-BF48-2BBE917E8946}" destId="{215AC517-4EBF-4A95-8730-F9AEC239045F}" srcOrd="1" destOrd="0" presId="urn:microsoft.com/office/officeart/2005/8/layout/cycle2"/>
    <dgm:cxn modelId="{755EDC75-3DEF-4C7E-8853-5FA73309E2D4}" type="presOf" srcId="{785452CB-7EF7-4602-8645-FB8D85E50AB0}" destId="{9B822FE4-AAB4-4329-86B3-1CB62135AC89}" srcOrd="0" destOrd="0" presId="urn:microsoft.com/office/officeart/2005/8/layout/cycle2"/>
    <dgm:cxn modelId="{BDD2825D-39F1-454E-8314-F4EDCFBEF07E}" srcId="{7D2750E2-8EDD-40FB-BD29-7DA934E1A900}" destId="{BF5EC67A-7D10-45D2-A52F-F749E80DC838}" srcOrd="2" destOrd="0" parTransId="{777D10D2-BC40-4D5D-AED7-28EDCE3D69F9}" sibTransId="{47C563E3-14AF-4110-BBE2-3B7014CFD73B}"/>
    <dgm:cxn modelId="{207D97FD-7298-4A91-B9E4-63D9CB231F78}" type="presOf" srcId="{47C563E3-14AF-4110-BBE2-3B7014CFD73B}" destId="{CAA88E84-9C8D-4AC2-A3EB-93AB6375F851}" srcOrd="1" destOrd="0" presId="urn:microsoft.com/office/officeart/2005/8/layout/cycle2"/>
    <dgm:cxn modelId="{28D88B69-66DA-44F6-8B32-F7747E6007E3}" type="presOf" srcId="{C2E239BA-49C0-40F7-A781-2E9B1DFAB205}" destId="{8E66735D-827E-47F4-BCFC-2CB64548694F}" srcOrd="0" destOrd="0" presId="urn:microsoft.com/office/officeart/2005/8/layout/cycle2"/>
    <dgm:cxn modelId="{EECBE41B-69E4-4190-B6E5-E2FFA839D39A}" srcId="{7D2750E2-8EDD-40FB-BD29-7DA934E1A900}" destId="{0E0083F4-E057-4FA7-9732-6FF7CE113458}" srcOrd="3" destOrd="0" parTransId="{EBFD16E1-C135-4ACA-A376-71724A0FF616}" sibTransId="{3D7CAEFD-2C2C-48FC-BF48-2BBE917E8946}"/>
    <dgm:cxn modelId="{F22D4299-D41B-41F3-A7DD-103F2311859D}" type="presOf" srcId="{F51078FF-6C62-4E80-9E3B-720DFB6EA8F8}" destId="{8CDC57D4-36B7-4175-B5F7-D7AC45DD9E5E}" srcOrd="1" destOrd="0" presId="urn:microsoft.com/office/officeart/2005/8/layout/cycle2"/>
    <dgm:cxn modelId="{3FF490E7-2DC7-4E61-B7CE-62C697F5F923}" type="presOf" srcId="{BF5EC67A-7D10-45D2-A52F-F749E80DC838}" destId="{3BA2A05B-1479-4233-B1DB-F509616173DF}" srcOrd="0" destOrd="0" presId="urn:microsoft.com/office/officeart/2005/8/layout/cycle2"/>
    <dgm:cxn modelId="{0CD83A75-78D9-4F8F-969E-E86197C38677}" type="presOf" srcId="{0E0083F4-E057-4FA7-9732-6FF7CE113458}" destId="{FB649F39-06EC-448C-BF87-42FA966310DF}" srcOrd="0" destOrd="0" presId="urn:microsoft.com/office/officeart/2005/8/layout/cycle2"/>
    <dgm:cxn modelId="{6523DF7A-11F9-4472-AFFD-82DEE764363F}" srcId="{7D2750E2-8EDD-40FB-BD29-7DA934E1A900}" destId="{785452CB-7EF7-4602-8645-FB8D85E50AB0}" srcOrd="4" destOrd="0" parTransId="{F3F16226-68E4-4D7B-8672-0E43664C9BF4}" sibTransId="{E24B3332-0750-4E5C-9546-95FF2B706A55}"/>
    <dgm:cxn modelId="{A7CBDA8C-AE99-4813-8216-89C866170FE6}" type="presOf" srcId="{E24B3332-0750-4E5C-9546-95FF2B706A55}" destId="{F70A269D-9CC8-45F3-AB8A-354448C1B15A}" srcOrd="0" destOrd="0" presId="urn:microsoft.com/office/officeart/2005/8/layout/cycle2"/>
    <dgm:cxn modelId="{280FF3B9-B0B1-4551-82BD-FB0C93DEF891}" type="presOf" srcId="{47C563E3-14AF-4110-BBE2-3B7014CFD73B}" destId="{A4518F08-1527-41C1-B811-225EAEDCFD00}" srcOrd="0" destOrd="0" presId="urn:microsoft.com/office/officeart/2005/8/layout/cycle2"/>
    <dgm:cxn modelId="{6C759AD8-4731-46A0-B7D0-D6C32A9C426C}" type="presParOf" srcId="{E7AE5528-06DB-4514-8BDB-0D2B7B67EF4D}" destId="{2FFAFB77-EAFB-4680-AB72-C69CDFD7E394}" srcOrd="0" destOrd="0" presId="urn:microsoft.com/office/officeart/2005/8/layout/cycle2"/>
    <dgm:cxn modelId="{671DEDB7-10F4-4D54-99A3-C3A54EFDF832}" type="presParOf" srcId="{E7AE5528-06DB-4514-8BDB-0D2B7B67EF4D}" destId="{6732EA0F-4527-477A-9B1B-1DFBDD9B5F56}" srcOrd="1" destOrd="0" presId="urn:microsoft.com/office/officeart/2005/8/layout/cycle2"/>
    <dgm:cxn modelId="{AC5E655A-653A-4BE5-84F8-BBCBAC5D40AD}" type="presParOf" srcId="{6732EA0F-4527-477A-9B1B-1DFBDD9B5F56}" destId="{340D8DCF-ACB5-4B0D-B409-646868AE974D}" srcOrd="0" destOrd="0" presId="urn:microsoft.com/office/officeart/2005/8/layout/cycle2"/>
    <dgm:cxn modelId="{2C8A746C-BC57-4AB2-B1AA-F515F54804A4}" type="presParOf" srcId="{E7AE5528-06DB-4514-8BDB-0D2B7B67EF4D}" destId="{8E66735D-827E-47F4-BCFC-2CB64548694F}" srcOrd="2" destOrd="0" presId="urn:microsoft.com/office/officeart/2005/8/layout/cycle2"/>
    <dgm:cxn modelId="{F20C1010-EEC5-4379-AB36-871932B5CFC4}" type="presParOf" srcId="{E7AE5528-06DB-4514-8BDB-0D2B7B67EF4D}" destId="{46CE234A-61CE-415C-A8CC-07D373BE5A7E}" srcOrd="3" destOrd="0" presId="urn:microsoft.com/office/officeart/2005/8/layout/cycle2"/>
    <dgm:cxn modelId="{8866E469-D1A1-4551-9DE1-50518C76FDD2}" type="presParOf" srcId="{46CE234A-61CE-415C-A8CC-07D373BE5A7E}" destId="{8CDC57D4-36B7-4175-B5F7-D7AC45DD9E5E}" srcOrd="0" destOrd="0" presId="urn:microsoft.com/office/officeart/2005/8/layout/cycle2"/>
    <dgm:cxn modelId="{73671414-4601-4B58-BF41-CC8B22387EC4}" type="presParOf" srcId="{E7AE5528-06DB-4514-8BDB-0D2B7B67EF4D}" destId="{3BA2A05B-1479-4233-B1DB-F509616173DF}" srcOrd="4" destOrd="0" presId="urn:microsoft.com/office/officeart/2005/8/layout/cycle2"/>
    <dgm:cxn modelId="{C5E8C6B8-EFB7-4327-AEED-2ACA585456E8}" type="presParOf" srcId="{E7AE5528-06DB-4514-8BDB-0D2B7B67EF4D}" destId="{A4518F08-1527-41C1-B811-225EAEDCFD00}" srcOrd="5" destOrd="0" presId="urn:microsoft.com/office/officeart/2005/8/layout/cycle2"/>
    <dgm:cxn modelId="{A283D4C7-9DFC-4696-9624-53A7FA06753C}" type="presParOf" srcId="{A4518F08-1527-41C1-B811-225EAEDCFD00}" destId="{CAA88E84-9C8D-4AC2-A3EB-93AB6375F851}" srcOrd="0" destOrd="0" presId="urn:microsoft.com/office/officeart/2005/8/layout/cycle2"/>
    <dgm:cxn modelId="{5430F418-A4D6-414D-9D06-B1D307779856}" type="presParOf" srcId="{E7AE5528-06DB-4514-8BDB-0D2B7B67EF4D}" destId="{FB649F39-06EC-448C-BF87-42FA966310DF}" srcOrd="6" destOrd="0" presId="urn:microsoft.com/office/officeart/2005/8/layout/cycle2"/>
    <dgm:cxn modelId="{8C81EDAB-BA10-4644-8956-7F7265A210F9}" type="presParOf" srcId="{E7AE5528-06DB-4514-8BDB-0D2B7B67EF4D}" destId="{7A5297E9-6C54-4687-BDDE-78BEC3D36BFB}" srcOrd="7" destOrd="0" presId="urn:microsoft.com/office/officeart/2005/8/layout/cycle2"/>
    <dgm:cxn modelId="{2B179C92-E040-4806-96FB-B36C5BCE476B}" type="presParOf" srcId="{7A5297E9-6C54-4687-BDDE-78BEC3D36BFB}" destId="{215AC517-4EBF-4A95-8730-F9AEC239045F}" srcOrd="0" destOrd="0" presId="urn:microsoft.com/office/officeart/2005/8/layout/cycle2"/>
    <dgm:cxn modelId="{BA4CE575-DE6C-46E7-A67A-6D0FA4F6061E}" type="presParOf" srcId="{E7AE5528-06DB-4514-8BDB-0D2B7B67EF4D}" destId="{9B822FE4-AAB4-4329-86B3-1CB62135AC89}" srcOrd="8" destOrd="0" presId="urn:microsoft.com/office/officeart/2005/8/layout/cycle2"/>
    <dgm:cxn modelId="{41EFBC56-8210-4931-BE4D-238DE0D14C7B}" type="presParOf" srcId="{E7AE5528-06DB-4514-8BDB-0D2B7B67EF4D}" destId="{F70A269D-9CC8-45F3-AB8A-354448C1B15A}" srcOrd="9" destOrd="0" presId="urn:microsoft.com/office/officeart/2005/8/layout/cycle2"/>
    <dgm:cxn modelId="{2E676603-6729-49C1-B97D-341A65670029}" type="presParOf" srcId="{F70A269D-9CC8-45F3-AB8A-354448C1B15A}" destId="{D1DFB85D-C9FB-4D57-95EE-39828C48CCD1}"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E2EF75-2A94-D349-8A40-723136E51557}">
      <dsp:nvSpPr>
        <dsp:cNvPr id="0" name=""/>
        <dsp:cNvSpPr/>
      </dsp:nvSpPr>
      <dsp:spPr>
        <a:xfrm>
          <a:off x="0" y="172575"/>
          <a:ext cx="2643713" cy="990021"/>
        </a:xfrm>
        <a:prstGeom prst="roundRect">
          <a:avLst>
            <a:gd name="adj" fmla="val 10000"/>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b="1" kern="1200" dirty="0"/>
            <a:t>Accessibility</a:t>
          </a:r>
        </a:p>
      </dsp:txBody>
      <dsp:txXfrm>
        <a:off x="28997" y="201572"/>
        <a:ext cx="2585719" cy="932027"/>
      </dsp:txXfrm>
    </dsp:sp>
    <dsp:sp modelId="{728311B5-B32E-E447-ADD6-93A8BF66C09A}">
      <dsp:nvSpPr>
        <dsp:cNvPr id="0" name=""/>
        <dsp:cNvSpPr/>
      </dsp:nvSpPr>
      <dsp:spPr>
        <a:xfrm rot="21551869">
          <a:off x="2711441" y="422529"/>
          <a:ext cx="406523" cy="445509"/>
        </a:xfrm>
        <a:prstGeom prst="rightArrow">
          <a:avLst>
            <a:gd name="adj1" fmla="val 60000"/>
            <a:gd name="adj2" fmla="val 50000"/>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endParaRPr lang="en-US" sz="1900" kern="1200"/>
        </a:p>
      </dsp:txBody>
      <dsp:txXfrm>
        <a:off x="2711447" y="512485"/>
        <a:ext cx="284566" cy="267305"/>
      </dsp:txXfrm>
    </dsp:sp>
    <dsp:sp modelId="{BB5CBE42-DF0B-6E4D-845E-2FE242134E72}">
      <dsp:nvSpPr>
        <dsp:cNvPr id="0" name=""/>
        <dsp:cNvSpPr/>
      </dsp:nvSpPr>
      <dsp:spPr>
        <a:xfrm>
          <a:off x="3185692" y="130155"/>
          <a:ext cx="2331579" cy="990021"/>
        </a:xfrm>
        <a:prstGeom prst="roundRect">
          <a:avLst>
            <a:gd name="adj" fmla="val 10000"/>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b="1" kern="1200" dirty="0"/>
            <a:t>CHW knowledge of delivery</a:t>
          </a:r>
        </a:p>
      </dsp:txBody>
      <dsp:txXfrm>
        <a:off x="3214689" y="159152"/>
        <a:ext cx="2273585" cy="932027"/>
      </dsp:txXfrm>
    </dsp:sp>
    <dsp:sp modelId="{22D11390-5547-E345-919F-2816EE776281}">
      <dsp:nvSpPr>
        <dsp:cNvPr id="0" name=""/>
        <dsp:cNvSpPr/>
      </dsp:nvSpPr>
      <dsp:spPr>
        <a:xfrm rot="10821580">
          <a:off x="5601919" y="422932"/>
          <a:ext cx="289045" cy="421982"/>
        </a:xfrm>
        <a:prstGeom prst="rightArrow">
          <a:avLst>
            <a:gd name="adj1" fmla="val 60000"/>
            <a:gd name="adj2" fmla="val 50000"/>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kern="1200"/>
        </a:p>
      </dsp:txBody>
      <dsp:txXfrm>
        <a:off x="5688631" y="507600"/>
        <a:ext cx="202332" cy="253190"/>
      </dsp:txXfrm>
    </dsp:sp>
    <dsp:sp modelId="{297ED77C-13FC-CD4C-9C47-D632D1A263A2}">
      <dsp:nvSpPr>
        <dsp:cNvPr id="0" name=""/>
        <dsp:cNvSpPr/>
      </dsp:nvSpPr>
      <dsp:spPr>
        <a:xfrm>
          <a:off x="5975612" y="147533"/>
          <a:ext cx="2288256" cy="990021"/>
        </a:xfrm>
        <a:prstGeom prst="roundRect">
          <a:avLst>
            <a:gd name="adj" fmla="val 10000"/>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b="1" kern="1200" dirty="0"/>
            <a:t>Work issues</a:t>
          </a:r>
        </a:p>
      </dsp:txBody>
      <dsp:txXfrm>
        <a:off x="6004609" y="176530"/>
        <a:ext cx="2230262" cy="93202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0DFB93-CEA2-4AC7-A5D1-7330D8F4A6CB}">
      <dsp:nvSpPr>
        <dsp:cNvPr id="0" name=""/>
        <dsp:cNvSpPr/>
      </dsp:nvSpPr>
      <dsp:spPr>
        <a:xfrm>
          <a:off x="0" y="0"/>
          <a:ext cx="7404480" cy="4516932"/>
        </a:xfrm>
        <a:prstGeom prst="rightArrow">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99DB996-E019-4ACF-ACA4-BAED1A8F7731}">
      <dsp:nvSpPr>
        <dsp:cNvPr id="0" name=""/>
        <dsp:cNvSpPr/>
      </dsp:nvSpPr>
      <dsp:spPr>
        <a:xfrm>
          <a:off x="0" y="1337192"/>
          <a:ext cx="1644316" cy="1806772"/>
        </a:xfrm>
        <a:prstGeom prst="roundRect">
          <a:avLst/>
        </a:prstGeom>
        <a:solidFill>
          <a:schemeClr val="accent5">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100000"/>
            </a:lnSpc>
            <a:spcBef>
              <a:spcPct val="0"/>
            </a:spcBef>
            <a:spcAft>
              <a:spcPts val="0"/>
            </a:spcAft>
          </a:pPr>
          <a:r>
            <a:rPr lang="en-US" sz="1800" b="1" kern="1200" dirty="0"/>
            <a:t>Formative </a:t>
          </a:r>
        </a:p>
      </dsp:txBody>
      <dsp:txXfrm>
        <a:off x="80269" y="1417461"/>
        <a:ext cx="1483778" cy="1646234"/>
      </dsp:txXfrm>
    </dsp:sp>
    <dsp:sp modelId="{6FB37244-8CA8-4854-B09E-1DE60902FB8E}">
      <dsp:nvSpPr>
        <dsp:cNvPr id="0" name=""/>
        <dsp:cNvSpPr/>
      </dsp:nvSpPr>
      <dsp:spPr>
        <a:xfrm>
          <a:off x="1920899" y="1355079"/>
          <a:ext cx="1644316" cy="1806772"/>
        </a:xfrm>
        <a:prstGeom prst="roundRect">
          <a:avLst/>
        </a:prstGeom>
        <a:solidFill>
          <a:schemeClr val="accent5">
            <a:alpha val="90000"/>
            <a:hueOff val="0"/>
            <a:satOff val="0"/>
            <a:lumOff val="0"/>
            <a:alphaOff val="-13333"/>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100000"/>
            </a:lnSpc>
            <a:spcBef>
              <a:spcPct val="0"/>
            </a:spcBef>
            <a:spcAft>
              <a:spcPts val="0"/>
            </a:spcAft>
          </a:pPr>
          <a:r>
            <a:rPr lang="en-US" sz="1600" b="1" kern="1200" dirty="0"/>
            <a:t>Pilot implementation</a:t>
          </a:r>
        </a:p>
        <a:p>
          <a:pPr lvl="0" algn="ctr" defTabSz="711200">
            <a:lnSpc>
              <a:spcPct val="100000"/>
            </a:lnSpc>
            <a:spcBef>
              <a:spcPct val="0"/>
            </a:spcBef>
            <a:spcAft>
              <a:spcPts val="0"/>
            </a:spcAft>
          </a:pPr>
          <a:r>
            <a:rPr lang="en-US" sz="1600" b="1" kern="1200" dirty="0"/>
            <a:t>&amp;</a:t>
          </a:r>
        </a:p>
        <a:p>
          <a:pPr lvl="0" algn="ctr" defTabSz="711200">
            <a:lnSpc>
              <a:spcPct val="100000"/>
            </a:lnSpc>
            <a:spcBef>
              <a:spcPct val="0"/>
            </a:spcBef>
            <a:spcAft>
              <a:spcPts val="0"/>
            </a:spcAft>
          </a:pPr>
          <a:r>
            <a:rPr lang="en-US" sz="1600" b="1" kern="1200" dirty="0"/>
            <a:t>Evaluation  </a:t>
          </a:r>
        </a:p>
      </dsp:txBody>
      <dsp:txXfrm>
        <a:off x="2001168" y="1435348"/>
        <a:ext cx="1483778" cy="1646234"/>
      </dsp:txXfrm>
    </dsp:sp>
    <dsp:sp modelId="{94403F29-A996-47E0-80AD-54F376E32CF6}">
      <dsp:nvSpPr>
        <dsp:cNvPr id="0" name=""/>
        <dsp:cNvSpPr/>
      </dsp:nvSpPr>
      <dsp:spPr>
        <a:xfrm>
          <a:off x="3839268" y="1355079"/>
          <a:ext cx="1644316" cy="1806772"/>
        </a:xfrm>
        <a:prstGeom prst="roundRect">
          <a:avLst/>
        </a:prstGeom>
        <a:solidFill>
          <a:schemeClr val="accent5">
            <a:alpha val="90000"/>
            <a:hueOff val="0"/>
            <a:satOff val="0"/>
            <a:lumOff val="0"/>
            <a:alphaOff val="-26667"/>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a:t>Scale-up </a:t>
          </a:r>
        </a:p>
      </dsp:txBody>
      <dsp:txXfrm>
        <a:off x="3919537" y="1435348"/>
        <a:ext cx="1483778" cy="1646234"/>
      </dsp:txXfrm>
    </dsp:sp>
    <dsp:sp modelId="{E554CC7A-05A6-4CCB-9238-A90C2A79F978}">
      <dsp:nvSpPr>
        <dsp:cNvPr id="0" name=""/>
        <dsp:cNvSpPr/>
      </dsp:nvSpPr>
      <dsp:spPr>
        <a:xfrm>
          <a:off x="5757637" y="1355079"/>
          <a:ext cx="1644316" cy="1806772"/>
        </a:xfrm>
        <a:prstGeom prst="roundRect">
          <a:avLst/>
        </a:prstGeom>
        <a:solidFill>
          <a:schemeClr val="accent5">
            <a:alpha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a:solidFill>
                <a:schemeClr val="bg1">
                  <a:lumMod val="95000"/>
                </a:schemeClr>
              </a:solidFill>
            </a:rPr>
            <a:t>Evaluation </a:t>
          </a:r>
        </a:p>
      </dsp:txBody>
      <dsp:txXfrm>
        <a:off x="5837906" y="1435348"/>
        <a:ext cx="1483778" cy="164623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FAFB77-EAFB-4680-AB72-C69CDFD7E394}">
      <dsp:nvSpPr>
        <dsp:cNvPr id="0" name=""/>
        <dsp:cNvSpPr/>
      </dsp:nvSpPr>
      <dsp:spPr>
        <a:xfrm>
          <a:off x="3041549" y="964"/>
          <a:ext cx="1354624" cy="135462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GB" sz="1600" b="1" kern="1200" dirty="0" smtClean="0"/>
            <a:t>1.Assess</a:t>
          </a:r>
          <a:endParaRPr lang="en-US" sz="1600" kern="1200" dirty="0"/>
        </a:p>
      </dsp:txBody>
      <dsp:txXfrm>
        <a:off x="3239929" y="199344"/>
        <a:ext cx="957864" cy="957864"/>
      </dsp:txXfrm>
    </dsp:sp>
    <dsp:sp modelId="{6732EA0F-4527-477A-9B1B-1DFBDD9B5F56}">
      <dsp:nvSpPr>
        <dsp:cNvPr id="0" name=""/>
        <dsp:cNvSpPr/>
      </dsp:nvSpPr>
      <dsp:spPr>
        <a:xfrm rot="2160000">
          <a:off x="4394826" y="1099037"/>
          <a:ext cx="360871" cy="457185"/>
        </a:xfrm>
        <a:prstGeom prst="rightArrow">
          <a:avLst>
            <a:gd name="adj1" fmla="val 60000"/>
            <a:gd name="adj2" fmla="val 50000"/>
          </a:avLst>
        </a:prstGeom>
        <a:solidFill>
          <a:schemeClr val="accent5">
            <a:lumMod val="60000"/>
            <a:lumOff val="4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a:p>
      </dsp:txBody>
      <dsp:txXfrm>
        <a:off x="4405164" y="1158657"/>
        <a:ext cx="252610" cy="274311"/>
      </dsp:txXfrm>
    </dsp:sp>
    <dsp:sp modelId="{8E66735D-827E-47F4-BCFC-2CB64548694F}">
      <dsp:nvSpPr>
        <dsp:cNvPr id="0" name=""/>
        <dsp:cNvSpPr/>
      </dsp:nvSpPr>
      <dsp:spPr>
        <a:xfrm>
          <a:off x="4688315" y="1197409"/>
          <a:ext cx="1354624" cy="135462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GB" sz="1600" b="1" kern="1200" dirty="0" smtClean="0"/>
            <a:t>2.Engage</a:t>
          </a:r>
          <a:endParaRPr lang="en-US" sz="1600" kern="1200" dirty="0"/>
        </a:p>
      </dsp:txBody>
      <dsp:txXfrm>
        <a:off x="4886695" y="1395789"/>
        <a:ext cx="957864" cy="957864"/>
      </dsp:txXfrm>
    </dsp:sp>
    <dsp:sp modelId="{46CE234A-61CE-415C-A8CC-07D373BE5A7E}">
      <dsp:nvSpPr>
        <dsp:cNvPr id="0" name=""/>
        <dsp:cNvSpPr/>
      </dsp:nvSpPr>
      <dsp:spPr>
        <a:xfrm rot="6480000">
          <a:off x="4873843" y="2604360"/>
          <a:ext cx="360871" cy="457185"/>
        </a:xfrm>
        <a:prstGeom prst="rightArrow">
          <a:avLst>
            <a:gd name="adj1" fmla="val 60000"/>
            <a:gd name="adj2" fmla="val 50000"/>
          </a:avLst>
        </a:prstGeom>
        <a:solidFill>
          <a:schemeClr val="accent5">
            <a:lumMod val="60000"/>
            <a:lumOff val="4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a:p>
      </dsp:txBody>
      <dsp:txXfrm rot="10800000">
        <a:off x="4944701" y="2644316"/>
        <a:ext cx="252610" cy="274311"/>
      </dsp:txXfrm>
    </dsp:sp>
    <dsp:sp modelId="{3BA2A05B-1479-4233-B1DB-F509616173DF}">
      <dsp:nvSpPr>
        <dsp:cNvPr id="0" name=""/>
        <dsp:cNvSpPr/>
      </dsp:nvSpPr>
      <dsp:spPr>
        <a:xfrm>
          <a:off x="4059307" y="3133299"/>
          <a:ext cx="1354624" cy="135462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t>3.Organise</a:t>
          </a:r>
          <a:endParaRPr lang="en-US" sz="1600" b="1" kern="1200" dirty="0"/>
        </a:p>
      </dsp:txBody>
      <dsp:txXfrm>
        <a:off x="4257687" y="3331679"/>
        <a:ext cx="957864" cy="957864"/>
      </dsp:txXfrm>
    </dsp:sp>
    <dsp:sp modelId="{A4518F08-1527-41C1-B811-225EAEDCFD00}">
      <dsp:nvSpPr>
        <dsp:cNvPr id="0" name=""/>
        <dsp:cNvSpPr/>
      </dsp:nvSpPr>
      <dsp:spPr>
        <a:xfrm rot="10798399">
          <a:off x="3522373" y="3582495"/>
          <a:ext cx="379433" cy="457185"/>
        </a:xfrm>
        <a:prstGeom prst="rightArrow">
          <a:avLst>
            <a:gd name="adj1" fmla="val 60000"/>
            <a:gd name="adj2" fmla="val 50000"/>
          </a:avLst>
        </a:prstGeom>
        <a:solidFill>
          <a:schemeClr val="accent5">
            <a:lumMod val="60000"/>
            <a:lumOff val="4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a:p>
      </dsp:txBody>
      <dsp:txXfrm rot="10800000">
        <a:off x="3636203" y="3673905"/>
        <a:ext cx="265603" cy="274311"/>
      </dsp:txXfrm>
    </dsp:sp>
    <dsp:sp modelId="{FB649F39-06EC-448C-BF87-42FA966310DF}">
      <dsp:nvSpPr>
        <dsp:cNvPr id="0" name=""/>
        <dsp:cNvSpPr/>
      </dsp:nvSpPr>
      <dsp:spPr>
        <a:xfrm>
          <a:off x="1988771" y="3134263"/>
          <a:ext cx="1354624" cy="135462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GB" sz="1600" b="1" kern="1200" dirty="0" smtClean="0"/>
            <a:t>4.Action</a:t>
          </a:r>
          <a:endParaRPr lang="en-US" sz="1600" kern="1200" dirty="0"/>
        </a:p>
      </dsp:txBody>
      <dsp:txXfrm>
        <a:off x="2187151" y="3332643"/>
        <a:ext cx="957864" cy="957864"/>
      </dsp:txXfrm>
    </dsp:sp>
    <dsp:sp modelId="{7A5297E9-6C54-4687-BDDE-78BEC3D36BFB}">
      <dsp:nvSpPr>
        <dsp:cNvPr id="0" name=""/>
        <dsp:cNvSpPr/>
      </dsp:nvSpPr>
      <dsp:spPr>
        <a:xfrm rot="15177027">
          <a:off x="2194157" y="2624182"/>
          <a:ext cx="355769" cy="457185"/>
        </a:xfrm>
        <a:prstGeom prst="rightArrow">
          <a:avLst>
            <a:gd name="adj1" fmla="val 60000"/>
            <a:gd name="adj2" fmla="val 50000"/>
          </a:avLst>
        </a:prstGeom>
        <a:solidFill>
          <a:schemeClr val="accent5">
            <a:lumMod val="60000"/>
            <a:lumOff val="4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a:p>
      </dsp:txBody>
      <dsp:txXfrm rot="10800000">
        <a:off x="2263169" y="2766639"/>
        <a:ext cx="249038" cy="274311"/>
      </dsp:txXfrm>
    </dsp:sp>
    <dsp:sp modelId="{9B822FE4-AAB4-4329-86B3-1CB62135AC89}">
      <dsp:nvSpPr>
        <dsp:cNvPr id="0" name=""/>
        <dsp:cNvSpPr/>
      </dsp:nvSpPr>
      <dsp:spPr>
        <a:xfrm>
          <a:off x="1394783" y="1197409"/>
          <a:ext cx="1354624" cy="135462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GB" sz="1600" b="1" kern="1200" dirty="0" smtClean="0"/>
            <a:t>5.Follow-up</a:t>
          </a:r>
          <a:endParaRPr lang="en-US" sz="1600" kern="1200" dirty="0"/>
        </a:p>
      </dsp:txBody>
      <dsp:txXfrm>
        <a:off x="1593163" y="1395789"/>
        <a:ext cx="957864" cy="957864"/>
      </dsp:txXfrm>
    </dsp:sp>
    <dsp:sp modelId="{F70A269D-9CC8-45F3-AB8A-354448C1B15A}">
      <dsp:nvSpPr>
        <dsp:cNvPr id="0" name=""/>
        <dsp:cNvSpPr/>
      </dsp:nvSpPr>
      <dsp:spPr>
        <a:xfrm rot="19440000">
          <a:off x="2706780" y="1053909"/>
          <a:ext cx="360871" cy="457185"/>
        </a:xfrm>
        <a:prstGeom prst="rightArrow">
          <a:avLst>
            <a:gd name="adj1" fmla="val 60000"/>
            <a:gd name="adj2" fmla="val 50000"/>
          </a:avLst>
        </a:prstGeom>
        <a:solidFill>
          <a:schemeClr val="accent5">
            <a:lumMod val="60000"/>
            <a:lumOff val="4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a:p>
      </dsp:txBody>
      <dsp:txXfrm>
        <a:off x="2717118" y="1177163"/>
        <a:ext cx="252610" cy="27431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FAFB77-EAFB-4680-AB72-C69CDFD7E394}">
      <dsp:nvSpPr>
        <dsp:cNvPr id="0" name=""/>
        <dsp:cNvSpPr/>
      </dsp:nvSpPr>
      <dsp:spPr>
        <a:xfrm>
          <a:off x="2887370" y="1487"/>
          <a:ext cx="1354053" cy="135405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GB" sz="1600" b="1" kern="1200" dirty="0" smtClean="0"/>
            <a:t>1.Assess</a:t>
          </a:r>
          <a:endParaRPr lang="en-US" sz="1600" kern="1200" dirty="0"/>
        </a:p>
      </dsp:txBody>
      <dsp:txXfrm>
        <a:off x="3085666" y="199783"/>
        <a:ext cx="957461" cy="957461"/>
      </dsp:txXfrm>
    </dsp:sp>
    <dsp:sp modelId="{6732EA0F-4527-477A-9B1B-1DFBDD9B5F56}">
      <dsp:nvSpPr>
        <dsp:cNvPr id="0" name=""/>
        <dsp:cNvSpPr/>
      </dsp:nvSpPr>
      <dsp:spPr>
        <a:xfrm rot="2160000">
          <a:off x="4240179" y="1099254"/>
          <a:ext cx="361011" cy="456992"/>
        </a:xfrm>
        <a:prstGeom prst="rightArrow">
          <a:avLst>
            <a:gd name="adj1" fmla="val 60000"/>
            <a:gd name="adj2" fmla="val 50000"/>
          </a:avLst>
        </a:prstGeom>
        <a:solidFill>
          <a:schemeClr val="accent5">
            <a:lumMod val="60000"/>
            <a:lumOff val="4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a:p>
      </dsp:txBody>
      <dsp:txXfrm>
        <a:off x="4250521" y="1158823"/>
        <a:ext cx="252708" cy="274196"/>
      </dsp:txXfrm>
    </dsp:sp>
    <dsp:sp modelId="{8E66735D-827E-47F4-BCFC-2CB64548694F}">
      <dsp:nvSpPr>
        <dsp:cNvPr id="0" name=""/>
        <dsp:cNvSpPr/>
      </dsp:nvSpPr>
      <dsp:spPr>
        <a:xfrm>
          <a:off x="4533886" y="1197751"/>
          <a:ext cx="1354053" cy="135405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GB" sz="1600" b="1" kern="1200" dirty="0" smtClean="0"/>
            <a:t>2.Engage</a:t>
          </a:r>
          <a:endParaRPr lang="en-US" sz="1600" kern="1200" dirty="0"/>
        </a:p>
      </dsp:txBody>
      <dsp:txXfrm>
        <a:off x="4732182" y="1396047"/>
        <a:ext cx="957461" cy="957461"/>
      </dsp:txXfrm>
    </dsp:sp>
    <dsp:sp modelId="{46CE234A-61CE-415C-A8CC-07D373BE5A7E}">
      <dsp:nvSpPr>
        <dsp:cNvPr id="0" name=""/>
        <dsp:cNvSpPr/>
      </dsp:nvSpPr>
      <dsp:spPr>
        <a:xfrm rot="6480000">
          <a:off x="4719108" y="2604362"/>
          <a:ext cx="361011" cy="456992"/>
        </a:xfrm>
        <a:prstGeom prst="rightArrow">
          <a:avLst>
            <a:gd name="adj1" fmla="val 60000"/>
            <a:gd name="adj2" fmla="val 50000"/>
          </a:avLst>
        </a:prstGeom>
        <a:solidFill>
          <a:schemeClr val="accent5">
            <a:lumMod val="60000"/>
            <a:lumOff val="4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a:p>
      </dsp:txBody>
      <dsp:txXfrm rot="10800000">
        <a:off x="4789993" y="2644259"/>
        <a:ext cx="252708" cy="274196"/>
      </dsp:txXfrm>
    </dsp:sp>
    <dsp:sp modelId="{3BA2A05B-1479-4233-B1DB-F509616173DF}">
      <dsp:nvSpPr>
        <dsp:cNvPr id="0" name=""/>
        <dsp:cNvSpPr/>
      </dsp:nvSpPr>
      <dsp:spPr>
        <a:xfrm>
          <a:off x="3904973" y="3133347"/>
          <a:ext cx="1354053" cy="135405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t>3.Organise</a:t>
          </a:r>
          <a:endParaRPr lang="en-US" sz="1600" b="1" kern="1200" dirty="0"/>
        </a:p>
      </dsp:txBody>
      <dsp:txXfrm>
        <a:off x="4103269" y="3331643"/>
        <a:ext cx="957461" cy="957461"/>
      </dsp:txXfrm>
    </dsp:sp>
    <dsp:sp modelId="{A4518F08-1527-41C1-B811-225EAEDCFD00}">
      <dsp:nvSpPr>
        <dsp:cNvPr id="0" name=""/>
        <dsp:cNvSpPr/>
      </dsp:nvSpPr>
      <dsp:spPr>
        <a:xfrm rot="10797530">
          <a:off x="3367846" y="3582613"/>
          <a:ext cx="379569" cy="456992"/>
        </a:xfrm>
        <a:prstGeom prst="rightArrow">
          <a:avLst>
            <a:gd name="adj1" fmla="val 60000"/>
            <a:gd name="adj2" fmla="val 50000"/>
          </a:avLst>
        </a:prstGeom>
        <a:solidFill>
          <a:schemeClr val="accent5">
            <a:lumMod val="60000"/>
            <a:lumOff val="4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a:p>
      </dsp:txBody>
      <dsp:txXfrm rot="10800000">
        <a:off x="3481717" y="3673970"/>
        <a:ext cx="265698" cy="274196"/>
      </dsp:txXfrm>
    </dsp:sp>
    <dsp:sp modelId="{FB649F39-06EC-448C-BF87-42FA966310DF}">
      <dsp:nvSpPr>
        <dsp:cNvPr id="0" name=""/>
        <dsp:cNvSpPr/>
      </dsp:nvSpPr>
      <dsp:spPr>
        <a:xfrm>
          <a:off x="1834751" y="3134834"/>
          <a:ext cx="1354053" cy="135405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GB" sz="1600" b="1" kern="1200" dirty="0" smtClean="0"/>
            <a:t>4.Action</a:t>
          </a:r>
          <a:endParaRPr lang="en-US" sz="1600" kern="1200" dirty="0"/>
        </a:p>
      </dsp:txBody>
      <dsp:txXfrm>
        <a:off x="2033047" y="3333130"/>
        <a:ext cx="957461" cy="957461"/>
      </dsp:txXfrm>
    </dsp:sp>
    <dsp:sp modelId="{7A5297E9-6C54-4687-BDDE-78BEC3D36BFB}">
      <dsp:nvSpPr>
        <dsp:cNvPr id="0" name=""/>
        <dsp:cNvSpPr/>
      </dsp:nvSpPr>
      <dsp:spPr>
        <a:xfrm rot="15177287">
          <a:off x="2039696" y="2624460"/>
          <a:ext cx="356175" cy="456992"/>
        </a:xfrm>
        <a:prstGeom prst="rightArrow">
          <a:avLst>
            <a:gd name="adj1" fmla="val 60000"/>
            <a:gd name="adj2" fmla="val 50000"/>
          </a:avLst>
        </a:prstGeom>
        <a:solidFill>
          <a:schemeClr val="accent5">
            <a:lumMod val="60000"/>
            <a:lumOff val="4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a:p>
      </dsp:txBody>
      <dsp:txXfrm rot="10800000">
        <a:off x="2108783" y="2766937"/>
        <a:ext cx="249323" cy="274196"/>
      </dsp:txXfrm>
    </dsp:sp>
    <dsp:sp modelId="{9B822FE4-AAB4-4329-86B3-1CB62135AC89}">
      <dsp:nvSpPr>
        <dsp:cNvPr id="0" name=""/>
        <dsp:cNvSpPr/>
      </dsp:nvSpPr>
      <dsp:spPr>
        <a:xfrm>
          <a:off x="1240853" y="1197751"/>
          <a:ext cx="1354053" cy="135405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GB" sz="1600" b="1" kern="1200" dirty="0" smtClean="0"/>
            <a:t>5.Follow-up</a:t>
          </a:r>
          <a:endParaRPr lang="en-US" sz="1600" kern="1200" dirty="0"/>
        </a:p>
      </dsp:txBody>
      <dsp:txXfrm>
        <a:off x="1439149" y="1396047"/>
        <a:ext cx="957461" cy="957461"/>
      </dsp:txXfrm>
    </dsp:sp>
    <dsp:sp modelId="{F70A269D-9CC8-45F3-AB8A-354448C1B15A}">
      <dsp:nvSpPr>
        <dsp:cNvPr id="0" name=""/>
        <dsp:cNvSpPr/>
      </dsp:nvSpPr>
      <dsp:spPr>
        <a:xfrm rot="19440000">
          <a:off x="2552367" y="1054155"/>
          <a:ext cx="361011" cy="456992"/>
        </a:xfrm>
        <a:prstGeom prst="rightArrow">
          <a:avLst>
            <a:gd name="adj1" fmla="val 60000"/>
            <a:gd name="adj2" fmla="val 50000"/>
          </a:avLst>
        </a:prstGeom>
        <a:solidFill>
          <a:schemeClr val="accent5">
            <a:lumMod val="60000"/>
            <a:lumOff val="4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a:p>
      </dsp:txBody>
      <dsp:txXfrm>
        <a:off x="2562709" y="1177382"/>
        <a:ext cx="252708" cy="274196"/>
      </dsp:txXfrm>
    </dsp:sp>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A2DD13-55B8-4F35-B60A-DC7C9393A861}" type="datetimeFigureOut">
              <a:rPr lang="en-GB" smtClean="0"/>
              <a:t>15/11/2016</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04DF0C-0676-4D08-9227-72DBB1CD9575}" type="slidenum">
              <a:rPr lang="en-GB" smtClean="0"/>
              <a:t>‹#›</a:t>
            </a:fld>
            <a:endParaRPr lang="en-GB"/>
          </a:p>
        </p:txBody>
      </p:sp>
    </p:spTree>
    <p:extLst>
      <p:ext uri="{BB962C8B-B14F-4D97-AF65-F5344CB8AC3E}">
        <p14:creationId xmlns:p14="http://schemas.microsoft.com/office/powerpoint/2010/main" val="21679581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 session is about measurement,</a:t>
            </a:r>
            <a:r>
              <a:rPr lang="en-GB" baseline="0" dirty="0" smtClean="0"/>
              <a:t> learning and evaluation. </a:t>
            </a:r>
            <a:r>
              <a:rPr lang="en-GB" dirty="0" smtClean="0"/>
              <a:t>Since</a:t>
            </a:r>
            <a:r>
              <a:rPr lang="en-GB" baseline="0" dirty="0" smtClean="0"/>
              <a:t> 2012 the IDEAS team with local partners in Nigeria, Ethiopia, and India have been engaged in field work in each of the three countries, looking at a series of questions about the BMGF maternal and </a:t>
            </a:r>
            <a:r>
              <a:rPr lang="en-GB" baseline="0" dirty="0" err="1" smtClean="0"/>
              <a:t>newborn</a:t>
            </a:r>
            <a:r>
              <a:rPr lang="en-GB" baseline="0" dirty="0" smtClean="0"/>
              <a:t> health strategy overall. We aim to take an independent evaluation perspective, collaborating closely with implementing partners but remaining largely separate. Our focus is on actionable measurement for change</a:t>
            </a:r>
            <a:endParaRPr lang="en-GB" dirty="0"/>
          </a:p>
        </p:txBody>
      </p:sp>
      <p:sp>
        <p:nvSpPr>
          <p:cNvPr id="4" name="Header Placeholder 3"/>
          <p:cNvSpPr>
            <a:spLocks noGrp="1"/>
          </p:cNvSpPr>
          <p:nvPr>
            <p:ph type="hdr" sz="quarter" idx="10"/>
          </p:nvPr>
        </p:nvSpPr>
        <p:spPr/>
        <p:txBody>
          <a:bodyPr/>
          <a:lstStyle/>
          <a:p>
            <a:r>
              <a:rPr lang="en-GB"/>
              <a:t>ideas.lshtm.ac.uk</a:t>
            </a:r>
          </a:p>
        </p:txBody>
      </p:sp>
      <p:sp>
        <p:nvSpPr>
          <p:cNvPr id="5" name="Footer Placeholder 4"/>
          <p:cNvSpPr>
            <a:spLocks noGrp="1"/>
          </p:cNvSpPr>
          <p:nvPr>
            <p:ph type="ftr" sz="quarter" idx="11"/>
          </p:nvPr>
        </p:nvSpPr>
        <p:spPr/>
        <p:txBody>
          <a:bodyPr/>
          <a:lstStyle/>
          <a:p>
            <a:r>
              <a:rPr lang="en-GB"/>
              <a:t>ideas.lshtm.ac.uk</a:t>
            </a:r>
          </a:p>
        </p:txBody>
      </p:sp>
    </p:spTree>
    <p:extLst>
      <p:ext uri="{BB962C8B-B14F-4D97-AF65-F5344CB8AC3E}">
        <p14:creationId xmlns:p14="http://schemas.microsoft.com/office/powerpoint/2010/main" val="31417496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8852A861-A246-425A-87F0-E36A10907129}" type="slidenum">
              <a:rPr lang="en-GB" smtClean="0"/>
              <a:pPr/>
              <a:t>25</a:t>
            </a:fld>
            <a:endParaRPr lang="en-GB"/>
          </a:p>
        </p:txBody>
      </p:sp>
    </p:spTree>
    <p:extLst>
      <p:ext uri="{BB962C8B-B14F-4D97-AF65-F5344CB8AC3E}">
        <p14:creationId xmlns:p14="http://schemas.microsoft.com/office/powerpoint/2010/main" val="34498692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idx="10"/>
          </p:nvPr>
        </p:nvSpPr>
        <p:spPr/>
        <p:txBody>
          <a:bodyPr/>
          <a:lstStyle/>
          <a:p>
            <a:r>
              <a:rPr lang="en-GB"/>
              <a:t>ideas.lshtm.ac.uk</a:t>
            </a:r>
          </a:p>
        </p:txBody>
      </p:sp>
      <p:sp>
        <p:nvSpPr>
          <p:cNvPr id="5" name="Footer Placeholder 4"/>
          <p:cNvSpPr>
            <a:spLocks noGrp="1"/>
          </p:cNvSpPr>
          <p:nvPr>
            <p:ph type="ftr" sz="quarter" idx="11"/>
          </p:nvPr>
        </p:nvSpPr>
        <p:spPr/>
        <p:txBody>
          <a:bodyPr/>
          <a:lstStyle/>
          <a:p>
            <a:r>
              <a:rPr lang="en-GB"/>
              <a:t>ideas.lshtm.ac.uk</a:t>
            </a:r>
          </a:p>
        </p:txBody>
      </p:sp>
    </p:spTree>
    <p:extLst>
      <p:ext uri="{BB962C8B-B14F-4D97-AF65-F5344CB8AC3E}">
        <p14:creationId xmlns:p14="http://schemas.microsoft.com/office/powerpoint/2010/main" val="3783930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idx="10"/>
          </p:nvPr>
        </p:nvSpPr>
        <p:spPr/>
        <p:txBody>
          <a:bodyPr/>
          <a:lstStyle/>
          <a:p>
            <a:r>
              <a:rPr lang="en-GB"/>
              <a:t>ideas.lshtm.ac.uk</a:t>
            </a:r>
          </a:p>
        </p:txBody>
      </p:sp>
      <p:sp>
        <p:nvSpPr>
          <p:cNvPr id="5" name="Footer Placeholder 4"/>
          <p:cNvSpPr>
            <a:spLocks noGrp="1"/>
          </p:cNvSpPr>
          <p:nvPr>
            <p:ph type="ftr" sz="quarter" idx="11"/>
          </p:nvPr>
        </p:nvSpPr>
        <p:spPr/>
        <p:txBody>
          <a:bodyPr/>
          <a:lstStyle/>
          <a:p>
            <a:r>
              <a:rPr lang="en-GB"/>
              <a:t>ideas.lshtm.ac.uk</a:t>
            </a:r>
          </a:p>
        </p:txBody>
      </p:sp>
    </p:spTree>
    <p:extLst>
      <p:ext uri="{BB962C8B-B14F-4D97-AF65-F5344CB8AC3E}">
        <p14:creationId xmlns:p14="http://schemas.microsoft.com/office/powerpoint/2010/main" val="8174647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r>
              <a:rPr lang="en-GB" dirty="0">
                <a:solidFill>
                  <a:schemeClr val="tx1"/>
                </a:solidFill>
              </a:rPr>
              <a:t>Add a household </a:t>
            </a:r>
            <a:r>
              <a:rPr lang="en-GB">
                <a:solidFill>
                  <a:schemeClr val="tx1"/>
                </a:solidFill>
              </a:rPr>
              <a:t>survey picture here or next slide</a:t>
            </a:r>
            <a:endParaRPr lang="en-GB" dirty="0">
              <a:solidFill>
                <a:schemeClr val="tx1"/>
              </a:solidFill>
            </a:endParaRPr>
          </a:p>
          <a:p>
            <a:pPr marL="457200" indent="-457200"/>
            <a:endParaRPr lang="en-GB" dirty="0">
              <a:solidFill>
                <a:schemeClr val="tx1"/>
              </a:solidFill>
            </a:endParaRPr>
          </a:p>
        </p:txBody>
      </p:sp>
      <p:sp>
        <p:nvSpPr>
          <p:cNvPr id="4" name="Header Placeholder 3"/>
          <p:cNvSpPr>
            <a:spLocks noGrp="1"/>
          </p:cNvSpPr>
          <p:nvPr>
            <p:ph type="hdr" sz="quarter" idx="10"/>
          </p:nvPr>
        </p:nvSpPr>
        <p:spPr/>
        <p:txBody>
          <a:bodyPr/>
          <a:lstStyle/>
          <a:p>
            <a:r>
              <a:rPr lang="en-GB"/>
              <a:t>ideas.lshtm.ac.uk</a:t>
            </a:r>
          </a:p>
        </p:txBody>
      </p:sp>
      <p:sp>
        <p:nvSpPr>
          <p:cNvPr id="5" name="Footer Placeholder 4"/>
          <p:cNvSpPr>
            <a:spLocks noGrp="1"/>
          </p:cNvSpPr>
          <p:nvPr>
            <p:ph type="ftr" sz="quarter" idx="11"/>
          </p:nvPr>
        </p:nvSpPr>
        <p:spPr/>
        <p:txBody>
          <a:bodyPr/>
          <a:lstStyle/>
          <a:p>
            <a:r>
              <a:rPr lang="en-GB"/>
              <a:t>ideas.lshtm.ac.uk</a:t>
            </a:r>
          </a:p>
        </p:txBody>
      </p:sp>
    </p:spTree>
    <p:extLst>
      <p:ext uri="{BB962C8B-B14F-4D97-AF65-F5344CB8AC3E}">
        <p14:creationId xmlns:p14="http://schemas.microsoft.com/office/powerpoint/2010/main" val="21444026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Still to</a:t>
            </a:r>
            <a:r>
              <a:rPr lang="en-GB" baseline="0" dirty="0"/>
              <a:t> add 95% CI to this chart</a:t>
            </a:r>
            <a:endParaRPr lang="en-GB" dirty="0"/>
          </a:p>
        </p:txBody>
      </p:sp>
      <p:sp>
        <p:nvSpPr>
          <p:cNvPr id="4" name="Header Placeholder 3"/>
          <p:cNvSpPr>
            <a:spLocks noGrp="1"/>
          </p:cNvSpPr>
          <p:nvPr>
            <p:ph type="hdr" sz="quarter" idx="10"/>
          </p:nvPr>
        </p:nvSpPr>
        <p:spPr/>
        <p:txBody>
          <a:bodyPr/>
          <a:lstStyle/>
          <a:p>
            <a:r>
              <a:rPr lang="en-GB"/>
              <a:t>ideas.lshtm.ac.uk</a:t>
            </a:r>
          </a:p>
        </p:txBody>
      </p:sp>
      <p:sp>
        <p:nvSpPr>
          <p:cNvPr id="5" name="Footer Placeholder 4"/>
          <p:cNvSpPr>
            <a:spLocks noGrp="1"/>
          </p:cNvSpPr>
          <p:nvPr>
            <p:ph type="ftr" sz="quarter" idx="11"/>
          </p:nvPr>
        </p:nvSpPr>
        <p:spPr/>
        <p:txBody>
          <a:bodyPr/>
          <a:lstStyle/>
          <a:p>
            <a:r>
              <a:rPr lang="en-GB"/>
              <a:t>ideas.lshtm.ac.uk</a:t>
            </a:r>
          </a:p>
        </p:txBody>
      </p:sp>
    </p:spTree>
    <p:extLst>
      <p:ext uri="{BB962C8B-B14F-4D97-AF65-F5344CB8AC3E}">
        <p14:creationId xmlns:p14="http://schemas.microsoft.com/office/powerpoint/2010/main" val="17102088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idx="10"/>
          </p:nvPr>
        </p:nvSpPr>
        <p:spPr/>
        <p:txBody>
          <a:bodyPr/>
          <a:lstStyle/>
          <a:p>
            <a:r>
              <a:rPr lang="en-GB"/>
              <a:t>ideas.lshtm.ac.uk</a:t>
            </a:r>
          </a:p>
        </p:txBody>
      </p:sp>
      <p:sp>
        <p:nvSpPr>
          <p:cNvPr id="5" name="Footer Placeholder 4"/>
          <p:cNvSpPr>
            <a:spLocks noGrp="1"/>
          </p:cNvSpPr>
          <p:nvPr>
            <p:ph type="ftr" sz="quarter" idx="11"/>
          </p:nvPr>
        </p:nvSpPr>
        <p:spPr/>
        <p:txBody>
          <a:bodyPr/>
          <a:lstStyle/>
          <a:p>
            <a:r>
              <a:rPr lang="en-GB"/>
              <a:t>ideas.lshtm.ac.uk</a:t>
            </a:r>
          </a:p>
        </p:txBody>
      </p:sp>
    </p:spTree>
    <p:extLst>
      <p:ext uri="{BB962C8B-B14F-4D97-AF65-F5344CB8AC3E}">
        <p14:creationId xmlns:p14="http://schemas.microsoft.com/office/powerpoint/2010/main" val="23619875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idx="10"/>
          </p:nvPr>
        </p:nvSpPr>
        <p:spPr/>
        <p:txBody>
          <a:bodyPr/>
          <a:lstStyle/>
          <a:p>
            <a:r>
              <a:rPr lang="en-GB"/>
              <a:t>ideas.lshtm.ac.uk</a:t>
            </a:r>
          </a:p>
        </p:txBody>
      </p:sp>
      <p:sp>
        <p:nvSpPr>
          <p:cNvPr id="5" name="Footer Placeholder 4"/>
          <p:cNvSpPr>
            <a:spLocks noGrp="1"/>
          </p:cNvSpPr>
          <p:nvPr>
            <p:ph type="ftr" sz="quarter" idx="11"/>
          </p:nvPr>
        </p:nvSpPr>
        <p:spPr/>
        <p:txBody>
          <a:bodyPr/>
          <a:lstStyle/>
          <a:p>
            <a:r>
              <a:rPr lang="en-GB"/>
              <a:t>ideas.lshtm.ac.uk</a:t>
            </a:r>
          </a:p>
        </p:txBody>
      </p:sp>
    </p:spTree>
    <p:extLst>
      <p:ext uri="{BB962C8B-B14F-4D97-AF65-F5344CB8AC3E}">
        <p14:creationId xmlns:p14="http://schemas.microsoft.com/office/powerpoint/2010/main" val="38073880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idx="10"/>
          </p:nvPr>
        </p:nvSpPr>
        <p:spPr/>
        <p:txBody>
          <a:bodyPr/>
          <a:lstStyle/>
          <a:p>
            <a:r>
              <a:rPr lang="en-GB"/>
              <a:t>ideas.lshtm.ac.uk</a:t>
            </a:r>
          </a:p>
        </p:txBody>
      </p:sp>
      <p:sp>
        <p:nvSpPr>
          <p:cNvPr id="5" name="Footer Placeholder 4"/>
          <p:cNvSpPr>
            <a:spLocks noGrp="1"/>
          </p:cNvSpPr>
          <p:nvPr>
            <p:ph type="ftr" sz="quarter" idx="11"/>
          </p:nvPr>
        </p:nvSpPr>
        <p:spPr/>
        <p:txBody>
          <a:bodyPr/>
          <a:lstStyle/>
          <a:p>
            <a:r>
              <a:rPr lang="en-GB"/>
              <a:t>ideas.lshtm.ac.uk</a:t>
            </a:r>
          </a:p>
        </p:txBody>
      </p:sp>
    </p:spTree>
    <p:extLst>
      <p:ext uri="{BB962C8B-B14F-4D97-AF65-F5344CB8AC3E}">
        <p14:creationId xmlns:p14="http://schemas.microsoft.com/office/powerpoint/2010/main" val="13138612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852A861-A246-425A-87F0-E36A10907129}" type="slidenum">
              <a:rPr lang="en-GB" smtClean="0"/>
              <a:pPr/>
              <a:t>35</a:t>
            </a:fld>
            <a:endParaRPr lang="en-GB"/>
          </a:p>
        </p:txBody>
      </p:sp>
    </p:spTree>
    <p:extLst>
      <p:ext uri="{BB962C8B-B14F-4D97-AF65-F5344CB8AC3E}">
        <p14:creationId xmlns:p14="http://schemas.microsoft.com/office/powerpoint/2010/main" val="16976831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GB"/>
              <a:t>ideas.lshtm.ac.uk</a:t>
            </a:r>
          </a:p>
        </p:txBody>
      </p:sp>
      <p:sp>
        <p:nvSpPr>
          <p:cNvPr id="5" name="Footer Placeholder 4"/>
          <p:cNvSpPr>
            <a:spLocks noGrp="1"/>
          </p:cNvSpPr>
          <p:nvPr>
            <p:ph type="ftr" sz="quarter" idx="11"/>
          </p:nvPr>
        </p:nvSpPr>
        <p:spPr/>
        <p:txBody>
          <a:bodyPr/>
          <a:lstStyle/>
          <a:p>
            <a:r>
              <a:rPr lang="en-GB"/>
              <a:t>ideas.lshtm.ac.uk</a:t>
            </a:r>
          </a:p>
        </p:txBody>
      </p:sp>
    </p:spTree>
    <p:extLst>
      <p:ext uri="{BB962C8B-B14F-4D97-AF65-F5344CB8AC3E}">
        <p14:creationId xmlns:p14="http://schemas.microsoft.com/office/powerpoint/2010/main" val="40292366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Around</a:t>
            </a:r>
            <a:r>
              <a:rPr lang="en-GB" baseline="0" dirty="0"/>
              <a:t> 18 million people live in the 6 states of north-east Nigeria, 200 million people live in the Indian state of Uttar Pradesh, and almost 100 million people live in Ethiopia, around 80% of whom live in these four states. Back in 2009-10, the Bill &amp; Melinda Gates foundation maternal and child health team decided to focus on these areas because of the poor outcomes for mothers and </a:t>
            </a:r>
            <a:r>
              <a:rPr lang="en-GB" baseline="0" dirty="0" err="1"/>
              <a:t>newborns</a:t>
            </a:r>
            <a:r>
              <a:rPr lang="en-GB" baseline="0" dirty="0"/>
              <a:t> in combination with the high population numbers. They later added other areas such as Bihar State in India. </a:t>
            </a:r>
            <a:endParaRPr lang="en-GB" dirty="0"/>
          </a:p>
        </p:txBody>
      </p:sp>
      <p:sp>
        <p:nvSpPr>
          <p:cNvPr id="4" name="Header Placeholder 3"/>
          <p:cNvSpPr>
            <a:spLocks noGrp="1"/>
          </p:cNvSpPr>
          <p:nvPr>
            <p:ph type="hdr" sz="quarter" idx="10"/>
          </p:nvPr>
        </p:nvSpPr>
        <p:spPr/>
        <p:txBody>
          <a:bodyPr/>
          <a:lstStyle/>
          <a:p>
            <a:r>
              <a:rPr lang="en-GB"/>
              <a:t>ideas.lshtm.ac.uk</a:t>
            </a:r>
          </a:p>
        </p:txBody>
      </p:sp>
      <p:sp>
        <p:nvSpPr>
          <p:cNvPr id="5" name="Footer Placeholder 4"/>
          <p:cNvSpPr>
            <a:spLocks noGrp="1"/>
          </p:cNvSpPr>
          <p:nvPr>
            <p:ph type="ftr" sz="quarter" idx="11"/>
          </p:nvPr>
        </p:nvSpPr>
        <p:spPr/>
        <p:txBody>
          <a:bodyPr/>
          <a:lstStyle/>
          <a:p>
            <a:r>
              <a:rPr lang="en-GB"/>
              <a:t>ideas.lshtm.ac.uk</a:t>
            </a:r>
          </a:p>
        </p:txBody>
      </p:sp>
    </p:spTree>
    <p:extLst>
      <p:ext uri="{BB962C8B-B14F-4D97-AF65-F5344CB8AC3E}">
        <p14:creationId xmlns:p14="http://schemas.microsoft.com/office/powerpoint/2010/main" val="24755804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GB"/>
              <a:t>ideas.lshtm.ac.uk</a:t>
            </a:r>
          </a:p>
        </p:txBody>
      </p:sp>
      <p:sp>
        <p:nvSpPr>
          <p:cNvPr id="5" name="Footer Placeholder 4"/>
          <p:cNvSpPr>
            <a:spLocks noGrp="1"/>
          </p:cNvSpPr>
          <p:nvPr>
            <p:ph type="ftr" sz="quarter" idx="11"/>
          </p:nvPr>
        </p:nvSpPr>
        <p:spPr/>
        <p:txBody>
          <a:bodyPr/>
          <a:lstStyle/>
          <a:p>
            <a:r>
              <a:rPr lang="en-GB"/>
              <a:t>ideas.lshtm.ac.uk</a:t>
            </a:r>
          </a:p>
        </p:txBody>
      </p:sp>
    </p:spTree>
    <p:extLst>
      <p:ext uri="{BB962C8B-B14F-4D97-AF65-F5344CB8AC3E}">
        <p14:creationId xmlns:p14="http://schemas.microsoft.com/office/powerpoint/2010/main" val="8094958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GB"/>
              <a:t>ideas.lshtm.ac.uk</a:t>
            </a:r>
          </a:p>
        </p:txBody>
      </p:sp>
      <p:sp>
        <p:nvSpPr>
          <p:cNvPr id="5" name="Footer Placeholder 4"/>
          <p:cNvSpPr>
            <a:spLocks noGrp="1"/>
          </p:cNvSpPr>
          <p:nvPr>
            <p:ph type="ftr" sz="quarter" idx="11"/>
          </p:nvPr>
        </p:nvSpPr>
        <p:spPr/>
        <p:txBody>
          <a:bodyPr/>
          <a:lstStyle/>
          <a:p>
            <a:r>
              <a:rPr lang="en-GB"/>
              <a:t>ideas.lshtm.ac.uk</a:t>
            </a:r>
          </a:p>
        </p:txBody>
      </p:sp>
    </p:spTree>
    <p:extLst>
      <p:ext uri="{BB962C8B-B14F-4D97-AF65-F5344CB8AC3E}">
        <p14:creationId xmlns:p14="http://schemas.microsoft.com/office/powerpoint/2010/main" val="41540143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idx="10"/>
          </p:nvPr>
        </p:nvSpPr>
        <p:spPr/>
        <p:txBody>
          <a:bodyPr/>
          <a:lstStyle/>
          <a:p>
            <a:r>
              <a:rPr lang="en-GB"/>
              <a:t>ideas.lshtm.ac.uk</a:t>
            </a:r>
          </a:p>
        </p:txBody>
      </p:sp>
      <p:sp>
        <p:nvSpPr>
          <p:cNvPr id="5" name="Footer Placeholder 4"/>
          <p:cNvSpPr>
            <a:spLocks noGrp="1"/>
          </p:cNvSpPr>
          <p:nvPr>
            <p:ph type="ftr" sz="quarter" idx="11"/>
          </p:nvPr>
        </p:nvSpPr>
        <p:spPr/>
        <p:txBody>
          <a:bodyPr/>
          <a:lstStyle/>
          <a:p>
            <a:r>
              <a:rPr lang="en-GB"/>
              <a:t>ideas.lshtm.ac.uk</a:t>
            </a:r>
          </a:p>
        </p:txBody>
      </p:sp>
    </p:spTree>
    <p:extLst>
      <p:ext uri="{BB962C8B-B14F-4D97-AF65-F5344CB8AC3E}">
        <p14:creationId xmlns:p14="http://schemas.microsoft.com/office/powerpoint/2010/main" val="35521699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idx="10"/>
          </p:nvPr>
        </p:nvSpPr>
        <p:spPr/>
        <p:txBody>
          <a:bodyPr/>
          <a:lstStyle/>
          <a:p>
            <a:r>
              <a:rPr lang="en-GB"/>
              <a:t>ideas.lshtm.ac.uk</a:t>
            </a:r>
          </a:p>
        </p:txBody>
      </p:sp>
      <p:sp>
        <p:nvSpPr>
          <p:cNvPr id="5" name="Footer Placeholder 4"/>
          <p:cNvSpPr>
            <a:spLocks noGrp="1"/>
          </p:cNvSpPr>
          <p:nvPr>
            <p:ph type="ftr" sz="quarter" idx="11"/>
          </p:nvPr>
        </p:nvSpPr>
        <p:spPr/>
        <p:txBody>
          <a:bodyPr/>
          <a:lstStyle/>
          <a:p>
            <a:r>
              <a:rPr lang="en-GB"/>
              <a:t>ideas.lshtm.ac.uk</a:t>
            </a:r>
          </a:p>
        </p:txBody>
      </p:sp>
    </p:spTree>
    <p:extLst>
      <p:ext uri="{BB962C8B-B14F-4D97-AF65-F5344CB8AC3E}">
        <p14:creationId xmlns:p14="http://schemas.microsoft.com/office/powerpoint/2010/main" val="39649943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idx="10"/>
          </p:nvPr>
        </p:nvSpPr>
        <p:spPr/>
        <p:txBody>
          <a:bodyPr/>
          <a:lstStyle/>
          <a:p>
            <a:r>
              <a:rPr lang="en-GB"/>
              <a:t>ideas.lshtm.ac.uk</a:t>
            </a:r>
          </a:p>
        </p:txBody>
      </p:sp>
      <p:sp>
        <p:nvSpPr>
          <p:cNvPr id="5" name="Footer Placeholder 4"/>
          <p:cNvSpPr>
            <a:spLocks noGrp="1"/>
          </p:cNvSpPr>
          <p:nvPr>
            <p:ph type="ftr" sz="quarter" idx="11"/>
          </p:nvPr>
        </p:nvSpPr>
        <p:spPr/>
        <p:txBody>
          <a:bodyPr/>
          <a:lstStyle/>
          <a:p>
            <a:r>
              <a:rPr lang="en-GB"/>
              <a:t>ideas.lshtm.ac.uk</a:t>
            </a:r>
          </a:p>
        </p:txBody>
      </p:sp>
    </p:spTree>
    <p:extLst>
      <p:ext uri="{BB962C8B-B14F-4D97-AF65-F5344CB8AC3E}">
        <p14:creationId xmlns:p14="http://schemas.microsoft.com/office/powerpoint/2010/main" val="21395660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u="none" strike="noStrike"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8852A861-A246-425A-87F0-E36A10907129}" type="slidenum">
              <a:rPr lang="en-GB" smtClean="0"/>
              <a:pPr/>
              <a:t>43</a:t>
            </a:fld>
            <a:endParaRPr lang="en-GB"/>
          </a:p>
        </p:txBody>
      </p:sp>
    </p:spTree>
    <p:extLst>
      <p:ext uri="{BB962C8B-B14F-4D97-AF65-F5344CB8AC3E}">
        <p14:creationId xmlns:p14="http://schemas.microsoft.com/office/powerpoint/2010/main" val="22343393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852A861-A246-425A-87F0-E36A10907129}" type="slidenum">
              <a:rPr lang="en-GB" smtClean="0"/>
              <a:pPr/>
              <a:t>49</a:t>
            </a:fld>
            <a:endParaRPr lang="en-GB"/>
          </a:p>
        </p:txBody>
      </p:sp>
    </p:spTree>
    <p:extLst>
      <p:ext uri="{BB962C8B-B14F-4D97-AF65-F5344CB8AC3E}">
        <p14:creationId xmlns:p14="http://schemas.microsoft.com/office/powerpoint/2010/main" val="42446693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8852A861-A246-425A-87F0-E36A10907129}" type="slidenum">
              <a:rPr lang="en-GB" smtClean="0"/>
              <a:pPr/>
              <a:t>62</a:t>
            </a:fld>
            <a:endParaRPr lang="en-GB"/>
          </a:p>
        </p:txBody>
      </p:sp>
    </p:spTree>
    <p:extLst>
      <p:ext uri="{BB962C8B-B14F-4D97-AF65-F5344CB8AC3E}">
        <p14:creationId xmlns:p14="http://schemas.microsoft.com/office/powerpoint/2010/main" val="8429982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1241425"/>
            <a:ext cx="4464050" cy="3349625"/>
          </a:xfrm>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In the context of actionable measurement&lt; Krystyna presented a framework</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 to understand what being implemented, and what changes are expected as a result.</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Tanya – once we know the details of what is being implemented  we want to apply that knowledge to measure changes, and understand the mechanisms driving change.</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Neil – building on characterising innovations and measuring change, we also need to understand how to enable scale up of innovations</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Bilal – building on characterising innovations and enabling their scale up it is essential to think about how local systems can sustain implementation at scale.</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Krystyna – for actionable measurement to work we first need to know what is being implemented, and what changes are expected as a result.</a:t>
            </a:r>
          </a:p>
          <a:p>
            <a:r>
              <a:rPr lang="en-GB" sz="1200" kern="1200" dirty="0">
                <a:solidFill>
                  <a:schemeClr val="tx1"/>
                </a:solidFill>
                <a:effectLst/>
                <a:latin typeface="+mn-lt"/>
                <a:ea typeface="+mn-ea"/>
                <a:cs typeface="+mn-cs"/>
              </a:rPr>
              <a:t>Tanya – once we know the details of what is being implemented we want to apply that knowledge to measure changes, and understand the mechanisms driving change.</a:t>
            </a:r>
          </a:p>
          <a:p>
            <a:r>
              <a:rPr lang="en-GB" sz="1200" kern="1200" dirty="0">
                <a:solidFill>
                  <a:schemeClr val="tx1"/>
                </a:solidFill>
                <a:effectLst/>
                <a:latin typeface="+mn-lt"/>
                <a:ea typeface="+mn-ea"/>
                <a:cs typeface="+mn-cs"/>
              </a:rPr>
              <a:t>Neil – building on characterising innovations and measuring change, we also need to understand how to enable scale up of innovations</a:t>
            </a:r>
          </a:p>
          <a:p>
            <a:r>
              <a:rPr lang="en-GB" sz="1200" kern="1200" dirty="0">
                <a:solidFill>
                  <a:schemeClr val="tx1"/>
                </a:solidFill>
                <a:effectLst/>
                <a:latin typeface="+mn-lt"/>
                <a:ea typeface="+mn-ea"/>
                <a:cs typeface="+mn-cs"/>
              </a:rPr>
              <a:t>Bilal – building on characterising innovations and enabling their scale up it is essential to think about how local systems can sustain implementation at scale.</a:t>
            </a:r>
          </a:p>
          <a:p>
            <a:endParaRPr lang="en-GB" sz="1200" kern="1200" dirty="0">
              <a:solidFill>
                <a:schemeClr val="tx1"/>
              </a:solidFill>
              <a:effectLst/>
              <a:latin typeface="+mn-lt"/>
              <a:ea typeface="+mn-ea"/>
              <a:cs typeface="+mn-cs"/>
            </a:endParaRPr>
          </a:p>
          <a:p>
            <a:endParaRPr lang="en-GB" dirty="0"/>
          </a:p>
        </p:txBody>
      </p:sp>
      <p:sp>
        <p:nvSpPr>
          <p:cNvPr id="4" name="Header Placeholder 3"/>
          <p:cNvSpPr>
            <a:spLocks noGrp="1"/>
          </p:cNvSpPr>
          <p:nvPr>
            <p:ph type="hdr" sz="quarter" idx="10"/>
          </p:nvPr>
        </p:nvSpPr>
        <p:spPr/>
        <p:txBody>
          <a:bodyPr/>
          <a:lstStyle/>
          <a:p>
            <a:r>
              <a:rPr lang="en-GB"/>
              <a:t>ideas.lshtm.ac.uk</a:t>
            </a:r>
          </a:p>
        </p:txBody>
      </p:sp>
      <p:sp>
        <p:nvSpPr>
          <p:cNvPr id="5" name="Footer Placeholder 4"/>
          <p:cNvSpPr>
            <a:spLocks noGrp="1"/>
          </p:cNvSpPr>
          <p:nvPr>
            <p:ph type="ftr" sz="quarter" idx="11"/>
          </p:nvPr>
        </p:nvSpPr>
        <p:spPr/>
        <p:txBody>
          <a:bodyPr/>
          <a:lstStyle/>
          <a:p>
            <a:r>
              <a:rPr lang="en-GB"/>
              <a:t>ideas.lshtm.ac.uk</a:t>
            </a:r>
          </a:p>
        </p:txBody>
      </p:sp>
    </p:spTree>
    <p:extLst>
      <p:ext uri="{BB962C8B-B14F-4D97-AF65-F5344CB8AC3E}">
        <p14:creationId xmlns:p14="http://schemas.microsoft.com/office/powerpoint/2010/main" val="10718075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1241425"/>
            <a:ext cx="4464050" cy="3349625"/>
          </a:xfrm>
        </p:spPr>
      </p:sp>
      <p:sp>
        <p:nvSpPr>
          <p:cNvPr id="3" name="Notes Placeholder 2"/>
          <p:cNvSpPr>
            <a:spLocks noGrp="1"/>
          </p:cNvSpPr>
          <p:nvPr>
            <p:ph type="body" idx="1"/>
          </p:nvPr>
        </p:nvSpPr>
        <p:spPr/>
        <p:txBody>
          <a:bodyPr>
            <a:normAutofit/>
          </a:bodyPr>
          <a:lstStyle/>
          <a:p>
            <a:pPr>
              <a:buFont typeface="Arial" pitchFamily="34" charset="0"/>
              <a:buNone/>
            </a:pPr>
            <a:endParaRPr lang="en-GB" b="0" dirty="0"/>
          </a:p>
        </p:txBody>
      </p:sp>
      <p:sp>
        <p:nvSpPr>
          <p:cNvPr id="4" name="Slide Number Placeholder 3"/>
          <p:cNvSpPr>
            <a:spLocks noGrp="1"/>
          </p:cNvSpPr>
          <p:nvPr>
            <p:ph type="sldNum" sz="quarter" idx="10"/>
          </p:nvPr>
        </p:nvSpPr>
        <p:spPr/>
        <p:txBody>
          <a:bodyPr/>
          <a:lstStyle/>
          <a:p>
            <a:fld id="{2488BA91-32C1-411B-A0F1-2825FDFCCA2C}" type="slidenum">
              <a:rPr lang="en-GB" smtClean="0"/>
              <a:pPr/>
              <a:t>65</a:t>
            </a:fld>
            <a:endParaRPr lang="en-GB"/>
          </a:p>
        </p:txBody>
      </p:sp>
    </p:spTree>
    <p:extLst>
      <p:ext uri="{BB962C8B-B14F-4D97-AF65-F5344CB8AC3E}">
        <p14:creationId xmlns:p14="http://schemas.microsoft.com/office/powerpoint/2010/main" val="27273530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These partners in combination have been implementing the BMGF MNCH strategy. Individually, each are major investments by the foundation and each</a:t>
            </a:r>
            <a:r>
              <a:rPr lang="en-GB" baseline="0" dirty="0"/>
              <a:t> has it’s own measurement, learning and evaluation work. Our role in IDEAS has been </a:t>
            </a:r>
            <a:r>
              <a:rPr lang="en-GB" dirty="0"/>
              <a:t>to take an overview of evaluation and learning about the strategy</a:t>
            </a:r>
            <a:r>
              <a:rPr lang="en-GB" baseline="0" dirty="0"/>
              <a:t> overall. We have collected a wide range of quantitative and qualitative data in each country setting to answer specific questions. In this session we want to share some of our learning with you, and to hear your reflections on measurement, learning and evaluation in different settings too</a:t>
            </a:r>
            <a:endParaRPr lang="en-GB" dirty="0"/>
          </a:p>
        </p:txBody>
      </p:sp>
      <p:sp>
        <p:nvSpPr>
          <p:cNvPr id="4" name="Header Placeholder 3"/>
          <p:cNvSpPr>
            <a:spLocks noGrp="1"/>
          </p:cNvSpPr>
          <p:nvPr>
            <p:ph type="hdr" sz="quarter" idx="10"/>
          </p:nvPr>
        </p:nvSpPr>
        <p:spPr/>
        <p:txBody>
          <a:bodyPr/>
          <a:lstStyle/>
          <a:p>
            <a:r>
              <a:rPr lang="en-GB"/>
              <a:t>ideas.lshtm.ac.uk</a:t>
            </a:r>
          </a:p>
        </p:txBody>
      </p:sp>
      <p:sp>
        <p:nvSpPr>
          <p:cNvPr id="5" name="Footer Placeholder 4"/>
          <p:cNvSpPr>
            <a:spLocks noGrp="1"/>
          </p:cNvSpPr>
          <p:nvPr>
            <p:ph type="ftr" sz="quarter" idx="11"/>
          </p:nvPr>
        </p:nvSpPr>
        <p:spPr/>
        <p:txBody>
          <a:bodyPr/>
          <a:lstStyle/>
          <a:p>
            <a:r>
              <a:rPr lang="en-GB"/>
              <a:t>ideas.lshtm.ac.uk</a:t>
            </a:r>
          </a:p>
        </p:txBody>
      </p:sp>
    </p:spTree>
    <p:extLst>
      <p:ext uri="{BB962C8B-B14F-4D97-AF65-F5344CB8AC3E}">
        <p14:creationId xmlns:p14="http://schemas.microsoft.com/office/powerpoint/2010/main" val="19698606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1241425"/>
            <a:ext cx="4464050" cy="3349625"/>
          </a:xfrm>
        </p:spPr>
      </p:sp>
      <p:sp>
        <p:nvSpPr>
          <p:cNvPr id="3" name="Notes Placeholder 2"/>
          <p:cNvSpPr>
            <a:spLocks noGrp="1"/>
          </p:cNvSpPr>
          <p:nvPr>
            <p:ph type="body" idx="1"/>
          </p:nvPr>
        </p:nvSpPr>
        <p:spPr/>
        <p:txBody>
          <a:bodyPr>
            <a:normAutofit/>
          </a:bodyPr>
          <a:lstStyle/>
          <a:p>
            <a:pPr>
              <a:buFont typeface="Arial" pitchFamily="34" charset="0"/>
              <a:buNone/>
            </a:pPr>
            <a:endParaRPr lang="en-GB" b="0" dirty="0"/>
          </a:p>
        </p:txBody>
      </p:sp>
      <p:sp>
        <p:nvSpPr>
          <p:cNvPr id="4" name="Slide Number Placeholder 3"/>
          <p:cNvSpPr>
            <a:spLocks noGrp="1"/>
          </p:cNvSpPr>
          <p:nvPr>
            <p:ph type="sldNum" sz="quarter" idx="10"/>
          </p:nvPr>
        </p:nvSpPr>
        <p:spPr/>
        <p:txBody>
          <a:bodyPr/>
          <a:lstStyle/>
          <a:p>
            <a:fld id="{2488BA91-32C1-411B-A0F1-2825FDFCCA2C}" type="slidenum">
              <a:rPr lang="en-GB" smtClean="0"/>
              <a:pPr/>
              <a:t>66</a:t>
            </a:fld>
            <a:endParaRPr lang="en-GB"/>
          </a:p>
        </p:txBody>
      </p:sp>
    </p:spTree>
    <p:extLst>
      <p:ext uri="{BB962C8B-B14F-4D97-AF65-F5344CB8AC3E}">
        <p14:creationId xmlns:p14="http://schemas.microsoft.com/office/powerpoint/2010/main" val="18615113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1241425"/>
            <a:ext cx="4464050" cy="334962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3EFCFB1-DBC3-4869-B230-C8A7DF5E4BEA}" type="slidenum">
              <a:rPr lang="en-GB" smtClean="0"/>
              <a:t>67</a:t>
            </a:fld>
            <a:endParaRPr lang="en-GB"/>
          </a:p>
        </p:txBody>
      </p:sp>
    </p:spTree>
    <p:extLst>
      <p:ext uri="{BB962C8B-B14F-4D97-AF65-F5344CB8AC3E}">
        <p14:creationId xmlns:p14="http://schemas.microsoft.com/office/powerpoint/2010/main" val="37152932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1241425"/>
            <a:ext cx="4464050" cy="3349625"/>
          </a:xfrm>
        </p:spPr>
      </p:sp>
      <p:sp>
        <p:nvSpPr>
          <p:cNvPr id="3" name="Notes Placeholder 2"/>
          <p:cNvSpPr>
            <a:spLocks noGrp="1"/>
          </p:cNvSpPr>
          <p:nvPr>
            <p:ph type="body" idx="1"/>
          </p:nvPr>
        </p:nvSpPr>
        <p:spPr/>
        <p:txBody>
          <a:bodyPr>
            <a:normAutofit/>
          </a:bodyPr>
          <a:lstStyle/>
          <a:p>
            <a:r>
              <a:rPr lang="en-GB" dirty="0"/>
              <a:t>Emphasis integration across grants</a:t>
            </a:r>
          </a:p>
          <a:p>
            <a:r>
              <a:rPr lang="en-GB" dirty="0"/>
              <a:t>Emphasis scale</a:t>
            </a:r>
          </a:p>
          <a:p>
            <a:r>
              <a:rPr lang="en-GB" dirty="0"/>
              <a:t>Explain who the grantees are</a:t>
            </a:r>
          </a:p>
        </p:txBody>
      </p:sp>
      <p:sp>
        <p:nvSpPr>
          <p:cNvPr id="4" name="Slide Number Placeholder 3"/>
          <p:cNvSpPr>
            <a:spLocks noGrp="1"/>
          </p:cNvSpPr>
          <p:nvPr>
            <p:ph type="sldNum" sz="quarter" idx="10"/>
          </p:nvPr>
        </p:nvSpPr>
        <p:spPr/>
        <p:txBody>
          <a:bodyPr/>
          <a:lstStyle/>
          <a:p>
            <a:fld id="{2488BA91-32C1-411B-A0F1-2825FDFCCA2C}" type="slidenum">
              <a:rPr lang="en-GB" smtClean="0"/>
              <a:pPr/>
              <a:t>68</a:t>
            </a:fld>
            <a:endParaRPr lang="en-GB"/>
          </a:p>
        </p:txBody>
      </p:sp>
    </p:spTree>
    <p:extLst>
      <p:ext uri="{BB962C8B-B14F-4D97-AF65-F5344CB8AC3E}">
        <p14:creationId xmlns:p14="http://schemas.microsoft.com/office/powerpoint/2010/main" val="77128033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1241425"/>
            <a:ext cx="4464050" cy="334962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852A861-A246-425A-87F0-E36A10907129}" type="slidenum">
              <a:rPr lang="en-GB" smtClean="0"/>
              <a:pPr/>
              <a:t>69</a:t>
            </a:fld>
            <a:endParaRPr lang="en-GB"/>
          </a:p>
        </p:txBody>
      </p:sp>
    </p:spTree>
    <p:extLst>
      <p:ext uri="{BB962C8B-B14F-4D97-AF65-F5344CB8AC3E}">
        <p14:creationId xmlns:p14="http://schemas.microsoft.com/office/powerpoint/2010/main" val="403639936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1241425"/>
            <a:ext cx="4464050" cy="334962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852A861-A246-425A-87F0-E36A10907129}" type="slidenum">
              <a:rPr lang="en-GB" smtClean="0"/>
              <a:pPr/>
              <a:t>70</a:t>
            </a:fld>
            <a:endParaRPr lang="en-GB"/>
          </a:p>
        </p:txBody>
      </p:sp>
    </p:spTree>
    <p:extLst>
      <p:ext uri="{BB962C8B-B14F-4D97-AF65-F5344CB8AC3E}">
        <p14:creationId xmlns:p14="http://schemas.microsoft.com/office/powerpoint/2010/main" val="78508017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1241425"/>
            <a:ext cx="4464050" cy="3349625"/>
          </a:xfr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2488BA91-32C1-411B-A0F1-2825FDFCCA2C}" type="slidenum">
              <a:rPr lang="en-GB" smtClean="0"/>
              <a:pPr/>
              <a:t>71</a:t>
            </a:fld>
            <a:endParaRPr lang="en-GB"/>
          </a:p>
        </p:txBody>
      </p:sp>
    </p:spTree>
    <p:extLst>
      <p:ext uri="{BB962C8B-B14F-4D97-AF65-F5344CB8AC3E}">
        <p14:creationId xmlns:p14="http://schemas.microsoft.com/office/powerpoint/2010/main" val="314414721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1241425"/>
            <a:ext cx="4464050" cy="3349625"/>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852A861-A246-425A-87F0-E36A10907129}" type="slidenum">
              <a:rPr lang="en-GB" smtClean="0"/>
              <a:pPr/>
              <a:t>72</a:t>
            </a:fld>
            <a:endParaRPr lang="en-GB"/>
          </a:p>
        </p:txBody>
      </p:sp>
    </p:spTree>
    <p:extLst>
      <p:ext uri="{BB962C8B-B14F-4D97-AF65-F5344CB8AC3E}">
        <p14:creationId xmlns:p14="http://schemas.microsoft.com/office/powerpoint/2010/main" val="407042977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1241425"/>
            <a:ext cx="4464050" cy="334962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852A861-A246-425A-87F0-E36A10907129}" type="slidenum">
              <a:rPr lang="en-GB" smtClean="0"/>
              <a:pPr/>
              <a:t>73</a:t>
            </a:fld>
            <a:endParaRPr lang="en-GB"/>
          </a:p>
        </p:txBody>
      </p:sp>
    </p:spTree>
    <p:extLst>
      <p:ext uri="{BB962C8B-B14F-4D97-AF65-F5344CB8AC3E}">
        <p14:creationId xmlns:p14="http://schemas.microsoft.com/office/powerpoint/2010/main" val="380542150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1241425"/>
            <a:ext cx="4464050" cy="3349625"/>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852A861-A246-425A-87F0-E36A10907129}" type="slidenum">
              <a:rPr lang="en-GB" smtClean="0"/>
              <a:pPr/>
              <a:t>74</a:t>
            </a:fld>
            <a:endParaRPr lang="en-GB"/>
          </a:p>
        </p:txBody>
      </p:sp>
    </p:spTree>
    <p:extLst>
      <p:ext uri="{BB962C8B-B14F-4D97-AF65-F5344CB8AC3E}">
        <p14:creationId xmlns:p14="http://schemas.microsoft.com/office/powerpoint/2010/main" val="26500274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D904DF0C-0676-4D08-9227-72DBB1CD9575}" type="slidenum">
              <a:rPr lang="en-GB" smtClean="0"/>
              <a:t>75</a:t>
            </a:fld>
            <a:endParaRPr lang="en-GB"/>
          </a:p>
        </p:txBody>
      </p:sp>
    </p:spTree>
    <p:extLst>
      <p:ext uri="{BB962C8B-B14F-4D97-AF65-F5344CB8AC3E}">
        <p14:creationId xmlns:p14="http://schemas.microsoft.com/office/powerpoint/2010/main" val="33215658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We’ve split this session into sections. We</a:t>
            </a:r>
            <a:r>
              <a:rPr lang="en-GB" baseline="0" dirty="0"/>
              <a:t> have four presentations, each taking no more than 15 minutes, and two panel discussions. And at 10.30 just before we break for a few minutes we will introduce the ‘scale-up game’…. The first presentation will be given by Krystyna, and will look at how in IDEAS we identified specific innovations within the work of each implementing partner; the second will be given by Tanya and will look at our work on whether and how innovations improve coverage of critical, life-saving interventions. The first panel will follow, with the last 10 minutes or more being for questions from the audience. Krystyna and Tanya will lead this panel.</a:t>
            </a:r>
          </a:p>
          <a:p>
            <a:endParaRPr lang="en-GB" baseline="0" dirty="0"/>
          </a:p>
          <a:p>
            <a:r>
              <a:rPr lang="en-GB" baseline="0" dirty="0"/>
              <a:t>Neil will then briefly introduce the scale-up game and we will break for coffee</a:t>
            </a:r>
          </a:p>
          <a:p>
            <a:endParaRPr lang="en-GB" baseline="0" dirty="0"/>
          </a:p>
          <a:p>
            <a:r>
              <a:rPr lang="en-GB" baseline="0" dirty="0"/>
              <a:t>At 11 we’ll start again, concluding the game, handing out prizes, and Neil will present our work on how to get ‘lasting impact at scale’ , looking at how and why does scale-up happen? Then Bilal will present our work on emerging learning on district-level decision-making before the second panel discussion, followed by a wrap-up and close at 12 noon.</a:t>
            </a:r>
          </a:p>
          <a:p>
            <a:endParaRPr lang="en-GB" baseline="0" dirty="0"/>
          </a:p>
          <a:p>
            <a:endParaRPr lang="en-GB" baseline="0" dirty="0"/>
          </a:p>
          <a:p>
            <a:endParaRPr lang="en-GB" baseline="0" dirty="0"/>
          </a:p>
          <a:p>
            <a:r>
              <a:rPr lang="en-GB" baseline="0" dirty="0"/>
              <a:t> </a:t>
            </a:r>
          </a:p>
          <a:p>
            <a:endParaRPr lang="en-GB" dirty="0"/>
          </a:p>
        </p:txBody>
      </p:sp>
      <p:sp>
        <p:nvSpPr>
          <p:cNvPr id="4" name="Slide Number Placeholder 3"/>
          <p:cNvSpPr>
            <a:spLocks noGrp="1"/>
          </p:cNvSpPr>
          <p:nvPr>
            <p:ph type="sldNum" sz="quarter" idx="10"/>
          </p:nvPr>
        </p:nvSpPr>
        <p:spPr/>
        <p:txBody>
          <a:bodyPr/>
          <a:lstStyle/>
          <a:p>
            <a:fld id="{D904DF0C-0676-4D08-9227-72DBB1CD9575}" type="slidenum">
              <a:rPr lang="en-GB" smtClean="0"/>
              <a:t>10</a:t>
            </a:fld>
            <a:endParaRPr lang="en-GB"/>
          </a:p>
        </p:txBody>
      </p:sp>
    </p:spTree>
    <p:extLst>
      <p:ext uri="{BB962C8B-B14F-4D97-AF65-F5344CB8AC3E}">
        <p14:creationId xmlns:p14="http://schemas.microsoft.com/office/powerpoint/2010/main" val="41205493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904DF0C-0676-4D08-9227-72DBB1CD9575}" type="slidenum">
              <a:rPr lang="en-GB" smtClean="0"/>
              <a:t>76</a:t>
            </a:fld>
            <a:endParaRPr lang="en-GB"/>
          </a:p>
        </p:txBody>
      </p:sp>
    </p:spTree>
    <p:extLst>
      <p:ext uri="{BB962C8B-B14F-4D97-AF65-F5344CB8AC3E}">
        <p14:creationId xmlns:p14="http://schemas.microsoft.com/office/powerpoint/2010/main" val="68437147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1241425"/>
            <a:ext cx="4464050" cy="3349625"/>
          </a:xfrm>
        </p:spPr>
      </p:sp>
      <p:sp>
        <p:nvSpPr>
          <p:cNvPr id="3" name="Notes Placeholder 2"/>
          <p:cNvSpPr>
            <a:spLocks noGrp="1"/>
          </p:cNvSpPr>
          <p:nvPr>
            <p:ph type="body" idx="1"/>
          </p:nvPr>
        </p:nvSpPr>
        <p:spPr/>
        <p:txBody>
          <a:bodyPr>
            <a:normAutofit/>
          </a:bodyPr>
          <a:lstStyle/>
          <a:p>
            <a:r>
              <a:rPr lang="en-GB" dirty="0"/>
              <a:t>Emphasis integration across grants</a:t>
            </a:r>
          </a:p>
          <a:p>
            <a:r>
              <a:rPr lang="en-GB" dirty="0"/>
              <a:t>Emphasis scale</a:t>
            </a:r>
          </a:p>
          <a:p>
            <a:r>
              <a:rPr lang="en-GB" dirty="0"/>
              <a:t>Explain who the grantees are</a:t>
            </a:r>
          </a:p>
        </p:txBody>
      </p:sp>
      <p:sp>
        <p:nvSpPr>
          <p:cNvPr id="4" name="Slide Number Placeholder 3"/>
          <p:cNvSpPr>
            <a:spLocks noGrp="1"/>
          </p:cNvSpPr>
          <p:nvPr>
            <p:ph type="sldNum" sz="quarter" idx="10"/>
          </p:nvPr>
        </p:nvSpPr>
        <p:spPr/>
        <p:txBody>
          <a:bodyPr/>
          <a:lstStyle/>
          <a:p>
            <a:fld id="{2488BA91-32C1-411B-A0F1-2825FDFCCA2C}" type="slidenum">
              <a:rPr lang="en-GB" smtClean="0"/>
              <a:pPr/>
              <a:t>78</a:t>
            </a:fld>
            <a:endParaRPr lang="en-GB"/>
          </a:p>
        </p:txBody>
      </p:sp>
    </p:spTree>
    <p:extLst>
      <p:ext uri="{BB962C8B-B14F-4D97-AF65-F5344CB8AC3E}">
        <p14:creationId xmlns:p14="http://schemas.microsoft.com/office/powerpoint/2010/main" val="204854187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1241425"/>
            <a:ext cx="4464050" cy="3349625"/>
          </a:xfrm>
        </p:spPr>
      </p:sp>
      <p:sp>
        <p:nvSpPr>
          <p:cNvPr id="3" name="Notes Placeholder 2"/>
          <p:cNvSpPr>
            <a:spLocks noGrp="1"/>
          </p:cNvSpPr>
          <p:nvPr>
            <p:ph type="body" idx="1"/>
          </p:nvPr>
        </p:nvSpPr>
        <p:spPr/>
        <p:txBody>
          <a:bodyPr>
            <a:normAutofit/>
          </a:bodyPr>
          <a:lstStyle/>
          <a:p>
            <a:r>
              <a:rPr lang="en-GB" dirty="0"/>
              <a:t>Emphasis integration across grants</a:t>
            </a:r>
          </a:p>
          <a:p>
            <a:r>
              <a:rPr lang="en-GB" dirty="0"/>
              <a:t>Emphasis scale</a:t>
            </a:r>
          </a:p>
          <a:p>
            <a:r>
              <a:rPr lang="en-GB" dirty="0"/>
              <a:t>Explain who the grantees are</a:t>
            </a:r>
          </a:p>
        </p:txBody>
      </p:sp>
      <p:sp>
        <p:nvSpPr>
          <p:cNvPr id="4" name="Slide Number Placeholder 3"/>
          <p:cNvSpPr>
            <a:spLocks noGrp="1"/>
          </p:cNvSpPr>
          <p:nvPr>
            <p:ph type="sldNum" sz="quarter" idx="10"/>
          </p:nvPr>
        </p:nvSpPr>
        <p:spPr/>
        <p:txBody>
          <a:bodyPr/>
          <a:lstStyle/>
          <a:p>
            <a:fld id="{2488BA91-32C1-411B-A0F1-2825FDFCCA2C}" type="slidenum">
              <a:rPr lang="en-GB" smtClean="0"/>
              <a:pPr/>
              <a:t>79</a:t>
            </a:fld>
            <a:endParaRPr lang="en-GB"/>
          </a:p>
        </p:txBody>
      </p:sp>
    </p:spTree>
    <p:extLst>
      <p:ext uri="{BB962C8B-B14F-4D97-AF65-F5344CB8AC3E}">
        <p14:creationId xmlns:p14="http://schemas.microsoft.com/office/powerpoint/2010/main" val="202594671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D904DF0C-0676-4D08-9227-72DBB1CD9575}" type="slidenum">
              <a:rPr lang="en-GB" smtClean="0"/>
              <a:t>80</a:t>
            </a:fld>
            <a:endParaRPr lang="en-GB"/>
          </a:p>
        </p:txBody>
      </p:sp>
    </p:spTree>
    <p:extLst>
      <p:ext uri="{BB962C8B-B14F-4D97-AF65-F5344CB8AC3E}">
        <p14:creationId xmlns:p14="http://schemas.microsoft.com/office/powerpoint/2010/main" val="457479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idx="10"/>
          </p:nvPr>
        </p:nvSpPr>
        <p:spPr/>
        <p:txBody>
          <a:bodyPr/>
          <a:lstStyle/>
          <a:p>
            <a:r>
              <a:rPr lang="en-GB"/>
              <a:t>ideas.lshtm.ac.uk</a:t>
            </a:r>
          </a:p>
        </p:txBody>
      </p:sp>
      <p:sp>
        <p:nvSpPr>
          <p:cNvPr id="5" name="Footer Placeholder 4"/>
          <p:cNvSpPr>
            <a:spLocks noGrp="1"/>
          </p:cNvSpPr>
          <p:nvPr>
            <p:ph type="ftr" sz="quarter" idx="11"/>
          </p:nvPr>
        </p:nvSpPr>
        <p:spPr/>
        <p:txBody>
          <a:bodyPr/>
          <a:lstStyle/>
          <a:p>
            <a:r>
              <a:rPr lang="en-GB"/>
              <a:t>ideas.lshtm.ac.uk</a:t>
            </a:r>
          </a:p>
        </p:txBody>
      </p:sp>
    </p:spTree>
    <p:extLst>
      <p:ext uri="{BB962C8B-B14F-4D97-AF65-F5344CB8AC3E}">
        <p14:creationId xmlns:p14="http://schemas.microsoft.com/office/powerpoint/2010/main" val="14040489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904DF0C-0676-4D08-9227-72DBB1CD9575}" type="slidenum">
              <a:rPr lang="en-GB" smtClean="0"/>
              <a:t>16</a:t>
            </a:fld>
            <a:endParaRPr lang="en-GB"/>
          </a:p>
        </p:txBody>
      </p:sp>
    </p:spTree>
    <p:extLst>
      <p:ext uri="{BB962C8B-B14F-4D97-AF65-F5344CB8AC3E}">
        <p14:creationId xmlns:p14="http://schemas.microsoft.com/office/powerpoint/2010/main" val="10060402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1DD1010-A229-4727-8A6C-D2882F255CD6}" type="slidenum">
              <a:rPr lang="en-GB" smtClean="0"/>
              <a:t>17</a:t>
            </a:fld>
            <a:endParaRPr lang="en-GB"/>
          </a:p>
        </p:txBody>
      </p:sp>
    </p:spTree>
    <p:extLst>
      <p:ext uri="{BB962C8B-B14F-4D97-AF65-F5344CB8AC3E}">
        <p14:creationId xmlns:p14="http://schemas.microsoft.com/office/powerpoint/2010/main" val="29328412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904DF0C-0676-4D08-9227-72DBB1CD9575}" type="slidenum">
              <a:rPr lang="en-GB" smtClean="0"/>
              <a:t>20</a:t>
            </a:fld>
            <a:endParaRPr lang="en-GB"/>
          </a:p>
        </p:txBody>
      </p:sp>
    </p:spTree>
    <p:extLst>
      <p:ext uri="{BB962C8B-B14F-4D97-AF65-F5344CB8AC3E}">
        <p14:creationId xmlns:p14="http://schemas.microsoft.com/office/powerpoint/2010/main" val="8098814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Left – LS interventions</a:t>
            </a:r>
          </a:p>
          <a:p>
            <a:r>
              <a:rPr lang="en-GB" dirty="0"/>
              <a:t>R SFH</a:t>
            </a:r>
          </a:p>
        </p:txBody>
      </p:sp>
      <p:sp>
        <p:nvSpPr>
          <p:cNvPr id="4" name="Slide Number Placeholder 3"/>
          <p:cNvSpPr>
            <a:spLocks noGrp="1"/>
          </p:cNvSpPr>
          <p:nvPr>
            <p:ph type="sldNum" sz="quarter" idx="10"/>
          </p:nvPr>
        </p:nvSpPr>
        <p:spPr/>
        <p:txBody>
          <a:bodyPr/>
          <a:lstStyle/>
          <a:p>
            <a:fld id="{11DD1010-A229-4727-8A6C-D2882F255CD6}" type="slidenum">
              <a:rPr lang="en-GB" smtClean="0"/>
              <a:t>21</a:t>
            </a:fld>
            <a:endParaRPr lang="en-GB"/>
          </a:p>
        </p:txBody>
      </p:sp>
    </p:spTree>
    <p:extLst>
      <p:ext uri="{BB962C8B-B14F-4D97-AF65-F5344CB8AC3E}">
        <p14:creationId xmlns:p14="http://schemas.microsoft.com/office/powerpoint/2010/main" val="5675364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2130425"/>
            <a:ext cx="8343900" cy="1470025"/>
          </a:xfrm>
        </p:spPr>
        <p:txBody>
          <a:bodyPr>
            <a:normAutofit/>
          </a:bodyPr>
          <a:lstStyle>
            <a:lvl1pPr algn="l">
              <a:defRPr sz="2400">
                <a:solidFill>
                  <a:schemeClr val="accent1"/>
                </a:solidFill>
                <a:latin typeface="Cambria" pitchFamily="18" charset="0"/>
                <a:cs typeface="Cambria" pitchFamily="18" charset="0"/>
              </a:defRPr>
            </a:lvl1pPr>
          </a:lstStyle>
          <a:p>
            <a:r>
              <a:rPr lang="en-US"/>
              <a:t>Click to edit Master title style</a:t>
            </a:r>
            <a:endParaRPr lang="en-US" dirty="0"/>
          </a:p>
        </p:txBody>
      </p:sp>
      <p:sp>
        <p:nvSpPr>
          <p:cNvPr id="3" name="Subtitle 2"/>
          <p:cNvSpPr>
            <a:spLocks noGrp="1"/>
          </p:cNvSpPr>
          <p:nvPr>
            <p:ph type="subTitle" idx="1"/>
          </p:nvPr>
        </p:nvSpPr>
        <p:spPr>
          <a:xfrm>
            <a:off x="342900" y="3886200"/>
            <a:ext cx="8343900" cy="1587500"/>
          </a:xfrm>
          <a:prstGeom prst="rect">
            <a:avLst/>
          </a:prstGeom>
        </p:spPr>
        <p:txBody>
          <a:bodyPr>
            <a:normAutofit/>
          </a:bodyPr>
          <a:lstStyle>
            <a:lvl1pPr marL="0" indent="0" algn="l">
              <a:buNone/>
              <a:defRPr sz="2200">
                <a:solidFill>
                  <a:srgbClr val="000000"/>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20699996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lgn="l">
              <a:defRPr sz="4700" b="1">
                <a:solidFill>
                  <a:schemeClr val="accent1"/>
                </a:solidFill>
                <a:latin typeface="Cambria" pitchFamily="18" charset="0"/>
                <a:cs typeface="Cambria" pitchFamily="18" charset="0"/>
              </a:defRPr>
            </a:lvl1pPr>
          </a:lstStyle>
          <a:p>
            <a:r>
              <a:rPr lang="en-GB" dirty="0"/>
              <a:t>Click to add title</a:t>
            </a:r>
            <a:endParaRPr lang="en-US" dirty="0"/>
          </a:p>
        </p:txBody>
      </p:sp>
      <p:sp>
        <p:nvSpPr>
          <p:cNvPr id="3" name="Content Placeholder 2"/>
          <p:cNvSpPr>
            <a:spLocks noGrp="1"/>
          </p:cNvSpPr>
          <p:nvPr>
            <p:ph idx="1"/>
          </p:nvPr>
        </p:nvSpPr>
        <p:spPr>
          <a:xfrm>
            <a:off x="342900" y="1600201"/>
            <a:ext cx="8343900" cy="3880200"/>
          </a:xfrm>
          <a:prstGeom prst="rect">
            <a:avLst/>
          </a:prstGeom>
        </p:spPr>
        <p:txBody>
          <a:bodyPr>
            <a:normAutofit/>
          </a:bodyPr>
          <a:lstStyle>
            <a:lvl1pPr>
              <a:defRPr sz="2200">
                <a:solidFill>
                  <a:srgbClr val="000000"/>
                </a:solidFill>
                <a:latin typeface="+mj-lt"/>
              </a:defRPr>
            </a:lvl1pPr>
            <a:lvl2pPr>
              <a:defRPr sz="1800">
                <a:solidFill>
                  <a:srgbClr val="000000"/>
                </a:solidFill>
                <a:latin typeface="+mj-lt"/>
              </a:defRPr>
            </a:lvl2pPr>
            <a:lvl3pPr>
              <a:defRPr sz="1800">
                <a:solidFill>
                  <a:srgbClr val="000000"/>
                </a:solidFill>
                <a:latin typeface="+mj-lt"/>
              </a:defRPr>
            </a:lvl3pPr>
            <a:lvl4pPr>
              <a:defRPr sz="1800">
                <a:solidFill>
                  <a:srgbClr val="000000"/>
                </a:solidFill>
                <a:latin typeface="+mj-lt"/>
              </a:defRPr>
            </a:lvl4pPr>
            <a:lvl5pPr>
              <a:defRPr sz="1800">
                <a:solidFill>
                  <a:srgbClr val="000000"/>
                </a:solidFill>
                <a:latin typeface="+mj-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4006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42900" y="4178300"/>
            <a:ext cx="8343900" cy="1302101"/>
          </a:xfrm>
        </p:spPr>
        <p:txBody>
          <a:bodyPr anchor="t"/>
          <a:lstStyle>
            <a:lvl1pPr algn="l">
              <a:defRPr sz="4700" b="1"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342900" y="2678113"/>
            <a:ext cx="8343900" cy="1500187"/>
          </a:xfrm>
          <a:prstGeom prst="rect">
            <a:avLst/>
          </a:prstGeom>
        </p:spPr>
        <p:txBody>
          <a:bodyPr anchor="b"/>
          <a:lstStyle>
            <a:lvl1pPr marL="0" indent="0">
              <a:buNone/>
              <a:defRPr sz="2200">
                <a:solidFill>
                  <a:srgbClr val="000000"/>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0815942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accent1"/>
                </a:solidFill>
              </a:defRPr>
            </a:lvl1pPr>
          </a:lstStyle>
          <a:p>
            <a:r>
              <a:rPr lang="en-GB" dirty="0"/>
              <a:t>Click to add title</a:t>
            </a:r>
            <a:endParaRPr lang="en-US" dirty="0"/>
          </a:p>
        </p:txBody>
      </p:sp>
      <p:sp>
        <p:nvSpPr>
          <p:cNvPr id="3" name="Content Placeholder 2"/>
          <p:cNvSpPr>
            <a:spLocks noGrp="1"/>
          </p:cNvSpPr>
          <p:nvPr>
            <p:ph sz="half" idx="1"/>
          </p:nvPr>
        </p:nvSpPr>
        <p:spPr>
          <a:xfrm>
            <a:off x="342900" y="1600201"/>
            <a:ext cx="4038600" cy="3880200"/>
          </a:xfrm>
          <a:prstGeom prst="rect">
            <a:avLst/>
          </a:prstGeom>
        </p:spPr>
        <p:txBody>
          <a:bodyPr/>
          <a:lstStyle>
            <a:lvl1pPr>
              <a:defRPr sz="2200">
                <a:solidFill>
                  <a:srgbClr val="000000"/>
                </a:solidFill>
              </a:defRPr>
            </a:lvl1pPr>
            <a:lvl2pPr>
              <a:defRPr sz="2200">
                <a:solidFill>
                  <a:srgbClr val="000000"/>
                </a:solidFill>
              </a:defRPr>
            </a:lvl2pPr>
            <a:lvl3pPr>
              <a:defRPr sz="2200">
                <a:solidFill>
                  <a:srgbClr val="000000"/>
                </a:solidFill>
              </a:defRPr>
            </a:lvl3pPr>
            <a:lvl4pPr>
              <a:defRPr sz="2200">
                <a:solidFill>
                  <a:srgbClr val="000000"/>
                </a:solidFill>
              </a:defRPr>
            </a:lvl4pPr>
            <a:lvl5pPr>
              <a:defRPr sz="1800">
                <a:solidFill>
                  <a:srgbClr val="000000"/>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00201"/>
            <a:ext cx="4038600" cy="3880200"/>
          </a:xfrm>
          <a:prstGeom prst="rect">
            <a:avLst/>
          </a:prstGeom>
        </p:spPr>
        <p:txBody>
          <a:bodyPr/>
          <a:lstStyle>
            <a:lvl1pPr>
              <a:defRPr sz="2200">
                <a:solidFill>
                  <a:srgbClr val="000000"/>
                </a:solidFill>
              </a:defRPr>
            </a:lvl1pPr>
            <a:lvl2pPr>
              <a:defRPr sz="2200">
                <a:solidFill>
                  <a:srgbClr val="000000"/>
                </a:solidFill>
              </a:defRPr>
            </a:lvl2pPr>
            <a:lvl3pPr>
              <a:defRPr sz="2200">
                <a:solidFill>
                  <a:srgbClr val="000000"/>
                </a:solidFill>
              </a:defRPr>
            </a:lvl3pPr>
            <a:lvl4pPr>
              <a:defRPr sz="2200">
                <a:solidFill>
                  <a:srgbClr val="000000"/>
                </a:solidFill>
              </a:defRPr>
            </a:lvl4pPr>
            <a:lvl5pPr>
              <a:defRPr sz="2200">
                <a:solidFill>
                  <a:srgbClr val="000000"/>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944988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42900" y="1600201"/>
            <a:ext cx="4154488" cy="574674"/>
          </a:xfrm>
          <a:prstGeom prst="rect">
            <a:avLst/>
          </a:prstGeom>
        </p:spPr>
        <p:txBody>
          <a:bodyPr anchor="b"/>
          <a:lstStyle>
            <a:lvl1pPr marL="0" indent="0">
              <a:buNone/>
              <a:defRPr sz="2400" b="1">
                <a:solidFill>
                  <a:srgbClr val="000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342900" y="2174875"/>
            <a:ext cx="4154488" cy="3324225"/>
          </a:xfrm>
          <a:prstGeom prst="rect">
            <a:avLst/>
          </a:prstGeom>
        </p:spPr>
        <p:txBody>
          <a:bodyPr/>
          <a:lstStyle>
            <a:lvl1pPr>
              <a:defRPr sz="2200">
                <a:solidFill>
                  <a:srgbClr val="000000"/>
                </a:solidFill>
              </a:defRPr>
            </a:lvl1pPr>
            <a:lvl2pPr>
              <a:defRPr sz="2200">
                <a:solidFill>
                  <a:srgbClr val="000000"/>
                </a:solidFill>
              </a:defRPr>
            </a:lvl2pPr>
            <a:lvl3pPr>
              <a:defRPr sz="2200">
                <a:solidFill>
                  <a:srgbClr val="000000"/>
                </a:solidFill>
              </a:defRPr>
            </a:lvl3pPr>
            <a:lvl4pPr>
              <a:defRPr sz="22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5" y="1600201"/>
            <a:ext cx="4041775" cy="574674"/>
          </a:xfrm>
          <a:prstGeom prst="rect">
            <a:avLst/>
          </a:prstGeom>
        </p:spPr>
        <p:txBody>
          <a:bodyPr anchor="b"/>
          <a:lstStyle>
            <a:lvl1pPr marL="0" indent="0">
              <a:buNone/>
              <a:defRPr sz="2400" b="1">
                <a:solidFill>
                  <a:srgbClr val="000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5025" y="2174875"/>
            <a:ext cx="4041775" cy="3324225"/>
          </a:xfrm>
          <a:prstGeom prst="rect">
            <a:avLst/>
          </a:prstGeom>
        </p:spPr>
        <p:txBody>
          <a:bodyPr/>
          <a:lstStyle>
            <a:lvl1pPr>
              <a:defRPr sz="2400">
                <a:solidFill>
                  <a:srgbClr val="000000"/>
                </a:solidFill>
              </a:defRPr>
            </a:lvl1pPr>
            <a:lvl2pPr>
              <a:defRPr sz="20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1"/>
          <p:cNvSpPr>
            <a:spLocks noGrp="1"/>
          </p:cNvSpPr>
          <p:nvPr>
            <p:ph type="title" hasCustomPrompt="1"/>
          </p:nvPr>
        </p:nvSpPr>
        <p:spPr>
          <a:xfrm>
            <a:off x="342900" y="274638"/>
            <a:ext cx="6070600" cy="1143000"/>
          </a:xfrm>
        </p:spPr>
        <p:txBody>
          <a:bodyPr/>
          <a:lstStyle>
            <a:lvl1pPr>
              <a:defRPr>
                <a:solidFill>
                  <a:schemeClr val="accent1"/>
                </a:solidFill>
              </a:defRPr>
            </a:lvl1pPr>
          </a:lstStyle>
          <a:p>
            <a:r>
              <a:rPr lang="en-GB" dirty="0"/>
              <a:t>Click to add title</a:t>
            </a:r>
            <a:endParaRPr lang="en-US" dirty="0"/>
          </a:p>
        </p:txBody>
      </p:sp>
    </p:spTree>
    <p:extLst>
      <p:ext uri="{BB962C8B-B14F-4D97-AF65-F5344CB8AC3E}">
        <p14:creationId xmlns:p14="http://schemas.microsoft.com/office/powerpoint/2010/main" val="306878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342900" y="274638"/>
            <a:ext cx="6070600" cy="1143000"/>
          </a:xfrm>
        </p:spPr>
        <p:txBody>
          <a:bodyPr/>
          <a:lstStyle>
            <a:lvl1pPr>
              <a:defRPr>
                <a:solidFill>
                  <a:schemeClr val="accent1"/>
                </a:solidFill>
              </a:defRPr>
            </a:lvl1pPr>
          </a:lstStyle>
          <a:p>
            <a:r>
              <a:rPr lang="en-GB" dirty="0"/>
              <a:t>Click to add title</a:t>
            </a:r>
            <a:endParaRPr lang="en-US" dirty="0"/>
          </a:p>
        </p:txBody>
      </p:sp>
    </p:spTree>
    <p:extLst>
      <p:ext uri="{BB962C8B-B14F-4D97-AF65-F5344CB8AC3E}">
        <p14:creationId xmlns:p14="http://schemas.microsoft.com/office/powerpoint/2010/main" val="10268561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09105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0" y="1598621"/>
            <a:ext cx="3122613" cy="750878"/>
          </a:xfrm>
        </p:spPr>
        <p:txBody>
          <a:bodyPr anchor="b"/>
          <a:lstStyle>
            <a:lvl1pPr algn="l">
              <a:defRPr sz="2400" b="1">
                <a:solidFill>
                  <a:schemeClr val="accent1"/>
                </a:solidFill>
              </a:defRPr>
            </a:lvl1pPr>
          </a:lstStyle>
          <a:p>
            <a:r>
              <a:rPr lang="en-US"/>
              <a:t>Click to edit Master title style</a:t>
            </a:r>
            <a:endParaRPr lang="en-US" dirty="0"/>
          </a:p>
        </p:txBody>
      </p:sp>
      <p:sp>
        <p:nvSpPr>
          <p:cNvPr id="3" name="Content Placeholder 2"/>
          <p:cNvSpPr>
            <a:spLocks noGrp="1"/>
          </p:cNvSpPr>
          <p:nvPr>
            <p:ph idx="1"/>
          </p:nvPr>
        </p:nvSpPr>
        <p:spPr>
          <a:xfrm>
            <a:off x="3465513" y="1600201"/>
            <a:ext cx="5221287" cy="3886215"/>
          </a:xfrm>
          <a:prstGeom prst="rect">
            <a:avLst/>
          </a:prstGeom>
        </p:spPr>
        <p:txBody>
          <a:bodyPr/>
          <a:lstStyle>
            <a:lvl1pPr>
              <a:defRPr sz="2200">
                <a:solidFill>
                  <a:srgbClr val="000000"/>
                </a:solidFill>
              </a:defRPr>
            </a:lvl1pPr>
            <a:lvl2pPr>
              <a:defRPr sz="2800">
                <a:solidFill>
                  <a:srgbClr val="000000"/>
                </a:solidFill>
              </a:defRPr>
            </a:lvl2pPr>
            <a:lvl3pPr>
              <a:defRPr sz="2400">
                <a:solidFill>
                  <a:srgbClr val="000000"/>
                </a:solidFill>
              </a:defRPr>
            </a:lvl3pPr>
            <a:lvl4pPr>
              <a:defRPr sz="2000">
                <a:solidFill>
                  <a:srgbClr val="000000"/>
                </a:solidFill>
              </a:defRPr>
            </a:lvl4pPr>
            <a:lvl5pPr>
              <a:defRPr sz="2000">
                <a:solidFill>
                  <a:srgbClr val="000000"/>
                </a:solidFill>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351079"/>
            <a:ext cx="3122613" cy="3135337"/>
          </a:xfrm>
          <a:prstGeom prst="rect">
            <a:avLst/>
          </a:prstGeom>
        </p:spPr>
        <p:txBody>
          <a:bodyPr/>
          <a:lstStyle>
            <a:lvl1pPr marL="0" indent="0">
              <a:buNone/>
              <a:defRPr sz="2200">
                <a:solidFill>
                  <a:srgbClr val="00000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extLst>
      <p:ext uri="{BB962C8B-B14F-4D97-AF65-F5344CB8AC3E}">
        <p14:creationId xmlns:p14="http://schemas.microsoft.com/office/powerpoint/2010/main" val="4296069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914900"/>
            <a:ext cx="5486400" cy="566738"/>
          </a:xfrm>
        </p:spPr>
        <p:txBody>
          <a:bodyPr anchor="b"/>
          <a:lstStyle>
            <a:lvl1pPr algn="l">
              <a:defRPr sz="2000" b="1">
                <a:solidFill>
                  <a:schemeClr val="accent1"/>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1792288" y="1600200"/>
            <a:ext cx="5486400" cy="3314700"/>
          </a:xfrm>
          <a:prstGeom prst="rect">
            <a:avLst/>
          </a:prstGeom>
        </p:spPr>
        <p:txBody>
          <a:bodyPr/>
          <a:lstStyle>
            <a:lvl1pPr marL="0" indent="0">
              <a:buNone/>
              <a:defRPr sz="2200">
                <a:solidFill>
                  <a:srgbClr val="00000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Tree>
    <p:extLst>
      <p:ext uri="{BB962C8B-B14F-4D97-AF65-F5344CB8AC3E}">
        <p14:creationId xmlns:p14="http://schemas.microsoft.com/office/powerpoint/2010/main" val="6741143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Powerpoint slide backgrounds_v6-5.jp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0"/>
            <a:ext cx="9144000" cy="6868732"/>
          </a:xfrm>
          <a:prstGeom prst="rect">
            <a:avLst/>
          </a:prstGeom>
        </p:spPr>
      </p:pic>
      <p:sp>
        <p:nvSpPr>
          <p:cNvPr id="2" name="Title Placeholder 1"/>
          <p:cNvSpPr>
            <a:spLocks noGrp="1"/>
          </p:cNvSpPr>
          <p:nvPr>
            <p:ph type="title"/>
          </p:nvPr>
        </p:nvSpPr>
        <p:spPr>
          <a:xfrm>
            <a:off x="342900" y="274638"/>
            <a:ext cx="6070600" cy="1143000"/>
          </a:xfrm>
          <a:prstGeom prst="rect">
            <a:avLst/>
          </a:prstGeom>
        </p:spPr>
        <p:txBody>
          <a:bodyPr vert="horz" lIns="91440" tIns="45720" rIns="91440" bIns="45720" rtlCol="0" anchor="ctr">
            <a:noAutofit/>
          </a:bodyPr>
          <a:lstStyle/>
          <a:p>
            <a:r>
              <a:rPr lang="en-GB" dirty="0"/>
              <a:t>Click to add title</a:t>
            </a:r>
            <a:endParaRPr lang="en-US" dirty="0"/>
          </a:p>
        </p:txBody>
      </p:sp>
      <p:pic>
        <p:nvPicPr>
          <p:cNvPr id="4" name="Content Placeholder 5" descr="IDEAS_ for print_300dpi_strapline copy.jpg"/>
          <p:cNvPicPr>
            <a:picLocks noChangeAspect="1"/>
          </p:cNvPicPr>
          <p:nvPr/>
        </p:nvPicPr>
        <p:blipFill>
          <a:blip r:embed="rId12"/>
          <a:stretch>
            <a:fillRect/>
          </a:stretch>
        </p:blipFill>
        <p:spPr>
          <a:xfrm>
            <a:off x="5273556" y="5780088"/>
            <a:ext cx="1706622" cy="801687"/>
          </a:xfrm>
          <a:prstGeom prst="rect">
            <a:avLst/>
          </a:prstGeom>
        </p:spPr>
      </p:pic>
    </p:spTree>
    <p:extLst>
      <p:ext uri="{BB962C8B-B14F-4D97-AF65-F5344CB8AC3E}">
        <p14:creationId xmlns:p14="http://schemas.microsoft.com/office/powerpoint/2010/main" val="384190611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Lst>
  <p:txStyles>
    <p:titleStyle>
      <a:lvl1pPr algn="l" defTabSz="457200" rtl="0" eaLnBrk="1" latinLnBrk="0" hangingPunct="1">
        <a:spcBef>
          <a:spcPct val="0"/>
        </a:spcBef>
        <a:buNone/>
        <a:defRPr sz="4700" b="1" kern="1200" baseline="0">
          <a:solidFill>
            <a:schemeClr val="accent1"/>
          </a:solidFill>
          <a:latin typeface="Cambria" pitchFamily="18" charset="0"/>
          <a:ea typeface="+mj-ea"/>
          <a:cs typeface="Cambria" pitchFamily="18" charset="0"/>
        </a:defRPr>
      </a:lvl1pPr>
    </p:titleStyle>
    <p:bodyStyle>
      <a:lvl1pPr marL="342900" indent="-342900" algn="l" defTabSz="457200" rtl="0" eaLnBrk="1" latinLnBrk="0" hangingPunct="1">
        <a:spcBef>
          <a:spcPct val="20000"/>
        </a:spcBef>
        <a:buFont typeface="Arial"/>
        <a:buChar char="•"/>
        <a:defRPr sz="1800" kern="1200">
          <a:solidFill>
            <a:schemeClr val="tx1"/>
          </a:solidFill>
          <a:latin typeface="+mj-lt"/>
          <a:ea typeface="+mn-ea"/>
          <a:cs typeface="+mn-cs"/>
        </a:defRPr>
      </a:lvl1pPr>
      <a:lvl2pPr marL="742950" indent="-285750" algn="l" defTabSz="457200" rtl="0" eaLnBrk="1" latinLnBrk="0" hangingPunct="1">
        <a:spcBef>
          <a:spcPct val="20000"/>
        </a:spcBef>
        <a:buFont typeface="Arial"/>
        <a:buChar char="–"/>
        <a:defRPr sz="1800" kern="1200">
          <a:solidFill>
            <a:schemeClr val="tx1"/>
          </a:solidFill>
          <a:latin typeface="+mj-lt"/>
          <a:ea typeface="+mn-ea"/>
          <a:cs typeface="+mn-cs"/>
        </a:defRPr>
      </a:lvl2pPr>
      <a:lvl3pPr marL="1143000" indent="-228600" algn="l" defTabSz="457200" rtl="0" eaLnBrk="1" latinLnBrk="0" hangingPunct="1">
        <a:spcBef>
          <a:spcPct val="20000"/>
        </a:spcBef>
        <a:buFont typeface="Arial"/>
        <a:buChar char="•"/>
        <a:defRPr sz="1800" kern="1200">
          <a:solidFill>
            <a:schemeClr val="tx1"/>
          </a:solidFill>
          <a:latin typeface="+mj-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j-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j-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hyperlink" Target="http://www.sfhnigeria.org/" TargetMode="Externa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emf"/><Relationship Id="rId1" Type="http://schemas.openxmlformats.org/officeDocument/2006/relationships/slideLayout" Target="../slideLayouts/slideLayout2.xml"/><Relationship Id="rId4" Type="http://schemas.openxmlformats.org/officeDocument/2006/relationships/image" Target="../media/image39.emf"/></Relationships>
</file>

<file path=ppt/slides/_rels/slide53.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48.emf"/><Relationship Id="rId5" Type="http://schemas.openxmlformats.org/officeDocument/2006/relationships/image" Target="../media/image47.emf"/><Relationship Id="rId4" Type="http://schemas.openxmlformats.org/officeDocument/2006/relationships/image" Target="../media/image46.emf"/></Relationships>
</file>

<file path=ppt/slides/_rels/slide67.xml.rels><?xml version="1.0" encoding="UTF-8" standalone="yes"?>
<Relationships xmlns="http://schemas.openxmlformats.org/package/2006/relationships"><Relationship Id="rId3" Type="http://schemas.openxmlformats.org/officeDocument/2006/relationships/hyperlink" Target="http://www.peoi.org/Courses/Coursesen/orgbeh1/ch/ch11a.html"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6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8" Type="http://schemas.openxmlformats.org/officeDocument/2006/relationships/image" Target="../media/image52.JPG"/><Relationship Id="rId3" Type="http://schemas.openxmlformats.org/officeDocument/2006/relationships/diagramData" Target="../diagrams/data3.xml"/><Relationship Id="rId7" Type="http://schemas.microsoft.com/office/2007/relationships/diagramDrawing" Target="../diagrams/drawing3.xml"/><Relationship Id="rId12" Type="http://schemas.openxmlformats.org/officeDocument/2006/relationships/image" Target="../media/image56.jpe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diagramColors" Target="../diagrams/colors3.xml"/><Relationship Id="rId11" Type="http://schemas.openxmlformats.org/officeDocument/2006/relationships/image" Target="../media/image55.png"/><Relationship Id="rId5" Type="http://schemas.openxmlformats.org/officeDocument/2006/relationships/diagramQuickStyle" Target="../diagrams/quickStyle3.xml"/><Relationship Id="rId10" Type="http://schemas.openxmlformats.org/officeDocument/2006/relationships/image" Target="../media/image54.jpg"/><Relationship Id="rId4" Type="http://schemas.openxmlformats.org/officeDocument/2006/relationships/diagramLayout" Target="../diagrams/layout3.xml"/><Relationship Id="rId9" Type="http://schemas.openxmlformats.org/officeDocument/2006/relationships/image" Target="../media/image53.jpg"/></Relationships>
</file>

<file path=ppt/slides/_rels/slide7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9789" y="51952"/>
            <a:ext cx="8627908" cy="1144800"/>
          </a:xfrm>
        </p:spPr>
        <p:txBody>
          <a:bodyPr>
            <a:noAutofit/>
          </a:bodyPr>
          <a:lstStyle/>
          <a:p>
            <a:r>
              <a:rPr lang="en-US" sz="2800" dirty="0">
                <a:solidFill>
                  <a:srgbClr val="617A98"/>
                </a:solidFill>
              </a:rPr>
              <a:t>Measurement, learning and evaluation for maternal and newborn health</a:t>
            </a:r>
            <a:endParaRPr lang="en-GB" sz="2800" dirty="0">
              <a:solidFill>
                <a:srgbClr val="617A98"/>
              </a:solidFill>
            </a:endParaRPr>
          </a:p>
        </p:txBody>
      </p:sp>
      <p:sp>
        <p:nvSpPr>
          <p:cNvPr id="3" name="Subtitle 2"/>
          <p:cNvSpPr>
            <a:spLocks noGrp="1"/>
          </p:cNvSpPr>
          <p:nvPr>
            <p:ph type="subTitle" idx="1"/>
          </p:nvPr>
        </p:nvSpPr>
        <p:spPr>
          <a:xfrm>
            <a:off x="251519" y="1988840"/>
            <a:ext cx="8892481" cy="1587600"/>
          </a:xfrm>
        </p:spPr>
        <p:txBody>
          <a:bodyPr>
            <a:noAutofit/>
          </a:bodyPr>
          <a:lstStyle/>
          <a:p>
            <a:pPr algn="l"/>
            <a:r>
              <a:rPr lang="en-GB" sz="3200" dirty="0"/>
              <a:t>IDEAS Satellite Session</a:t>
            </a:r>
          </a:p>
          <a:p>
            <a:pPr algn="l"/>
            <a:r>
              <a:rPr lang="en-GB" sz="3200" dirty="0"/>
              <a:t>Fourth Global Symposium on Health Systems Research</a:t>
            </a:r>
          </a:p>
          <a:p>
            <a:pPr algn="l"/>
            <a:r>
              <a:rPr lang="en-GB" sz="3200" dirty="0"/>
              <a:t>Vancouver, Canada</a:t>
            </a:r>
          </a:p>
          <a:p>
            <a:pPr algn="l"/>
            <a:r>
              <a:rPr lang="en-GB" sz="3200" dirty="0"/>
              <a:t>15 November 2016</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13140" y="5975296"/>
            <a:ext cx="2110403" cy="440019"/>
          </a:xfrm>
          <a:prstGeom prst="rect">
            <a:avLst/>
          </a:prstGeom>
        </p:spPr>
      </p:pic>
      <p:sp>
        <p:nvSpPr>
          <p:cNvPr id="5" name="TextBox 4"/>
          <p:cNvSpPr txBox="1"/>
          <p:nvPr/>
        </p:nvSpPr>
        <p:spPr>
          <a:xfrm>
            <a:off x="179512" y="6010639"/>
            <a:ext cx="2160240" cy="400110"/>
          </a:xfrm>
          <a:prstGeom prst="rect">
            <a:avLst/>
          </a:prstGeom>
          <a:noFill/>
        </p:spPr>
        <p:txBody>
          <a:bodyPr wrap="square" rtlCol="0">
            <a:spAutoFit/>
          </a:bodyPr>
          <a:lstStyle/>
          <a:p>
            <a:r>
              <a:rPr lang="en-GB" sz="2000" b="1" dirty="0"/>
              <a:t>i</a:t>
            </a:r>
            <a:r>
              <a:rPr lang="en-GB" sz="2000" b="1" dirty="0" smtClean="0"/>
              <a:t>deas.lshtm.ac.uk</a:t>
            </a:r>
            <a:endParaRPr lang="en-GB" sz="2000" b="1" dirty="0"/>
          </a:p>
        </p:txBody>
      </p:sp>
    </p:spTree>
    <p:extLst>
      <p:ext uri="{BB962C8B-B14F-4D97-AF65-F5344CB8AC3E}">
        <p14:creationId xmlns:p14="http://schemas.microsoft.com/office/powerpoint/2010/main" val="32085139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0548" y="44624"/>
            <a:ext cx="8741932" cy="1595392"/>
          </a:xfrm>
        </p:spPr>
        <p:txBody>
          <a:bodyPr>
            <a:noAutofit/>
          </a:bodyPr>
          <a:lstStyle/>
          <a:p>
            <a:r>
              <a:rPr lang="en-GB" sz="2800" dirty="0">
                <a:solidFill>
                  <a:srgbClr val="617A98"/>
                </a:solidFill>
              </a:rPr>
              <a:t>Today’s </a:t>
            </a:r>
            <a:r>
              <a:rPr lang="en-GB" sz="2800" dirty="0" smtClean="0">
                <a:solidFill>
                  <a:srgbClr val="617A98"/>
                </a:solidFill>
              </a:rPr>
              <a:t>session</a:t>
            </a:r>
            <a:br>
              <a:rPr lang="en-GB" sz="2800" dirty="0" smtClean="0">
                <a:solidFill>
                  <a:srgbClr val="617A98"/>
                </a:solidFill>
              </a:rPr>
            </a:br>
            <a:r>
              <a:rPr lang="en-GB" sz="2800" dirty="0" smtClean="0">
                <a:solidFill>
                  <a:schemeClr val="tx1"/>
                </a:solidFill>
                <a:latin typeface="+mj-lt"/>
              </a:rPr>
              <a:t>Promoting </a:t>
            </a:r>
            <a:r>
              <a:rPr lang="en-GB" sz="2800" dirty="0">
                <a:solidFill>
                  <a:schemeClr val="tx1"/>
                </a:solidFill>
                <a:latin typeface="+mj-lt"/>
              </a:rPr>
              <a:t>learning in measurement, learning and evaluation of a maternal and child health strategy</a:t>
            </a:r>
          </a:p>
        </p:txBody>
      </p:sp>
      <p:sp>
        <p:nvSpPr>
          <p:cNvPr id="3" name="Content Placeholder 2"/>
          <p:cNvSpPr>
            <a:spLocks noGrp="1"/>
          </p:cNvSpPr>
          <p:nvPr>
            <p:ph idx="1"/>
          </p:nvPr>
        </p:nvSpPr>
        <p:spPr>
          <a:xfrm>
            <a:off x="125976" y="1854330"/>
            <a:ext cx="8766504" cy="3880800"/>
          </a:xfrm>
        </p:spPr>
        <p:txBody>
          <a:bodyPr>
            <a:normAutofit/>
          </a:bodyPr>
          <a:lstStyle/>
          <a:p>
            <a:r>
              <a:rPr lang="en-GB" sz="2000" dirty="0">
                <a:solidFill>
                  <a:schemeClr val="tx1"/>
                </a:solidFill>
                <a:latin typeface="+mn-lt"/>
              </a:rPr>
              <a:t>What’s being evaluated? </a:t>
            </a:r>
          </a:p>
          <a:p>
            <a:r>
              <a:rPr lang="en-GB" sz="2000" dirty="0">
                <a:solidFill>
                  <a:schemeClr val="tx1"/>
                </a:solidFill>
                <a:latin typeface="+mn-lt"/>
              </a:rPr>
              <a:t>Whether &amp; how innovations improve coverage of critical, life-saving interventions? </a:t>
            </a:r>
          </a:p>
          <a:p>
            <a:r>
              <a:rPr lang="en-GB" sz="2000" b="1" dirty="0">
                <a:solidFill>
                  <a:schemeClr val="tx1"/>
                </a:solidFill>
                <a:latin typeface="+mn-lt"/>
              </a:rPr>
              <a:t>First panel discussion</a:t>
            </a:r>
          </a:p>
          <a:p>
            <a:r>
              <a:rPr lang="en-GB" sz="2000" dirty="0">
                <a:solidFill>
                  <a:schemeClr val="tx1"/>
                </a:solidFill>
                <a:latin typeface="+mn-lt"/>
              </a:rPr>
              <a:t>Break and scale-up game</a:t>
            </a:r>
          </a:p>
          <a:p>
            <a:r>
              <a:rPr lang="en-GB" sz="2000" dirty="0">
                <a:solidFill>
                  <a:schemeClr val="tx1"/>
                </a:solidFill>
                <a:latin typeface="+mn-lt"/>
              </a:rPr>
              <a:t>How do we get “lasting impact at scale”</a:t>
            </a:r>
          </a:p>
          <a:p>
            <a:r>
              <a:rPr lang="en-GB" sz="2000" dirty="0">
                <a:solidFill>
                  <a:schemeClr val="tx1"/>
                </a:solidFill>
                <a:latin typeface="+mn-lt"/>
              </a:rPr>
              <a:t>Emerging learning on scale-up and district data for decision-making</a:t>
            </a:r>
          </a:p>
          <a:p>
            <a:r>
              <a:rPr lang="en-GB" sz="2000" b="1" dirty="0">
                <a:solidFill>
                  <a:schemeClr val="tx1"/>
                </a:solidFill>
                <a:latin typeface="+mn-lt"/>
              </a:rPr>
              <a:t>Second panel discussion</a:t>
            </a:r>
          </a:p>
          <a:p>
            <a:r>
              <a:rPr lang="en-GB" sz="2000" dirty="0">
                <a:solidFill>
                  <a:schemeClr val="tx1"/>
                </a:solidFill>
                <a:latin typeface="+mn-lt"/>
              </a:rPr>
              <a:t>Wrap-up and close</a:t>
            </a:r>
          </a:p>
          <a:p>
            <a:pPr lvl="1"/>
            <a:endParaRPr lang="en-GB" dirty="0"/>
          </a:p>
        </p:txBody>
      </p:sp>
      <p:sp>
        <p:nvSpPr>
          <p:cNvPr id="4" name="TextBox 3"/>
          <p:cNvSpPr txBox="1"/>
          <p:nvPr/>
        </p:nvSpPr>
        <p:spPr>
          <a:xfrm>
            <a:off x="179512" y="6010639"/>
            <a:ext cx="2160240" cy="400110"/>
          </a:xfrm>
          <a:prstGeom prst="rect">
            <a:avLst/>
          </a:prstGeom>
          <a:noFill/>
        </p:spPr>
        <p:txBody>
          <a:bodyPr wrap="square" rtlCol="0">
            <a:spAutoFit/>
          </a:bodyPr>
          <a:lstStyle/>
          <a:p>
            <a:r>
              <a:rPr lang="en-GB" sz="2000" b="1" dirty="0"/>
              <a:t>i</a:t>
            </a:r>
            <a:r>
              <a:rPr lang="en-GB" sz="2000" b="1" dirty="0" smtClean="0"/>
              <a:t>deas.lshtm.ac.uk</a:t>
            </a:r>
            <a:endParaRPr lang="en-GB" sz="2000" b="1" dirty="0"/>
          </a:p>
        </p:txBody>
      </p:sp>
    </p:spTree>
    <p:extLst>
      <p:ext uri="{BB962C8B-B14F-4D97-AF65-F5344CB8AC3E}">
        <p14:creationId xmlns:p14="http://schemas.microsoft.com/office/powerpoint/2010/main" val="74813402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7584" y="255786"/>
            <a:ext cx="6070600" cy="364902"/>
          </a:xfrm>
        </p:spPr>
        <p:txBody>
          <a:bodyPr>
            <a:noAutofit/>
          </a:bodyPr>
          <a:lstStyle/>
          <a:p>
            <a:r>
              <a:rPr lang="en-GB" sz="2800" dirty="0">
                <a:solidFill>
                  <a:srgbClr val="617A98"/>
                </a:solidFill>
              </a:rPr>
              <a:t>Our panellists and presenters</a:t>
            </a:r>
          </a:p>
        </p:txBody>
      </p:sp>
      <p:sp>
        <p:nvSpPr>
          <p:cNvPr id="3" name="TextBox 2"/>
          <p:cNvSpPr txBox="1"/>
          <p:nvPr/>
        </p:nvSpPr>
        <p:spPr>
          <a:xfrm>
            <a:off x="179512" y="6010639"/>
            <a:ext cx="2160240" cy="400110"/>
          </a:xfrm>
          <a:prstGeom prst="rect">
            <a:avLst/>
          </a:prstGeom>
          <a:noFill/>
        </p:spPr>
        <p:txBody>
          <a:bodyPr wrap="square" rtlCol="0">
            <a:spAutoFit/>
          </a:bodyPr>
          <a:lstStyle/>
          <a:p>
            <a:r>
              <a:rPr lang="en-GB" sz="2000" b="1" dirty="0"/>
              <a:t>i</a:t>
            </a:r>
            <a:r>
              <a:rPr lang="en-GB" sz="2000" b="1" dirty="0" smtClean="0"/>
              <a:t>deas.lshtm.ac.uk</a:t>
            </a:r>
            <a:endParaRPr lang="en-GB" sz="2000" b="1" dirty="0"/>
          </a:p>
        </p:txBody>
      </p:sp>
      <p:sp>
        <p:nvSpPr>
          <p:cNvPr id="4" name="TextBox 3"/>
          <p:cNvSpPr txBox="1"/>
          <p:nvPr/>
        </p:nvSpPr>
        <p:spPr>
          <a:xfrm>
            <a:off x="4541859" y="762183"/>
            <a:ext cx="4320480" cy="5324535"/>
          </a:xfrm>
          <a:prstGeom prst="rect">
            <a:avLst/>
          </a:prstGeom>
          <a:noFill/>
        </p:spPr>
        <p:txBody>
          <a:bodyPr wrap="square" rtlCol="0">
            <a:spAutoFit/>
          </a:bodyPr>
          <a:lstStyle/>
          <a:p>
            <a:pPr fontAlgn="base"/>
            <a:r>
              <a:rPr lang="en-GB" sz="2000" dirty="0" smtClean="0"/>
              <a:t>Panellists</a:t>
            </a:r>
            <a:r>
              <a:rPr lang="en-GB" sz="2000" dirty="0"/>
              <a:t>: </a:t>
            </a:r>
            <a:endParaRPr lang="en-GB" sz="2000" dirty="0" smtClean="0"/>
          </a:p>
          <a:p>
            <a:pPr fontAlgn="base"/>
            <a:endParaRPr lang="en-GB" sz="2000" dirty="0"/>
          </a:p>
          <a:p>
            <a:pPr fontAlgn="base"/>
            <a:r>
              <a:rPr lang="en-GB" sz="2000" b="1" dirty="0"/>
              <a:t>Wuleta </a:t>
            </a:r>
            <a:r>
              <a:rPr lang="en-GB" sz="2000" b="1" dirty="0" smtClean="0"/>
              <a:t>Betemariam</a:t>
            </a:r>
            <a:r>
              <a:rPr lang="en-GB" sz="2000" dirty="0"/>
              <a:t/>
            </a:r>
            <a:br>
              <a:rPr lang="en-GB" sz="2000" dirty="0"/>
            </a:br>
            <a:r>
              <a:rPr lang="en-GB" sz="2000" dirty="0"/>
              <a:t>John Snow Inc. </a:t>
            </a:r>
            <a:r>
              <a:rPr lang="en-GB" sz="2000" dirty="0" smtClean="0"/>
              <a:t/>
            </a:r>
            <a:br>
              <a:rPr lang="en-GB" sz="2000" dirty="0" smtClean="0"/>
            </a:br>
            <a:r>
              <a:rPr lang="en-GB" sz="2000" dirty="0" smtClean="0"/>
              <a:t>Ethiopia</a:t>
            </a:r>
            <a:r>
              <a:rPr lang="en-GB" sz="2000" dirty="0"/>
              <a:t> </a:t>
            </a:r>
            <a:endParaRPr lang="en-GB" sz="2000" dirty="0" smtClean="0"/>
          </a:p>
          <a:p>
            <a:pPr fontAlgn="base"/>
            <a:endParaRPr lang="en-GB" sz="2000" dirty="0"/>
          </a:p>
          <a:p>
            <a:pPr fontAlgn="base"/>
            <a:r>
              <a:rPr lang="en-GB" sz="2000" b="1" dirty="0"/>
              <a:t>Lynn </a:t>
            </a:r>
            <a:r>
              <a:rPr lang="en-GB" sz="2000" b="1" dirty="0" smtClean="0"/>
              <a:t>Freedman</a:t>
            </a:r>
            <a:r>
              <a:rPr lang="en-GB" sz="2000" dirty="0"/>
              <a:t/>
            </a:r>
            <a:br>
              <a:rPr lang="en-GB" sz="2000" dirty="0"/>
            </a:br>
            <a:r>
              <a:rPr lang="en-GB" sz="2000" dirty="0"/>
              <a:t>Mailman School of Public Health </a:t>
            </a:r>
            <a:endParaRPr lang="en-GB" sz="2000" dirty="0" smtClean="0"/>
          </a:p>
          <a:p>
            <a:pPr fontAlgn="base"/>
            <a:r>
              <a:rPr lang="en-GB" sz="2000" dirty="0"/>
              <a:t/>
            </a:r>
            <a:br>
              <a:rPr lang="en-GB" sz="2000" dirty="0"/>
            </a:br>
            <a:r>
              <a:rPr lang="en-GB" sz="2000" b="1" dirty="0" err="1" smtClean="0"/>
              <a:t>Pinki</a:t>
            </a:r>
            <a:r>
              <a:rPr lang="en-GB" sz="2000" b="1" dirty="0" smtClean="0"/>
              <a:t> </a:t>
            </a:r>
            <a:r>
              <a:rPr lang="en-GB" sz="2000" b="1" dirty="0" err="1" smtClean="0"/>
              <a:t>Maji</a:t>
            </a:r>
            <a:r>
              <a:rPr lang="en-GB" sz="2000" dirty="0"/>
              <a:t/>
            </a:r>
            <a:br>
              <a:rPr lang="en-GB" sz="2000" dirty="0"/>
            </a:br>
            <a:r>
              <a:rPr lang="en-GB" sz="2000" dirty="0"/>
              <a:t>Population Services </a:t>
            </a:r>
            <a:r>
              <a:rPr lang="en-GB" sz="2000" dirty="0" smtClean="0"/>
              <a:t>International</a:t>
            </a:r>
            <a:br>
              <a:rPr lang="en-GB" sz="2000" dirty="0" smtClean="0"/>
            </a:br>
            <a:r>
              <a:rPr lang="en-GB" sz="2000" dirty="0" smtClean="0"/>
              <a:t>India</a:t>
            </a:r>
          </a:p>
          <a:p>
            <a:pPr fontAlgn="base"/>
            <a:endParaRPr lang="en-GB" sz="2000" dirty="0"/>
          </a:p>
          <a:p>
            <a:pPr fontAlgn="base"/>
            <a:r>
              <a:rPr lang="en-GB" sz="2000" b="1" dirty="0"/>
              <a:t>Magdalene </a:t>
            </a:r>
            <a:r>
              <a:rPr lang="en-GB" sz="2000" b="1" dirty="0" err="1" smtClean="0"/>
              <a:t>Okolo</a:t>
            </a:r>
            <a:r>
              <a:rPr lang="en-GB" sz="2000" dirty="0">
                <a:hlinkClick r:id="rId2"/>
              </a:rPr>
              <a:t/>
            </a:r>
            <a:br>
              <a:rPr lang="en-GB" sz="2000" dirty="0">
                <a:hlinkClick r:id="rId2"/>
              </a:rPr>
            </a:br>
            <a:r>
              <a:rPr lang="en-GB" sz="2000" dirty="0"/>
              <a:t>Society for Family </a:t>
            </a:r>
            <a:r>
              <a:rPr lang="en-GB" sz="2000" dirty="0" smtClean="0"/>
              <a:t>Health</a:t>
            </a:r>
            <a:br>
              <a:rPr lang="en-GB" sz="2000" dirty="0" smtClean="0"/>
            </a:br>
            <a:r>
              <a:rPr lang="en-GB" sz="2000" dirty="0" smtClean="0"/>
              <a:t>Nigeria</a:t>
            </a:r>
            <a:endParaRPr lang="en-GB" sz="2000" dirty="0"/>
          </a:p>
          <a:p>
            <a:endParaRPr lang="en-GB" sz="2000" dirty="0"/>
          </a:p>
        </p:txBody>
      </p:sp>
      <p:sp>
        <p:nvSpPr>
          <p:cNvPr id="5" name="TextBox 4"/>
          <p:cNvSpPr txBox="1"/>
          <p:nvPr/>
        </p:nvSpPr>
        <p:spPr>
          <a:xfrm>
            <a:off x="186184" y="774496"/>
            <a:ext cx="4320480" cy="4093428"/>
          </a:xfrm>
          <a:prstGeom prst="rect">
            <a:avLst/>
          </a:prstGeom>
          <a:noFill/>
        </p:spPr>
        <p:txBody>
          <a:bodyPr wrap="square" rtlCol="0">
            <a:spAutoFit/>
          </a:bodyPr>
          <a:lstStyle/>
          <a:p>
            <a:pPr fontAlgn="base"/>
            <a:r>
              <a:rPr lang="en-GB" sz="2000" dirty="0" smtClean="0"/>
              <a:t>Presenters:</a:t>
            </a:r>
          </a:p>
          <a:p>
            <a:pPr fontAlgn="base"/>
            <a:endParaRPr lang="en-GB" sz="2000" dirty="0"/>
          </a:p>
          <a:p>
            <a:pPr fontAlgn="base"/>
            <a:r>
              <a:rPr lang="en-GB" sz="2000" b="1" dirty="0" smtClean="0"/>
              <a:t>Krystyna Makowiecka</a:t>
            </a:r>
          </a:p>
          <a:p>
            <a:pPr fontAlgn="base"/>
            <a:r>
              <a:rPr lang="en-GB" sz="2000" dirty="0" smtClean="0"/>
              <a:t>Characterising Change </a:t>
            </a:r>
          </a:p>
          <a:p>
            <a:pPr fontAlgn="base"/>
            <a:endParaRPr lang="en-GB" sz="2000" dirty="0"/>
          </a:p>
          <a:p>
            <a:pPr fontAlgn="base"/>
            <a:r>
              <a:rPr lang="en-GB" sz="2000" b="1" dirty="0"/>
              <a:t>Tanya Marchant </a:t>
            </a:r>
            <a:endParaRPr lang="en-GB" sz="2000" b="1" dirty="0" smtClean="0"/>
          </a:p>
          <a:p>
            <a:pPr fontAlgn="base"/>
            <a:r>
              <a:rPr lang="en-GB" sz="2000" dirty="0" smtClean="0"/>
              <a:t>Data </a:t>
            </a:r>
            <a:r>
              <a:rPr lang="en-GB" sz="2000" dirty="0"/>
              <a:t>Driven </a:t>
            </a:r>
            <a:r>
              <a:rPr lang="en-GB" sz="2000" dirty="0" smtClean="0"/>
              <a:t>Action</a:t>
            </a:r>
            <a:endParaRPr lang="en-GB" sz="2000" dirty="0"/>
          </a:p>
          <a:p>
            <a:pPr fontAlgn="base"/>
            <a:endParaRPr lang="en-GB" sz="2000" dirty="0"/>
          </a:p>
          <a:p>
            <a:pPr fontAlgn="base"/>
            <a:r>
              <a:rPr lang="en-GB" sz="2000" b="1" dirty="0"/>
              <a:t>Neil </a:t>
            </a:r>
            <a:r>
              <a:rPr lang="en-GB" sz="2000" b="1" dirty="0" smtClean="0"/>
              <a:t>Spicer</a:t>
            </a:r>
          </a:p>
          <a:p>
            <a:pPr fontAlgn="base"/>
            <a:r>
              <a:rPr lang="en-GB" sz="2000" dirty="0" smtClean="0"/>
              <a:t>Scaling-Up Innovations</a:t>
            </a:r>
            <a:endParaRPr lang="en-GB" sz="2000" dirty="0"/>
          </a:p>
          <a:p>
            <a:pPr fontAlgn="base"/>
            <a:endParaRPr lang="en-GB" sz="2000" dirty="0"/>
          </a:p>
          <a:p>
            <a:pPr fontAlgn="base"/>
            <a:r>
              <a:rPr lang="en-GB" sz="2000" b="1" dirty="0"/>
              <a:t>Bilal </a:t>
            </a:r>
            <a:r>
              <a:rPr lang="en-GB" sz="2000" b="1" dirty="0" smtClean="0"/>
              <a:t>Avan</a:t>
            </a:r>
          </a:p>
          <a:p>
            <a:pPr fontAlgn="base"/>
            <a:r>
              <a:rPr lang="en-GB" sz="2000" dirty="0" smtClean="0"/>
              <a:t>District </a:t>
            </a:r>
            <a:r>
              <a:rPr lang="en-GB" sz="2000" dirty="0"/>
              <a:t>Level Data for Decision </a:t>
            </a:r>
            <a:r>
              <a:rPr lang="en-GB" sz="2000" dirty="0" smtClean="0"/>
              <a:t>Making</a:t>
            </a:r>
            <a:endParaRPr lang="en-GB" sz="2000" dirty="0"/>
          </a:p>
        </p:txBody>
      </p:sp>
    </p:spTree>
    <p:extLst>
      <p:ext uri="{BB962C8B-B14F-4D97-AF65-F5344CB8AC3E}">
        <p14:creationId xmlns:p14="http://schemas.microsoft.com/office/powerpoint/2010/main" val="376225771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165317" y="5733256"/>
            <a:ext cx="8813366" cy="864096"/>
          </a:xfrm>
        </p:spPr>
        <p:txBody>
          <a:bodyPr>
            <a:noAutofit/>
          </a:bodyPr>
          <a:lstStyle/>
          <a:p>
            <a:r>
              <a:rPr lang="en-GB" sz="2800" b="1" dirty="0">
                <a:solidFill>
                  <a:srgbClr val="617A98"/>
                </a:solidFill>
              </a:rPr>
              <a:t>Characterising </a:t>
            </a:r>
            <a:r>
              <a:rPr lang="en-GB" sz="2800" b="1" dirty="0" smtClean="0">
                <a:solidFill>
                  <a:srgbClr val="617A98"/>
                </a:solidFill>
              </a:rPr>
              <a:t>change</a:t>
            </a:r>
            <a:br>
              <a:rPr lang="en-GB" sz="2800" b="1" dirty="0" smtClean="0">
                <a:solidFill>
                  <a:srgbClr val="617A98"/>
                </a:solidFill>
              </a:rPr>
            </a:br>
            <a:r>
              <a:rPr lang="en-GB" sz="2800" dirty="0">
                <a:solidFill>
                  <a:schemeClr val="tx1"/>
                </a:solidFill>
                <a:latin typeface="+mj-lt"/>
              </a:rPr>
              <a:t>Krystyna </a:t>
            </a:r>
            <a:r>
              <a:rPr lang="en-GB" sz="2800" dirty="0" smtClean="0">
                <a:solidFill>
                  <a:schemeClr val="tx1"/>
                </a:solidFill>
                <a:latin typeface="+mj-lt"/>
              </a:rPr>
              <a:t>Makowiecka</a:t>
            </a:r>
            <a:endParaRPr lang="en-GB" sz="2800" dirty="0">
              <a:solidFill>
                <a:schemeClr val="tx1"/>
              </a:solidFill>
              <a:latin typeface="+mj-lt"/>
            </a:endParaRPr>
          </a:p>
        </p:txBody>
      </p:sp>
      <p:pic>
        <p:nvPicPr>
          <p:cNvPr id="4" name="Picture 3"/>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l="6644" t="9051" r="5944" b="19784"/>
          <a:stretch/>
        </p:blipFill>
        <p:spPr>
          <a:xfrm>
            <a:off x="0" y="5830"/>
            <a:ext cx="9144000" cy="5583410"/>
          </a:xfrm>
          <a:prstGeom prst="rect">
            <a:avLst/>
          </a:prstGeom>
        </p:spPr>
      </p:pic>
    </p:spTree>
    <p:extLst>
      <p:ext uri="{BB962C8B-B14F-4D97-AF65-F5344CB8AC3E}">
        <p14:creationId xmlns:p14="http://schemas.microsoft.com/office/powerpoint/2010/main" val="257135753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7584" y="836712"/>
            <a:ext cx="8549580" cy="1143000"/>
          </a:xfrm>
        </p:spPr>
        <p:txBody>
          <a:bodyPr>
            <a:noAutofit/>
          </a:bodyPr>
          <a:lstStyle/>
          <a:p>
            <a:r>
              <a:rPr lang="en-GB" sz="3200" dirty="0">
                <a:solidFill>
                  <a:schemeClr val="tx1"/>
                </a:solidFill>
                <a:latin typeface="+mj-lt"/>
              </a:rPr>
              <a:t>The first step in actionable </a:t>
            </a:r>
            <a:r>
              <a:rPr lang="en-GB" sz="3200" dirty="0" smtClean="0">
                <a:solidFill>
                  <a:schemeClr val="tx1"/>
                </a:solidFill>
                <a:latin typeface="+mj-lt"/>
              </a:rPr>
              <a:t>measurement: </a:t>
            </a:r>
            <a:r>
              <a:rPr lang="en-GB" sz="3200" dirty="0">
                <a:solidFill>
                  <a:schemeClr val="tx1"/>
                </a:solidFill>
                <a:latin typeface="+mj-lt"/>
              </a:rPr>
              <a:t>describe the intervention</a:t>
            </a:r>
          </a:p>
        </p:txBody>
      </p:sp>
      <p:sp>
        <p:nvSpPr>
          <p:cNvPr id="3" name="Content Placeholder 2"/>
          <p:cNvSpPr>
            <a:spLocks noGrp="1"/>
          </p:cNvSpPr>
          <p:nvPr>
            <p:ph idx="1"/>
          </p:nvPr>
        </p:nvSpPr>
        <p:spPr>
          <a:xfrm>
            <a:off x="176943" y="2420888"/>
            <a:ext cx="8530221" cy="3252758"/>
          </a:xfrm>
        </p:spPr>
        <p:txBody>
          <a:bodyPr>
            <a:normAutofit/>
          </a:bodyPr>
          <a:lstStyle/>
          <a:p>
            <a:pPr marL="0" indent="0">
              <a:buNone/>
            </a:pPr>
            <a:r>
              <a:rPr lang="en-GB" sz="3200" dirty="0">
                <a:latin typeface="+mn-lt"/>
              </a:rPr>
              <a:t>A structured and rigorous description of implementation projects’ work </a:t>
            </a:r>
            <a:r>
              <a:rPr lang="en-GB" sz="3200" dirty="0" smtClean="0">
                <a:latin typeface="+mn-lt"/>
              </a:rPr>
              <a:t>may benefit </a:t>
            </a:r>
            <a:r>
              <a:rPr lang="en-GB" sz="3200" dirty="0">
                <a:latin typeface="+mn-lt"/>
              </a:rPr>
              <a:t>a range of </a:t>
            </a:r>
            <a:r>
              <a:rPr lang="en-GB" sz="3200" dirty="0" smtClean="0">
                <a:latin typeface="+mn-lt"/>
              </a:rPr>
              <a:t>actors</a:t>
            </a:r>
            <a:endParaRPr lang="en-GB" sz="2000" dirty="0">
              <a:latin typeface="+mn-lt"/>
            </a:endParaRPr>
          </a:p>
          <a:p>
            <a:endParaRPr lang="en-GB" sz="2000" dirty="0">
              <a:latin typeface="+mn-lt"/>
            </a:endParaRPr>
          </a:p>
        </p:txBody>
      </p:sp>
      <p:sp>
        <p:nvSpPr>
          <p:cNvPr id="4" name="Title 1"/>
          <p:cNvSpPr txBox="1">
            <a:spLocks/>
          </p:cNvSpPr>
          <p:nvPr/>
        </p:nvSpPr>
        <p:spPr>
          <a:xfrm>
            <a:off x="157584" y="274638"/>
            <a:ext cx="6070600" cy="346050"/>
          </a:xfrm>
          <a:prstGeom prst="rect">
            <a:avLst/>
          </a:prstGeom>
        </p:spPr>
        <p:txBody>
          <a:bodyPr vert="horz" lIns="91440" tIns="45720" rIns="91440" bIns="45720" rtlCol="0" anchor="ctr">
            <a:noAutofit/>
          </a:bodyPr>
          <a:lstStyle>
            <a:lvl1pPr algn="l" defTabSz="457200" rtl="0" eaLnBrk="1" latinLnBrk="0" hangingPunct="1">
              <a:spcBef>
                <a:spcPct val="0"/>
              </a:spcBef>
              <a:buNone/>
              <a:defRPr sz="4700" b="1" kern="1200" baseline="0">
                <a:solidFill>
                  <a:schemeClr val="accent1"/>
                </a:solidFill>
                <a:latin typeface="Cambria" pitchFamily="18" charset="0"/>
                <a:ea typeface="+mj-ea"/>
                <a:cs typeface="Cambria" pitchFamily="18" charset="0"/>
              </a:defRPr>
            </a:lvl1pPr>
          </a:lstStyle>
          <a:p>
            <a:r>
              <a:rPr lang="en-GB" sz="2800" dirty="0"/>
              <a:t>Key </a:t>
            </a:r>
            <a:r>
              <a:rPr lang="en-GB" sz="2800" dirty="0" smtClean="0"/>
              <a:t>Message</a:t>
            </a:r>
            <a:endParaRPr lang="en-GB" sz="2800" dirty="0"/>
          </a:p>
        </p:txBody>
      </p:sp>
      <p:sp>
        <p:nvSpPr>
          <p:cNvPr id="5" name="TextBox 4"/>
          <p:cNvSpPr txBox="1"/>
          <p:nvPr/>
        </p:nvSpPr>
        <p:spPr>
          <a:xfrm>
            <a:off x="179512" y="6010639"/>
            <a:ext cx="2160240" cy="400110"/>
          </a:xfrm>
          <a:prstGeom prst="rect">
            <a:avLst/>
          </a:prstGeom>
          <a:noFill/>
        </p:spPr>
        <p:txBody>
          <a:bodyPr wrap="square" rtlCol="0">
            <a:spAutoFit/>
          </a:bodyPr>
          <a:lstStyle/>
          <a:p>
            <a:r>
              <a:rPr lang="en-GB" sz="2000" b="1" dirty="0"/>
              <a:t>i</a:t>
            </a:r>
            <a:r>
              <a:rPr lang="en-GB" sz="2000" b="1" dirty="0" smtClean="0"/>
              <a:t>deas.lshtm.ac.uk</a:t>
            </a:r>
            <a:endParaRPr lang="en-GB" sz="2000" b="1" dirty="0"/>
          </a:p>
        </p:txBody>
      </p:sp>
    </p:spTree>
    <p:extLst>
      <p:ext uri="{BB962C8B-B14F-4D97-AF65-F5344CB8AC3E}">
        <p14:creationId xmlns:p14="http://schemas.microsoft.com/office/powerpoint/2010/main" val="155590506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0" y="1772816"/>
            <a:ext cx="8640960" cy="4824536"/>
          </a:xfrm>
        </p:spPr>
        <p:txBody>
          <a:bodyPr>
            <a:normAutofit/>
          </a:bodyPr>
          <a:lstStyle/>
          <a:p>
            <a:r>
              <a:rPr lang="en-GB" sz="3200" dirty="0"/>
              <a:t>Step 1. Agree a framework</a:t>
            </a:r>
          </a:p>
          <a:p>
            <a:r>
              <a:rPr lang="en-GB" sz="3200" dirty="0"/>
              <a:t>Step 2. Describe the implementation project innovations</a:t>
            </a:r>
          </a:p>
          <a:p>
            <a:r>
              <a:rPr lang="en-GB" sz="3200" dirty="0"/>
              <a:t>Step 3. Collate the data for the big picture</a:t>
            </a:r>
          </a:p>
          <a:p>
            <a:r>
              <a:rPr lang="en-GB" sz="3200" dirty="0"/>
              <a:t>Step 4. Annual Update </a:t>
            </a:r>
          </a:p>
          <a:p>
            <a:pPr marL="0" indent="0">
              <a:buNone/>
            </a:pPr>
            <a:endParaRPr lang="en-GB" sz="2000" dirty="0">
              <a:latin typeface="+mn-lt"/>
            </a:endParaRPr>
          </a:p>
          <a:p>
            <a:pPr marL="342900" lvl="1" indent="0">
              <a:buNone/>
            </a:pPr>
            <a:endParaRPr lang="en-GB" dirty="0">
              <a:latin typeface="+mn-lt"/>
            </a:endParaRPr>
          </a:p>
          <a:p>
            <a:endParaRPr lang="en-GB" dirty="0">
              <a:latin typeface="+mn-lt"/>
            </a:endParaRPr>
          </a:p>
        </p:txBody>
      </p:sp>
      <p:sp>
        <p:nvSpPr>
          <p:cNvPr id="4" name="Title 3"/>
          <p:cNvSpPr>
            <a:spLocks noGrp="1"/>
          </p:cNvSpPr>
          <p:nvPr>
            <p:ph type="title"/>
          </p:nvPr>
        </p:nvSpPr>
        <p:spPr>
          <a:xfrm>
            <a:off x="179512" y="44624"/>
            <a:ext cx="8280920" cy="792088"/>
          </a:xfrm>
        </p:spPr>
        <p:txBody>
          <a:bodyPr>
            <a:normAutofit/>
          </a:bodyPr>
          <a:lstStyle/>
          <a:p>
            <a:r>
              <a:rPr lang="en-GB" sz="2800" dirty="0" smtClean="0"/>
              <a:t>Characterisation</a:t>
            </a:r>
            <a:endParaRPr lang="en-GB" sz="2800" dirty="0"/>
          </a:p>
        </p:txBody>
      </p:sp>
      <p:sp>
        <p:nvSpPr>
          <p:cNvPr id="2" name="TextBox 1"/>
          <p:cNvSpPr txBox="1"/>
          <p:nvPr/>
        </p:nvSpPr>
        <p:spPr>
          <a:xfrm>
            <a:off x="179512" y="836712"/>
            <a:ext cx="8640960" cy="584775"/>
          </a:xfrm>
          <a:prstGeom prst="rect">
            <a:avLst/>
          </a:prstGeom>
          <a:noFill/>
        </p:spPr>
        <p:txBody>
          <a:bodyPr wrap="square" rtlCol="0">
            <a:spAutoFit/>
          </a:bodyPr>
          <a:lstStyle/>
          <a:p>
            <a:r>
              <a:rPr lang="en-GB" sz="3200" b="1" dirty="0"/>
              <a:t>An approach to describing a complex intervention</a:t>
            </a:r>
          </a:p>
        </p:txBody>
      </p:sp>
      <p:sp>
        <p:nvSpPr>
          <p:cNvPr id="5" name="TextBox 4"/>
          <p:cNvSpPr txBox="1"/>
          <p:nvPr/>
        </p:nvSpPr>
        <p:spPr>
          <a:xfrm>
            <a:off x="179512" y="6010639"/>
            <a:ext cx="2160240" cy="400110"/>
          </a:xfrm>
          <a:prstGeom prst="rect">
            <a:avLst/>
          </a:prstGeom>
          <a:noFill/>
        </p:spPr>
        <p:txBody>
          <a:bodyPr wrap="square" rtlCol="0">
            <a:spAutoFit/>
          </a:bodyPr>
          <a:lstStyle/>
          <a:p>
            <a:r>
              <a:rPr lang="en-GB" sz="2000" b="1" dirty="0"/>
              <a:t>i</a:t>
            </a:r>
            <a:r>
              <a:rPr lang="en-GB" sz="2000" b="1" dirty="0" smtClean="0"/>
              <a:t>deas.lshtm.ac.uk</a:t>
            </a:r>
            <a:endParaRPr lang="en-GB" sz="2000" b="1" dirty="0"/>
          </a:p>
        </p:txBody>
      </p:sp>
    </p:spTree>
    <p:extLst>
      <p:ext uri="{BB962C8B-B14F-4D97-AF65-F5344CB8AC3E}">
        <p14:creationId xmlns:p14="http://schemas.microsoft.com/office/powerpoint/2010/main" val="304362519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grpSp>
        <p:nvGrpSpPr>
          <p:cNvPr id="4" name="Canvas 2"/>
          <p:cNvGrpSpPr/>
          <p:nvPr/>
        </p:nvGrpSpPr>
        <p:grpSpPr>
          <a:xfrm>
            <a:off x="0" y="260648"/>
            <a:ext cx="9144000" cy="5328592"/>
            <a:chOff x="9550" y="10519"/>
            <a:chExt cx="6428740" cy="3784617"/>
          </a:xfrm>
        </p:grpSpPr>
        <p:sp>
          <p:nvSpPr>
            <p:cNvPr id="5" name="Rectangle 4"/>
            <p:cNvSpPr/>
            <p:nvPr/>
          </p:nvSpPr>
          <p:spPr>
            <a:xfrm>
              <a:off x="9550" y="491985"/>
              <a:ext cx="6428740" cy="3303151"/>
            </a:xfrm>
            <a:prstGeom prst="rect">
              <a:avLst/>
            </a:prstGeom>
            <a:solidFill>
              <a:schemeClr val="accent4">
                <a:lumMod val="20000"/>
                <a:lumOff val="80000"/>
              </a:schemeClr>
            </a:solidFill>
            <a:ln>
              <a:noFill/>
            </a:ln>
          </p:spPr>
        </p:sp>
        <p:sp>
          <p:nvSpPr>
            <p:cNvPr id="6" name="Pentagon 5"/>
            <p:cNvSpPr/>
            <p:nvPr/>
          </p:nvSpPr>
          <p:spPr>
            <a:xfrm>
              <a:off x="1137036" y="617503"/>
              <a:ext cx="1431235" cy="855023"/>
            </a:xfrm>
            <a:prstGeom prst="homePlate">
              <a:avLst>
                <a:gd name="adj" fmla="val 20242"/>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algn="ctr"/>
              <a:r>
                <a:rPr lang="en-GB" sz="1350" dirty="0">
                  <a:ea typeface="Calibri" panose="020F0502020204030204" pitchFamily="34" charset="0"/>
                  <a:cs typeface="Times New Roman" panose="02020603050405020304" pitchFamily="18" charset="0"/>
                </a:rPr>
                <a:t>1. INNOVATON</a:t>
              </a:r>
              <a:endParaRPr lang="en-GB" sz="2100" dirty="0">
                <a:ea typeface="Calibri" panose="020F0502020204030204" pitchFamily="34" charset="0"/>
                <a:cs typeface="Times New Roman" panose="02020603050405020304" pitchFamily="18" charset="0"/>
              </a:endParaRPr>
            </a:p>
            <a:p>
              <a:pPr algn="ctr">
                <a:spcAft>
                  <a:spcPts val="450"/>
                </a:spcAft>
              </a:pPr>
              <a:r>
                <a:rPr lang="en-GB" sz="1350" dirty="0">
                  <a:ea typeface="Calibri" panose="020F0502020204030204" pitchFamily="34" charset="0"/>
                  <a:cs typeface="Times New Roman" panose="02020603050405020304" pitchFamily="18" charset="0"/>
                </a:rPr>
                <a:t>to enhance MNH practice in the community and by frontline workers</a:t>
              </a:r>
              <a:endParaRPr lang="en-GB" sz="2100" dirty="0">
                <a:ea typeface="Calibri" panose="020F0502020204030204" pitchFamily="34" charset="0"/>
                <a:cs typeface="Times New Roman" panose="02020603050405020304" pitchFamily="18" charset="0"/>
              </a:endParaRPr>
            </a:p>
          </p:txBody>
        </p:sp>
        <p:sp>
          <p:nvSpPr>
            <p:cNvPr id="7" name="Pentagon 6"/>
            <p:cNvSpPr/>
            <p:nvPr/>
          </p:nvSpPr>
          <p:spPr>
            <a:xfrm>
              <a:off x="2630132" y="583746"/>
              <a:ext cx="1401245" cy="900655"/>
            </a:xfrm>
            <a:prstGeom prst="homePlate">
              <a:avLst>
                <a:gd name="adj" fmla="val 24398"/>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algn="ctr"/>
              <a:r>
                <a:rPr lang="en-GB" sz="1350" dirty="0">
                  <a:ea typeface="Calibri" panose="020F0502020204030204" pitchFamily="34" charset="0"/>
                </a:rPr>
                <a:t>2. ENHANCED INTERACTIONS between families and frontline workers</a:t>
              </a:r>
              <a:endParaRPr lang="en-GB" sz="2400" dirty="0">
                <a:latin typeface="Times New Roman" panose="02020603050405020304" pitchFamily="18" charset="0"/>
                <a:ea typeface="Times New Roman" panose="02020603050405020304" pitchFamily="18" charset="0"/>
              </a:endParaRPr>
            </a:p>
          </p:txBody>
        </p:sp>
        <p:sp>
          <p:nvSpPr>
            <p:cNvPr id="8" name="Pentagon 7"/>
            <p:cNvSpPr/>
            <p:nvPr/>
          </p:nvSpPr>
          <p:spPr>
            <a:xfrm>
              <a:off x="4077363" y="597494"/>
              <a:ext cx="1413107" cy="900653"/>
            </a:xfrm>
            <a:prstGeom prst="homePlate">
              <a:avLst>
                <a:gd name="adj" fmla="val 25280"/>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algn="ctr"/>
              <a:r>
                <a:rPr lang="en-GB" sz="1350">
                  <a:ea typeface="Calibri" panose="020F0502020204030204" pitchFamily="34" charset="0"/>
                </a:rPr>
                <a:t>3. INCREASED COVERAGE of critical life-saving interventions</a:t>
              </a:r>
              <a:endParaRPr lang="en-GB" sz="2400">
                <a:latin typeface="Times New Roman" panose="02020603050405020304" pitchFamily="18" charset="0"/>
                <a:ea typeface="Times New Roman" panose="02020603050405020304" pitchFamily="18" charset="0"/>
              </a:endParaRPr>
            </a:p>
          </p:txBody>
        </p:sp>
        <p:sp>
          <p:nvSpPr>
            <p:cNvPr id="9" name="Rounded Rectangle 8"/>
            <p:cNvSpPr/>
            <p:nvPr/>
          </p:nvSpPr>
          <p:spPr>
            <a:xfrm>
              <a:off x="5543551" y="595577"/>
              <a:ext cx="838200" cy="137715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algn="ctr"/>
              <a:r>
                <a:rPr lang="en-GB" sz="1350">
                  <a:ea typeface="Calibri" panose="020F0502020204030204" pitchFamily="34" charset="0"/>
                  <a:cs typeface="Times New Roman" panose="02020603050405020304" pitchFamily="18" charset="0"/>
                </a:rPr>
                <a:t>4. HEALTH OUTCOME</a:t>
              </a:r>
              <a:endParaRPr lang="en-GB" sz="2100">
                <a:ea typeface="Calibri" panose="020F0502020204030204" pitchFamily="34" charset="0"/>
                <a:cs typeface="Times New Roman" panose="02020603050405020304" pitchFamily="18" charset="0"/>
              </a:endParaRPr>
            </a:p>
            <a:p>
              <a:pPr algn="ctr"/>
              <a:r>
                <a:rPr lang="en-GB" sz="1350">
                  <a:ea typeface="Calibri" panose="020F0502020204030204" pitchFamily="34" charset="0"/>
                  <a:cs typeface="Times New Roman" panose="02020603050405020304" pitchFamily="18" charset="0"/>
                </a:rPr>
                <a:t>Improved maternal and newborn survival</a:t>
              </a:r>
              <a:endParaRPr lang="en-GB" sz="2100">
                <a:ea typeface="Calibri" panose="020F0502020204030204" pitchFamily="34" charset="0"/>
                <a:cs typeface="Times New Roman" panose="02020603050405020304" pitchFamily="18" charset="0"/>
              </a:endParaRPr>
            </a:p>
          </p:txBody>
        </p:sp>
        <p:sp>
          <p:nvSpPr>
            <p:cNvPr id="10" name="Rounded Rectangle 9"/>
            <p:cNvSpPr/>
            <p:nvPr/>
          </p:nvSpPr>
          <p:spPr>
            <a:xfrm>
              <a:off x="106878" y="1579710"/>
              <a:ext cx="931347" cy="1733797"/>
            </a:xfrm>
            <a:prstGeom prst="roundRect">
              <a:avLst/>
            </a:prstGeom>
            <a:solidFill>
              <a:schemeClr val="accent6">
                <a:lumMod val="40000"/>
                <a:lumOff val="60000"/>
              </a:schemeClr>
            </a:solidFill>
            <a:ln>
              <a:solidFill>
                <a:schemeClr val="accent1"/>
              </a:solidFill>
            </a:ln>
          </p:spPr>
          <p:style>
            <a:lnRef idx="2">
              <a:schemeClr val="accent6"/>
            </a:lnRef>
            <a:fillRef idx="1">
              <a:schemeClr val="lt1"/>
            </a:fillRef>
            <a:effectRef idx="0">
              <a:schemeClr val="accent6"/>
            </a:effectRef>
            <a:fontRef idx="minor">
              <a:schemeClr val="dk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algn="ctr"/>
              <a:r>
                <a:rPr lang="en-GB" sz="1500" dirty="0">
                  <a:ea typeface="Calibri" panose="020F0502020204030204" pitchFamily="34" charset="0"/>
                  <a:cs typeface="Times New Roman" panose="02020603050405020304" pitchFamily="18" charset="0"/>
                </a:rPr>
                <a:t>IDEAS CHARACTER-ISATION QUESTIONS</a:t>
              </a:r>
              <a:endParaRPr lang="en-GB" sz="2100" dirty="0">
                <a:ea typeface="Calibri" panose="020F0502020204030204" pitchFamily="34" charset="0"/>
                <a:cs typeface="Times New Roman" panose="02020603050405020304" pitchFamily="18" charset="0"/>
              </a:endParaRPr>
            </a:p>
          </p:txBody>
        </p:sp>
        <p:sp>
          <p:nvSpPr>
            <p:cNvPr id="11" name="Rounded Rectangle 10"/>
            <p:cNvSpPr/>
            <p:nvPr/>
          </p:nvSpPr>
          <p:spPr>
            <a:xfrm>
              <a:off x="127221" y="617503"/>
              <a:ext cx="874643" cy="67060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algn="ctr">
                <a:spcAft>
                  <a:spcPts val="450"/>
                </a:spcAft>
              </a:pPr>
              <a:r>
                <a:rPr lang="en-GB" sz="1500" dirty="0">
                  <a:ea typeface="Calibri" panose="020F0502020204030204" pitchFamily="34" charset="0"/>
                  <a:cs typeface="Times New Roman" panose="02020603050405020304" pitchFamily="18" charset="0"/>
                </a:rPr>
                <a:t>BMGF THEORY OF CHANGE</a:t>
              </a:r>
              <a:endParaRPr lang="en-GB" sz="2100" dirty="0">
                <a:ea typeface="Calibri" panose="020F0502020204030204" pitchFamily="34" charset="0"/>
                <a:cs typeface="Times New Roman" panose="02020603050405020304" pitchFamily="18" charset="0"/>
              </a:endParaRPr>
            </a:p>
          </p:txBody>
        </p:sp>
        <p:sp>
          <p:nvSpPr>
            <p:cNvPr id="12" name="Rounded Rectangle 11"/>
            <p:cNvSpPr/>
            <p:nvPr/>
          </p:nvSpPr>
          <p:spPr>
            <a:xfrm>
              <a:off x="1260788" y="1599170"/>
              <a:ext cx="1185903" cy="1714337"/>
            </a:xfrm>
            <a:prstGeom prst="roundRect">
              <a:avLst/>
            </a:prstGeom>
            <a:solidFill>
              <a:schemeClr val="accent6">
                <a:lumMod val="40000"/>
                <a:lumOff val="60000"/>
              </a:schemeClr>
            </a:solidFill>
            <a:ln>
              <a:solidFill>
                <a:schemeClr val="accent1"/>
              </a:solidFill>
            </a:ln>
          </p:spPr>
          <p:style>
            <a:lnRef idx="2">
              <a:schemeClr val="accent6"/>
            </a:lnRef>
            <a:fillRef idx="1">
              <a:schemeClr val="lt1"/>
            </a:fillRef>
            <a:effectRef idx="0">
              <a:schemeClr val="accent6"/>
            </a:effectRef>
            <a:fontRef idx="minor">
              <a:schemeClr val="dk1"/>
            </a:fontRef>
          </p:style>
          <p:txBody>
            <a:bodyPr rot="0" spcFirstLastPara="0" vert="horz" wrap="square" lIns="68580" tIns="34290" rIns="68580" bIns="34290" numCol="1" spcCol="0" rtlCol="0" fromWordArt="0" anchor="t" anchorCtr="0" forceAA="0" compatLnSpc="1">
              <a:prstTxWarp prst="textNoShape">
                <a:avLst/>
              </a:prstTxWarp>
              <a:noAutofit/>
            </a:bodyPr>
            <a:lstStyle/>
            <a:p>
              <a:pPr>
                <a:spcAft>
                  <a:spcPts val="300"/>
                </a:spcAft>
              </a:pPr>
              <a:r>
                <a:rPr lang="en-GB" sz="1350" dirty="0">
                  <a:ea typeface="Calibri" panose="020F0502020204030204" pitchFamily="34" charset="0"/>
                  <a:cs typeface="Times New Roman" panose="02020603050405020304" pitchFamily="18" charset="0"/>
                </a:rPr>
                <a:t>1.</a:t>
              </a:r>
              <a:r>
                <a:rPr lang="en-GB" sz="1350" dirty="0"/>
                <a:t>What innovations are implemented by grantees</a:t>
              </a:r>
              <a:endParaRPr lang="en-GB" sz="2100" dirty="0">
                <a:ea typeface="Calibri" panose="020F0502020204030204" pitchFamily="34" charset="0"/>
                <a:cs typeface="Times New Roman" panose="02020603050405020304" pitchFamily="18" charset="0"/>
              </a:endParaRPr>
            </a:p>
            <a:p>
              <a:pPr>
                <a:spcAft>
                  <a:spcPts val="300"/>
                </a:spcAft>
              </a:pPr>
              <a:r>
                <a:rPr lang="en-GB" sz="1350" dirty="0">
                  <a:ea typeface="Calibri" panose="020F0502020204030204" pitchFamily="34" charset="0"/>
                  <a:cs typeface="Times New Roman" panose="02020603050405020304" pitchFamily="18" charset="0"/>
                </a:rPr>
                <a:t>- What is the purpose? </a:t>
              </a:r>
              <a:endParaRPr lang="en-GB" sz="2100" dirty="0">
                <a:ea typeface="Calibri" panose="020F0502020204030204" pitchFamily="34" charset="0"/>
                <a:cs typeface="Times New Roman" panose="02020603050405020304" pitchFamily="18" charset="0"/>
              </a:endParaRPr>
            </a:p>
            <a:p>
              <a:pPr>
                <a:spcAft>
                  <a:spcPts val="300"/>
                </a:spcAft>
              </a:pPr>
              <a:r>
                <a:rPr lang="en-GB" sz="1350" dirty="0">
                  <a:ea typeface="Calibri" panose="020F0502020204030204" pitchFamily="34" charset="0"/>
                  <a:cs typeface="Times New Roman" panose="02020603050405020304" pitchFamily="18" charset="0"/>
                </a:rPr>
                <a:t>- What is the geographical scope and timing?</a:t>
              </a:r>
              <a:endParaRPr lang="en-GB" sz="2100" dirty="0">
                <a:ea typeface="Calibri" panose="020F0502020204030204" pitchFamily="34" charset="0"/>
                <a:cs typeface="Times New Roman" panose="02020603050405020304" pitchFamily="18" charset="0"/>
              </a:endParaRPr>
            </a:p>
          </p:txBody>
        </p:sp>
        <p:sp>
          <p:nvSpPr>
            <p:cNvPr id="13" name="Rounded Rectangle 12"/>
            <p:cNvSpPr/>
            <p:nvPr/>
          </p:nvSpPr>
          <p:spPr>
            <a:xfrm>
              <a:off x="2746480" y="1599170"/>
              <a:ext cx="1258570" cy="1810442"/>
            </a:xfrm>
            <a:prstGeom prst="roundRect">
              <a:avLst/>
            </a:prstGeom>
            <a:solidFill>
              <a:schemeClr val="accent6">
                <a:lumMod val="40000"/>
                <a:lumOff val="60000"/>
              </a:schemeClr>
            </a:solidFill>
            <a:ln>
              <a:solidFill>
                <a:schemeClr val="accent1"/>
              </a:solidFill>
            </a:ln>
          </p:spPr>
          <p:style>
            <a:lnRef idx="2">
              <a:schemeClr val="accent6"/>
            </a:lnRef>
            <a:fillRef idx="1">
              <a:schemeClr val="lt1"/>
            </a:fillRef>
            <a:effectRef idx="0">
              <a:schemeClr val="accent6"/>
            </a:effectRef>
            <a:fontRef idx="minor">
              <a:schemeClr val="dk1"/>
            </a:fontRef>
          </p:style>
          <p:txBody>
            <a:bodyPr rot="0" spcFirstLastPara="0" vert="horz" wrap="square" lIns="68580" tIns="34290" rIns="68580" bIns="34290" numCol="1" spcCol="0" rtlCol="0" fromWordArt="0" anchor="t" anchorCtr="0" forceAA="0" compatLnSpc="1">
              <a:prstTxWarp prst="textNoShape">
                <a:avLst/>
              </a:prstTxWarp>
              <a:noAutofit/>
            </a:bodyPr>
            <a:lstStyle/>
            <a:p>
              <a:pPr>
                <a:spcAft>
                  <a:spcPts val="300"/>
                </a:spcAft>
              </a:pPr>
              <a:r>
                <a:rPr lang="en-GB" sz="1350" dirty="0"/>
                <a:t>2. What changes in contacts between frontline workers and service users were anticipated as a result of the innovation</a:t>
              </a:r>
              <a:r>
                <a:rPr lang="en-GB" sz="1350" dirty="0">
                  <a:ea typeface="Times New Roman" panose="02020603050405020304" pitchFamily="18" charset="0"/>
                </a:rPr>
                <a:t>?</a:t>
              </a:r>
              <a:endParaRPr lang="en-GB" sz="2400" dirty="0">
                <a:latin typeface="Times New Roman" panose="02020603050405020304" pitchFamily="18" charset="0"/>
                <a:ea typeface="Times New Roman" panose="02020603050405020304" pitchFamily="18" charset="0"/>
              </a:endParaRPr>
            </a:p>
            <a:p>
              <a:pPr>
                <a:spcAft>
                  <a:spcPts val="300"/>
                </a:spcAft>
              </a:pPr>
              <a:r>
                <a:rPr lang="en-GB" sz="1350" dirty="0">
                  <a:ea typeface="Times New Roman" panose="02020603050405020304" pitchFamily="18" charset="0"/>
                </a:rPr>
                <a:t>- What kind of enhancement - frequency, quality, or equity?</a:t>
              </a:r>
              <a:endParaRPr lang="en-GB" sz="2400" dirty="0">
                <a:latin typeface="Times New Roman" panose="02020603050405020304" pitchFamily="18" charset="0"/>
                <a:ea typeface="Times New Roman" panose="02020603050405020304" pitchFamily="18" charset="0"/>
              </a:endParaRPr>
            </a:p>
          </p:txBody>
        </p:sp>
        <p:sp>
          <p:nvSpPr>
            <p:cNvPr id="14" name="Rounded Rectangle 13"/>
            <p:cNvSpPr/>
            <p:nvPr/>
          </p:nvSpPr>
          <p:spPr>
            <a:xfrm>
              <a:off x="4224708" y="1599170"/>
              <a:ext cx="1158326" cy="1714337"/>
            </a:xfrm>
            <a:prstGeom prst="roundRect">
              <a:avLst/>
            </a:prstGeom>
            <a:solidFill>
              <a:schemeClr val="accent6">
                <a:lumMod val="40000"/>
                <a:lumOff val="60000"/>
              </a:schemeClr>
            </a:solidFill>
            <a:ln>
              <a:solidFill>
                <a:schemeClr val="accent1"/>
              </a:solidFill>
            </a:ln>
          </p:spPr>
          <p:style>
            <a:lnRef idx="2">
              <a:schemeClr val="accent6"/>
            </a:lnRef>
            <a:fillRef idx="1">
              <a:schemeClr val="lt1"/>
            </a:fillRef>
            <a:effectRef idx="0">
              <a:schemeClr val="accent6"/>
            </a:effectRef>
            <a:fontRef idx="minor">
              <a:schemeClr val="dk1"/>
            </a:fontRef>
          </p:style>
          <p:txBody>
            <a:bodyPr rot="0" spcFirstLastPara="0" vert="horz" wrap="square" lIns="68580" tIns="34290" rIns="68580" bIns="34290" numCol="1" spcCol="0" rtlCol="0" fromWordArt="0" anchor="t" anchorCtr="0" forceAA="0" compatLnSpc="1">
              <a:prstTxWarp prst="textNoShape">
                <a:avLst/>
              </a:prstTxWarp>
              <a:noAutofit/>
            </a:bodyPr>
            <a:lstStyle/>
            <a:p>
              <a:pPr>
                <a:spcAft>
                  <a:spcPts val="450"/>
                </a:spcAft>
              </a:pPr>
              <a:r>
                <a:rPr lang="en-GB" sz="1350" dirty="0">
                  <a:solidFill>
                    <a:schemeClr val="tx1"/>
                  </a:solidFill>
                  <a:latin typeface="+mj-lt"/>
                  <a:ea typeface="Calibri" panose="020F0502020204030204" pitchFamily="34" charset="0"/>
                  <a:cs typeface="Times New Roman" panose="02020603050405020304" pitchFamily="18" charset="0"/>
                </a:rPr>
                <a:t>3. </a:t>
              </a:r>
              <a:r>
                <a:rPr lang="en-GB" sz="1400" dirty="0">
                  <a:solidFill>
                    <a:schemeClr val="tx1"/>
                  </a:solidFill>
                  <a:latin typeface="+mj-lt"/>
                </a:rPr>
                <a:t>What changes in coverage of life-saving interventions were anticipated as a result of the innovation?</a:t>
              </a:r>
              <a:endParaRPr lang="en-GB" sz="2100" dirty="0">
                <a:solidFill>
                  <a:schemeClr val="tx1"/>
                </a:solidFill>
                <a:latin typeface="+mj-lt"/>
                <a:ea typeface="Calibri" panose="020F0502020204030204" pitchFamily="34" charset="0"/>
                <a:cs typeface="Times New Roman" panose="02020603050405020304" pitchFamily="18" charset="0"/>
              </a:endParaRPr>
            </a:p>
          </p:txBody>
        </p:sp>
        <p:sp>
          <p:nvSpPr>
            <p:cNvPr id="15" name="Text Box 14"/>
            <p:cNvSpPr txBox="1"/>
            <p:nvPr/>
          </p:nvSpPr>
          <p:spPr>
            <a:xfrm>
              <a:off x="127221" y="10519"/>
              <a:ext cx="6092604" cy="332509"/>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68580" tIns="34290" rIns="68580" bIns="34290" numCol="1" spcCol="0" rtlCol="0" fromWordArt="0" anchor="t" anchorCtr="0" forceAA="0" compatLnSpc="1">
              <a:prstTxWarp prst="textNoShape">
                <a:avLst/>
              </a:prstTxWarp>
              <a:noAutofit/>
            </a:bodyPr>
            <a:lstStyle/>
            <a:p>
              <a:pPr>
                <a:spcAft>
                  <a:spcPts val="450"/>
                </a:spcAft>
              </a:pPr>
              <a:r>
                <a:rPr lang="en-GB" sz="2000" b="1" dirty="0">
                  <a:solidFill>
                    <a:schemeClr val="accent3">
                      <a:lumMod val="75000"/>
                    </a:schemeClr>
                  </a:solidFill>
                  <a:latin typeface="Cambria" panose="02040503050406030204" pitchFamily="18" charset="0"/>
                  <a:ea typeface="Calibri" panose="020F0502020204030204" pitchFamily="34" charset="0"/>
                  <a:cs typeface="Times New Roman" panose="02020603050405020304" pitchFamily="18" charset="0"/>
                </a:rPr>
                <a:t>Step 1. </a:t>
              </a:r>
              <a:r>
                <a:rPr lang="en-GB" sz="2000" b="1" dirty="0">
                  <a:solidFill>
                    <a:srgbClr val="617A98"/>
                  </a:solidFill>
                  <a:latin typeface="Cambria" panose="02040503050406030204" pitchFamily="18" charset="0"/>
                  <a:ea typeface="Calibri" panose="020F0502020204030204" pitchFamily="34" charset="0"/>
                  <a:cs typeface="Times New Roman" panose="02020603050405020304" pitchFamily="18" charset="0"/>
                </a:rPr>
                <a:t>Framework for characterisation of innovations: BMGF Theory of Change with IDEAS Characterisation questions</a:t>
              </a:r>
            </a:p>
          </p:txBody>
        </p:sp>
        <p:sp>
          <p:nvSpPr>
            <p:cNvPr id="16" name="Right Arrow 15"/>
            <p:cNvSpPr/>
            <p:nvPr/>
          </p:nvSpPr>
          <p:spPr>
            <a:xfrm>
              <a:off x="146013" y="1319810"/>
              <a:ext cx="892211" cy="119377"/>
            </a:xfrm>
            <a:prstGeom prst="rightArrow">
              <a:avLst/>
            </a:prstGeom>
            <a:solidFill>
              <a:schemeClr val="accent5">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endParaRPr lang="en-GB" sz="3300"/>
            </a:p>
          </p:txBody>
        </p:sp>
        <p:sp>
          <p:nvSpPr>
            <p:cNvPr id="17" name="Right Arrow 16"/>
            <p:cNvSpPr/>
            <p:nvPr/>
          </p:nvSpPr>
          <p:spPr>
            <a:xfrm>
              <a:off x="249382" y="2905126"/>
              <a:ext cx="636443" cy="14683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endParaRPr lang="en-GB" sz="3300"/>
            </a:p>
          </p:txBody>
        </p:sp>
        <p:cxnSp>
          <p:nvCxnSpPr>
            <p:cNvPr id="18" name="Elbow Connector 17"/>
            <p:cNvCxnSpPr>
              <a:endCxn id="12" idx="1"/>
            </p:cNvCxnSpPr>
            <p:nvPr/>
          </p:nvCxnSpPr>
          <p:spPr>
            <a:xfrm rot="16200000" flipH="1">
              <a:off x="730830" y="1926382"/>
              <a:ext cx="958193" cy="101720"/>
            </a:xfrm>
            <a:prstGeom prst="bentConnector2">
              <a:avLst/>
            </a:prstGeom>
            <a:ln w="28575">
              <a:tailEnd type="triangle"/>
            </a:ln>
          </p:spPr>
          <p:style>
            <a:lnRef idx="1">
              <a:schemeClr val="accent6"/>
            </a:lnRef>
            <a:fillRef idx="0">
              <a:schemeClr val="accent6"/>
            </a:fillRef>
            <a:effectRef idx="0">
              <a:schemeClr val="accent6"/>
            </a:effectRef>
            <a:fontRef idx="minor">
              <a:schemeClr val="tx1"/>
            </a:fontRef>
          </p:style>
        </p:cxnSp>
        <p:cxnSp>
          <p:nvCxnSpPr>
            <p:cNvPr id="19" name="Elbow Connector 18"/>
            <p:cNvCxnSpPr>
              <a:endCxn id="13" idx="1"/>
            </p:cNvCxnSpPr>
            <p:nvPr/>
          </p:nvCxnSpPr>
          <p:spPr>
            <a:xfrm rot="16200000" flipH="1">
              <a:off x="2203363" y="1961274"/>
              <a:ext cx="1006245" cy="79989"/>
            </a:xfrm>
            <a:prstGeom prst="bentConnector2">
              <a:avLst/>
            </a:prstGeom>
            <a:ln w="28575">
              <a:tailEnd type="triangle"/>
            </a:ln>
          </p:spPr>
          <p:style>
            <a:lnRef idx="1">
              <a:schemeClr val="accent6"/>
            </a:lnRef>
            <a:fillRef idx="0">
              <a:schemeClr val="accent6"/>
            </a:fillRef>
            <a:effectRef idx="0">
              <a:schemeClr val="accent6"/>
            </a:effectRef>
            <a:fontRef idx="minor">
              <a:schemeClr val="tx1"/>
            </a:fontRef>
          </p:style>
        </p:cxnSp>
        <p:cxnSp>
          <p:nvCxnSpPr>
            <p:cNvPr id="20" name="Elbow Connector 19"/>
            <p:cNvCxnSpPr>
              <a:endCxn id="14" idx="1"/>
            </p:cNvCxnSpPr>
            <p:nvPr/>
          </p:nvCxnSpPr>
          <p:spPr>
            <a:xfrm rot="16200000" flipH="1">
              <a:off x="3686643" y="1918274"/>
              <a:ext cx="958193" cy="117936"/>
            </a:xfrm>
            <a:prstGeom prst="bentConnector2">
              <a:avLst/>
            </a:prstGeom>
            <a:ln w="28575">
              <a:tailEnd type="triangle"/>
            </a:ln>
          </p:spPr>
          <p:style>
            <a:lnRef idx="1">
              <a:schemeClr val="accent6"/>
            </a:lnRef>
            <a:fillRef idx="0">
              <a:schemeClr val="accent6"/>
            </a:fillRef>
            <a:effectRef idx="0">
              <a:schemeClr val="accent6"/>
            </a:effectRef>
            <a:fontRef idx="minor">
              <a:schemeClr val="tx1"/>
            </a:fontRef>
          </p:style>
        </p:cxnSp>
      </p:grpSp>
      <p:sp>
        <p:nvSpPr>
          <p:cNvPr id="21" name="TextBox 20"/>
          <p:cNvSpPr txBox="1"/>
          <p:nvPr/>
        </p:nvSpPr>
        <p:spPr>
          <a:xfrm>
            <a:off x="179512" y="6010639"/>
            <a:ext cx="2160240" cy="400110"/>
          </a:xfrm>
          <a:prstGeom prst="rect">
            <a:avLst/>
          </a:prstGeom>
          <a:noFill/>
        </p:spPr>
        <p:txBody>
          <a:bodyPr wrap="square" rtlCol="0">
            <a:spAutoFit/>
          </a:bodyPr>
          <a:lstStyle/>
          <a:p>
            <a:r>
              <a:rPr lang="en-GB" sz="2000" b="1" dirty="0"/>
              <a:t>i</a:t>
            </a:r>
            <a:r>
              <a:rPr lang="en-GB" sz="2000" b="1" dirty="0" smtClean="0"/>
              <a:t>deas.lshtm.ac.uk</a:t>
            </a:r>
            <a:endParaRPr lang="en-GB" sz="2000" b="1" dirty="0"/>
          </a:p>
        </p:txBody>
      </p:sp>
    </p:spTree>
    <p:extLst>
      <p:ext uri="{BB962C8B-B14F-4D97-AF65-F5344CB8AC3E}">
        <p14:creationId xmlns:p14="http://schemas.microsoft.com/office/powerpoint/2010/main" val="254001842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 name="Canvas 2"/>
          <p:cNvGrpSpPr/>
          <p:nvPr/>
        </p:nvGrpSpPr>
        <p:grpSpPr>
          <a:xfrm>
            <a:off x="-14961" y="260648"/>
            <a:ext cx="9158961" cy="5313782"/>
            <a:chOff x="-10518" y="10519"/>
            <a:chExt cx="6439259" cy="3642636"/>
          </a:xfrm>
        </p:grpSpPr>
        <p:sp>
          <p:nvSpPr>
            <p:cNvPr id="5" name="Rectangle 4"/>
            <p:cNvSpPr/>
            <p:nvPr/>
          </p:nvSpPr>
          <p:spPr>
            <a:xfrm>
              <a:off x="-10518" y="343028"/>
              <a:ext cx="6439259" cy="3310127"/>
            </a:xfrm>
            <a:prstGeom prst="rect">
              <a:avLst/>
            </a:prstGeom>
            <a:solidFill>
              <a:schemeClr val="accent4">
                <a:lumMod val="20000"/>
                <a:lumOff val="80000"/>
              </a:schemeClr>
            </a:solidFill>
            <a:ln>
              <a:noFill/>
            </a:ln>
          </p:spPr>
        </p:sp>
        <p:sp>
          <p:nvSpPr>
            <p:cNvPr id="6" name="Pentagon 5"/>
            <p:cNvSpPr/>
            <p:nvPr/>
          </p:nvSpPr>
          <p:spPr>
            <a:xfrm>
              <a:off x="1137036" y="617503"/>
              <a:ext cx="1431235" cy="855023"/>
            </a:xfrm>
            <a:prstGeom prst="homePlate">
              <a:avLst>
                <a:gd name="adj" fmla="val 20242"/>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algn="ctr"/>
              <a:r>
                <a:rPr lang="en-GB" sz="1350" dirty="0">
                  <a:ea typeface="Calibri" panose="020F0502020204030204" pitchFamily="34" charset="0"/>
                  <a:cs typeface="Times New Roman" panose="02020603050405020304" pitchFamily="18" charset="0"/>
                </a:rPr>
                <a:t>1. INNOVATON</a:t>
              </a:r>
              <a:endParaRPr lang="en-GB" sz="2100" dirty="0">
                <a:ea typeface="Calibri" panose="020F0502020204030204" pitchFamily="34" charset="0"/>
                <a:cs typeface="Times New Roman" panose="02020603050405020304" pitchFamily="18" charset="0"/>
              </a:endParaRPr>
            </a:p>
            <a:p>
              <a:pPr algn="ctr">
                <a:spcAft>
                  <a:spcPts val="450"/>
                </a:spcAft>
              </a:pPr>
              <a:r>
                <a:rPr lang="en-GB" sz="1350" dirty="0">
                  <a:ea typeface="Calibri" panose="020F0502020204030204" pitchFamily="34" charset="0"/>
                  <a:cs typeface="Times New Roman" panose="02020603050405020304" pitchFamily="18" charset="0"/>
                </a:rPr>
                <a:t>to enhance MNH practice in the community and by frontline workers</a:t>
              </a:r>
              <a:endParaRPr lang="en-GB" sz="2100" dirty="0">
                <a:ea typeface="Calibri" panose="020F0502020204030204" pitchFamily="34" charset="0"/>
                <a:cs typeface="Times New Roman" panose="02020603050405020304" pitchFamily="18" charset="0"/>
              </a:endParaRPr>
            </a:p>
          </p:txBody>
        </p:sp>
        <p:sp>
          <p:nvSpPr>
            <p:cNvPr id="7" name="Pentagon 6"/>
            <p:cNvSpPr/>
            <p:nvPr/>
          </p:nvSpPr>
          <p:spPr>
            <a:xfrm>
              <a:off x="2630132" y="583746"/>
              <a:ext cx="1401245" cy="900655"/>
            </a:xfrm>
            <a:prstGeom prst="homePlate">
              <a:avLst>
                <a:gd name="adj" fmla="val 24398"/>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algn="ctr"/>
              <a:r>
                <a:rPr lang="en-GB" sz="1350" dirty="0">
                  <a:ea typeface="Calibri" panose="020F0502020204030204" pitchFamily="34" charset="0"/>
                </a:rPr>
                <a:t>2. ENHANCED INTERACTIONS between families and frontline workers</a:t>
              </a:r>
              <a:endParaRPr lang="en-GB" sz="2400" dirty="0">
                <a:latin typeface="Times New Roman" panose="02020603050405020304" pitchFamily="18" charset="0"/>
                <a:ea typeface="Times New Roman" panose="02020603050405020304" pitchFamily="18" charset="0"/>
              </a:endParaRPr>
            </a:p>
          </p:txBody>
        </p:sp>
        <p:sp>
          <p:nvSpPr>
            <p:cNvPr id="8" name="Pentagon 7"/>
            <p:cNvSpPr/>
            <p:nvPr/>
          </p:nvSpPr>
          <p:spPr>
            <a:xfrm>
              <a:off x="4077363" y="597494"/>
              <a:ext cx="1413107" cy="900653"/>
            </a:xfrm>
            <a:prstGeom prst="homePlate">
              <a:avLst>
                <a:gd name="adj" fmla="val 25280"/>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algn="ctr"/>
              <a:r>
                <a:rPr lang="en-GB" sz="1350">
                  <a:ea typeface="Calibri" panose="020F0502020204030204" pitchFamily="34" charset="0"/>
                </a:rPr>
                <a:t>3. INCREASED COVERAGE of critical life-saving interventions</a:t>
              </a:r>
              <a:endParaRPr lang="en-GB" sz="2400">
                <a:latin typeface="Times New Roman" panose="02020603050405020304" pitchFamily="18" charset="0"/>
                <a:ea typeface="Times New Roman" panose="02020603050405020304" pitchFamily="18" charset="0"/>
              </a:endParaRPr>
            </a:p>
          </p:txBody>
        </p:sp>
        <p:sp>
          <p:nvSpPr>
            <p:cNvPr id="9" name="Rounded Rectangle 8"/>
            <p:cNvSpPr/>
            <p:nvPr/>
          </p:nvSpPr>
          <p:spPr>
            <a:xfrm>
              <a:off x="5543551" y="595577"/>
              <a:ext cx="838200" cy="137715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algn="ctr"/>
              <a:r>
                <a:rPr lang="en-GB" sz="1350">
                  <a:ea typeface="Calibri" panose="020F0502020204030204" pitchFamily="34" charset="0"/>
                  <a:cs typeface="Times New Roman" panose="02020603050405020304" pitchFamily="18" charset="0"/>
                </a:rPr>
                <a:t>4. HEALTH OUTCOME</a:t>
              </a:r>
              <a:endParaRPr lang="en-GB" sz="2100">
                <a:ea typeface="Calibri" panose="020F0502020204030204" pitchFamily="34" charset="0"/>
                <a:cs typeface="Times New Roman" panose="02020603050405020304" pitchFamily="18" charset="0"/>
              </a:endParaRPr>
            </a:p>
            <a:p>
              <a:pPr algn="ctr"/>
              <a:r>
                <a:rPr lang="en-GB" sz="1350">
                  <a:ea typeface="Calibri" panose="020F0502020204030204" pitchFamily="34" charset="0"/>
                  <a:cs typeface="Times New Roman" panose="02020603050405020304" pitchFamily="18" charset="0"/>
                </a:rPr>
                <a:t>Improved maternal and newborn survival</a:t>
              </a:r>
              <a:endParaRPr lang="en-GB" sz="2100">
                <a:ea typeface="Calibri" panose="020F0502020204030204" pitchFamily="34" charset="0"/>
                <a:cs typeface="Times New Roman" panose="02020603050405020304" pitchFamily="18" charset="0"/>
              </a:endParaRPr>
            </a:p>
          </p:txBody>
        </p:sp>
        <p:sp>
          <p:nvSpPr>
            <p:cNvPr id="10" name="Rounded Rectangle 9"/>
            <p:cNvSpPr/>
            <p:nvPr/>
          </p:nvSpPr>
          <p:spPr>
            <a:xfrm>
              <a:off x="106878" y="1579710"/>
              <a:ext cx="931347" cy="1733797"/>
            </a:xfrm>
            <a:prstGeom prst="roundRect">
              <a:avLst/>
            </a:prstGeom>
            <a:solidFill>
              <a:schemeClr val="accent6">
                <a:lumMod val="40000"/>
                <a:lumOff val="60000"/>
              </a:schemeClr>
            </a:solidFill>
            <a:ln>
              <a:solidFill>
                <a:schemeClr val="accent1"/>
              </a:solidFill>
            </a:ln>
          </p:spPr>
          <p:style>
            <a:lnRef idx="2">
              <a:schemeClr val="accent6"/>
            </a:lnRef>
            <a:fillRef idx="1">
              <a:schemeClr val="lt1"/>
            </a:fillRef>
            <a:effectRef idx="0">
              <a:schemeClr val="accent6"/>
            </a:effectRef>
            <a:fontRef idx="minor">
              <a:schemeClr val="dk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algn="ctr"/>
              <a:r>
                <a:rPr lang="en-GB" sz="1500" dirty="0">
                  <a:ea typeface="Calibri" panose="020F0502020204030204" pitchFamily="34" charset="0"/>
                  <a:cs typeface="Times New Roman" panose="02020603050405020304" pitchFamily="18" charset="0"/>
                </a:rPr>
                <a:t>IDEAS CHARACTER-ISATION QUESTIONS</a:t>
              </a:r>
              <a:endParaRPr lang="en-GB" sz="2100" dirty="0">
                <a:ea typeface="Calibri" panose="020F0502020204030204" pitchFamily="34" charset="0"/>
                <a:cs typeface="Times New Roman" panose="02020603050405020304" pitchFamily="18" charset="0"/>
              </a:endParaRPr>
            </a:p>
          </p:txBody>
        </p:sp>
        <p:sp>
          <p:nvSpPr>
            <p:cNvPr id="11" name="Rounded Rectangle 10"/>
            <p:cNvSpPr/>
            <p:nvPr/>
          </p:nvSpPr>
          <p:spPr>
            <a:xfrm>
              <a:off x="127221" y="617503"/>
              <a:ext cx="874643" cy="67060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algn="ctr">
                <a:spcAft>
                  <a:spcPts val="450"/>
                </a:spcAft>
              </a:pPr>
              <a:r>
                <a:rPr lang="en-GB" sz="1500" dirty="0">
                  <a:ea typeface="Calibri" panose="020F0502020204030204" pitchFamily="34" charset="0"/>
                  <a:cs typeface="Times New Roman" panose="02020603050405020304" pitchFamily="18" charset="0"/>
                </a:rPr>
                <a:t>BMGF THEORY OF CHANGE</a:t>
              </a:r>
              <a:endParaRPr lang="en-GB" sz="2100" dirty="0">
                <a:ea typeface="Calibri" panose="020F0502020204030204" pitchFamily="34" charset="0"/>
                <a:cs typeface="Times New Roman" panose="02020603050405020304" pitchFamily="18" charset="0"/>
              </a:endParaRPr>
            </a:p>
          </p:txBody>
        </p:sp>
        <p:sp>
          <p:nvSpPr>
            <p:cNvPr id="12" name="Rounded Rectangle 11"/>
            <p:cNvSpPr/>
            <p:nvPr/>
          </p:nvSpPr>
          <p:spPr>
            <a:xfrm>
              <a:off x="1255470" y="1599170"/>
              <a:ext cx="1185903" cy="1714337"/>
            </a:xfrm>
            <a:prstGeom prst="roundRect">
              <a:avLst/>
            </a:prstGeom>
            <a:solidFill>
              <a:schemeClr val="accent6">
                <a:lumMod val="40000"/>
                <a:lumOff val="60000"/>
              </a:schemeClr>
            </a:solidFill>
            <a:ln>
              <a:solidFill>
                <a:schemeClr val="accent1"/>
              </a:solidFill>
            </a:ln>
          </p:spPr>
          <p:style>
            <a:lnRef idx="2">
              <a:schemeClr val="accent6"/>
            </a:lnRef>
            <a:fillRef idx="1">
              <a:schemeClr val="lt1"/>
            </a:fillRef>
            <a:effectRef idx="0">
              <a:schemeClr val="accent6"/>
            </a:effectRef>
            <a:fontRef idx="minor">
              <a:schemeClr val="dk1"/>
            </a:fontRef>
          </p:style>
          <p:txBody>
            <a:bodyPr rot="0" spcFirstLastPara="0" vert="horz" wrap="square" lIns="68580" tIns="34290" rIns="68580" bIns="34290" numCol="1" spcCol="0" rtlCol="0" fromWordArt="0" anchor="t" anchorCtr="0" forceAA="0" compatLnSpc="1">
              <a:prstTxWarp prst="textNoShape">
                <a:avLst/>
              </a:prstTxWarp>
              <a:noAutofit/>
            </a:bodyPr>
            <a:lstStyle/>
            <a:p>
              <a:pPr>
                <a:spcAft>
                  <a:spcPts val="300"/>
                </a:spcAft>
              </a:pPr>
              <a:r>
                <a:rPr lang="en-GB" sz="1350" dirty="0">
                  <a:ea typeface="Calibri" panose="020F0502020204030204" pitchFamily="34" charset="0"/>
                  <a:cs typeface="Times New Roman" panose="02020603050405020304" pitchFamily="18" charset="0"/>
                </a:rPr>
                <a:t>1.</a:t>
              </a:r>
              <a:r>
                <a:rPr lang="en-GB" sz="1350" dirty="0"/>
                <a:t>What innovations are implemented by grantees</a:t>
              </a:r>
              <a:endParaRPr lang="en-GB" sz="2100" dirty="0">
                <a:ea typeface="Calibri" panose="020F0502020204030204" pitchFamily="34" charset="0"/>
                <a:cs typeface="Times New Roman" panose="02020603050405020304" pitchFamily="18" charset="0"/>
              </a:endParaRPr>
            </a:p>
            <a:p>
              <a:pPr>
                <a:spcAft>
                  <a:spcPts val="300"/>
                </a:spcAft>
              </a:pPr>
              <a:r>
                <a:rPr lang="en-GB" sz="1350" dirty="0">
                  <a:ea typeface="Calibri" panose="020F0502020204030204" pitchFamily="34" charset="0"/>
                  <a:cs typeface="Times New Roman" panose="02020603050405020304" pitchFamily="18" charset="0"/>
                </a:rPr>
                <a:t>- What is the purpose? </a:t>
              </a:r>
              <a:endParaRPr lang="en-GB" sz="2100" dirty="0">
                <a:ea typeface="Calibri" panose="020F0502020204030204" pitchFamily="34" charset="0"/>
                <a:cs typeface="Times New Roman" panose="02020603050405020304" pitchFamily="18" charset="0"/>
              </a:endParaRPr>
            </a:p>
            <a:p>
              <a:pPr>
                <a:spcAft>
                  <a:spcPts val="300"/>
                </a:spcAft>
              </a:pPr>
              <a:r>
                <a:rPr lang="en-GB" sz="1350" dirty="0">
                  <a:ea typeface="Calibri" panose="020F0502020204030204" pitchFamily="34" charset="0"/>
                  <a:cs typeface="Times New Roman" panose="02020603050405020304" pitchFamily="18" charset="0"/>
                </a:rPr>
                <a:t>- What is the geographical scope and timing?</a:t>
              </a:r>
              <a:endParaRPr lang="en-GB" sz="2100" dirty="0">
                <a:ea typeface="Calibri" panose="020F0502020204030204" pitchFamily="34" charset="0"/>
                <a:cs typeface="Times New Roman" panose="02020603050405020304" pitchFamily="18" charset="0"/>
              </a:endParaRPr>
            </a:p>
          </p:txBody>
        </p:sp>
        <p:sp>
          <p:nvSpPr>
            <p:cNvPr id="13" name="Rounded Rectangle 12"/>
            <p:cNvSpPr/>
            <p:nvPr/>
          </p:nvSpPr>
          <p:spPr>
            <a:xfrm>
              <a:off x="2746480" y="1599170"/>
              <a:ext cx="1258570" cy="1810442"/>
            </a:xfrm>
            <a:prstGeom prst="roundRect">
              <a:avLst/>
            </a:prstGeom>
            <a:solidFill>
              <a:schemeClr val="accent6">
                <a:lumMod val="40000"/>
                <a:lumOff val="60000"/>
              </a:schemeClr>
            </a:solidFill>
            <a:ln>
              <a:solidFill>
                <a:schemeClr val="accent1"/>
              </a:solidFill>
            </a:ln>
          </p:spPr>
          <p:style>
            <a:lnRef idx="2">
              <a:schemeClr val="accent6"/>
            </a:lnRef>
            <a:fillRef idx="1">
              <a:schemeClr val="lt1"/>
            </a:fillRef>
            <a:effectRef idx="0">
              <a:schemeClr val="accent6"/>
            </a:effectRef>
            <a:fontRef idx="minor">
              <a:schemeClr val="dk1"/>
            </a:fontRef>
          </p:style>
          <p:txBody>
            <a:bodyPr rot="0" spcFirstLastPara="0" vert="horz" wrap="square" lIns="68580" tIns="34290" rIns="68580" bIns="34290" numCol="1" spcCol="0" rtlCol="0" fromWordArt="0" anchor="t" anchorCtr="0" forceAA="0" compatLnSpc="1">
              <a:prstTxWarp prst="textNoShape">
                <a:avLst/>
              </a:prstTxWarp>
              <a:noAutofit/>
            </a:bodyPr>
            <a:lstStyle/>
            <a:p>
              <a:pPr>
                <a:spcAft>
                  <a:spcPts val="300"/>
                </a:spcAft>
              </a:pPr>
              <a:r>
                <a:rPr lang="en-GB" sz="1350" dirty="0"/>
                <a:t>2. What changes in contacts between frontline workers and service users were anticipated as a result of the innovation</a:t>
              </a:r>
              <a:r>
                <a:rPr lang="en-GB" sz="1350" dirty="0">
                  <a:ea typeface="Times New Roman" panose="02020603050405020304" pitchFamily="18" charset="0"/>
                </a:rPr>
                <a:t>?</a:t>
              </a:r>
              <a:endParaRPr lang="en-GB" sz="2400" dirty="0">
                <a:latin typeface="Times New Roman" panose="02020603050405020304" pitchFamily="18" charset="0"/>
                <a:ea typeface="Times New Roman" panose="02020603050405020304" pitchFamily="18" charset="0"/>
              </a:endParaRPr>
            </a:p>
            <a:p>
              <a:pPr>
                <a:spcAft>
                  <a:spcPts val="300"/>
                </a:spcAft>
              </a:pPr>
              <a:r>
                <a:rPr lang="en-GB" sz="1350" dirty="0">
                  <a:ea typeface="Times New Roman" panose="02020603050405020304" pitchFamily="18" charset="0"/>
                </a:rPr>
                <a:t>- What kind of enhancement - frequency, quality, or equity?</a:t>
              </a:r>
              <a:endParaRPr lang="en-GB" sz="2400" dirty="0">
                <a:latin typeface="Times New Roman" panose="02020603050405020304" pitchFamily="18" charset="0"/>
                <a:ea typeface="Times New Roman" panose="02020603050405020304" pitchFamily="18" charset="0"/>
              </a:endParaRPr>
            </a:p>
          </p:txBody>
        </p:sp>
        <p:sp>
          <p:nvSpPr>
            <p:cNvPr id="15" name="Text Box 14"/>
            <p:cNvSpPr txBox="1"/>
            <p:nvPr/>
          </p:nvSpPr>
          <p:spPr>
            <a:xfrm>
              <a:off x="127220" y="10519"/>
              <a:ext cx="6092604" cy="332509"/>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68580" tIns="34290" rIns="68580" bIns="34290" numCol="1" spcCol="0" rtlCol="0" fromWordArt="0" anchor="t" anchorCtr="0" forceAA="0" compatLnSpc="1">
              <a:prstTxWarp prst="textNoShape">
                <a:avLst/>
              </a:prstTxWarp>
              <a:noAutofit/>
            </a:bodyPr>
            <a:lstStyle/>
            <a:p>
              <a:pPr>
                <a:spcAft>
                  <a:spcPts val="450"/>
                </a:spcAft>
              </a:pPr>
              <a:r>
                <a:rPr lang="en-GB" sz="2000" b="1" dirty="0">
                  <a:solidFill>
                    <a:schemeClr val="accent3">
                      <a:lumMod val="75000"/>
                    </a:schemeClr>
                  </a:solidFill>
                  <a:latin typeface="Cambria" panose="02040503050406030204" pitchFamily="18" charset="0"/>
                  <a:ea typeface="Calibri" panose="020F0502020204030204" pitchFamily="34" charset="0"/>
                  <a:cs typeface="Times New Roman" panose="02020603050405020304" pitchFamily="18" charset="0"/>
                </a:rPr>
                <a:t>Step 2.</a:t>
              </a:r>
              <a:r>
                <a:rPr lang="en-GB" sz="2000" b="1" dirty="0">
                  <a:solidFill>
                    <a:srgbClr val="92D050"/>
                  </a:solidFill>
                  <a:latin typeface="Cambria" panose="02040503050406030204" pitchFamily="18" charset="0"/>
                  <a:ea typeface="Calibri" panose="020F0502020204030204" pitchFamily="34" charset="0"/>
                  <a:cs typeface="Times New Roman" panose="02020603050405020304" pitchFamily="18" charset="0"/>
                </a:rPr>
                <a:t> </a:t>
              </a:r>
              <a:r>
                <a:rPr lang="en-GB" sz="2000" b="1" dirty="0">
                  <a:solidFill>
                    <a:srgbClr val="617A98"/>
                  </a:solidFill>
                  <a:latin typeface="Cambria" panose="02040503050406030204" pitchFamily="18" charset="0"/>
                </a:rPr>
                <a:t>Describe the implementation project innovations</a:t>
              </a:r>
              <a:endParaRPr lang="en-GB" sz="2000" b="1" dirty="0">
                <a:solidFill>
                  <a:srgbClr val="617A98"/>
                </a:solidFill>
                <a:latin typeface="Cambria" panose="02040503050406030204" pitchFamily="18" charset="0"/>
                <a:ea typeface="Calibri" panose="020F0502020204030204" pitchFamily="34" charset="0"/>
                <a:cs typeface="Times New Roman" panose="02020603050405020304" pitchFamily="18" charset="0"/>
              </a:endParaRPr>
            </a:p>
          </p:txBody>
        </p:sp>
        <p:sp>
          <p:nvSpPr>
            <p:cNvPr id="16" name="Right Arrow 15"/>
            <p:cNvSpPr/>
            <p:nvPr/>
          </p:nvSpPr>
          <p:spPr>
            <a:xfrm>
              <a:off x="146013" y="1319810"/>
              <a:ext cx="892211" cy="119377"/>
            </a:xfrm>
            <a:prstGeom prst="rightArrow">
              <a:avLst/>
            </a:prstGeom>
            <a:solidFill>
              <a:schemeClr val="accent5">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endParaRPr lang="en-GB" sz="3300"/>
            </a:p>
          </p:txBody>
        </p:sp>
        <p:sp>
          <p:nvSpPr>
            <p:cNvPr id="17" name="Right Arrow 16"/>
            <p:cNvSpPr/>
            <p:nvPr/>
          </p:nvSpPr>
          <p:spPr>
            <a:xfrm>
              <a:off x="249382" y="2905126"/>
              <a:ext cx="636443" cy="14683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endParaRPr lang="en-GB" sz="3300"/>
            </a:p>
          </p:txBody>
        </p:sp>
        <p:cxnSp>
          <p:nvCxnSpPr>
            <p:cNvPr id="18" name="Elbow Connector 17"/>
            <p:cNvCxnSpPr>
              <a:endCxn id="12" idx="1"/>
            </p:cNvCxnSpPr>
            <p:nvPr/>
          </p:nvCxnSpPr>
          <p:spPr>
            <a:xfrm rot="16200000" flipH="1">
              <a:off x="713639" y="1914507"/>
              <a:ext cx="983813" cy="99849"/>
            </a:xfrm>
            <a:prstGeom prst="bentConnector2">
              <a:avLst/>
            </a:prstGeom>
            <a:ln w="28575">
              <a:tailEnd type="triangle"/>
            </a:ln>
          </p:spPr>
          <p:style>
            <a:lnRef idx="1">
              <a:schemeClr val="accent6"/>
            </a:lnRef>
            <a:fillRef idx="0">
              <a:schemeClr val="accent6"/>
            </a:fillRef>
            <a:effectRef idx="0">
              <a:schemeClr val="accent6"/>
            </a:effectRef>
            <a:fontRef idx="minor">
              <a:schemeClr val="tx1"/>
            </a:fontRef>
          </p:style>
        </p:cxnSp>
        <p:cxnSp>
          <p:nvCxnSpPr>
            <p:cNvPr id="19" name="Elbow Connector 18"/>
            <p:cNvCxnSpPr/>
            <p:nvPr/>
          </p:nvCxnSpPr>
          <p:spPr>
            <a:xfrm rot="16200000" flipH="1">
              <a:off x="2203363" y="1935502"/>
              <a:ext cx="1006245" cy="79989"/>
            </a:xfrm>
            <a:prstGeom prst="bentConnector2">
              <a:avLst/>
            </a:prstGeom>
            <a:ln w="28575">
              <a:tailEnd type="triangle"/>
            </a:ln>
          </p:spPr>
          <p:style>
            <a:lnRef idx="1">
              <a:schemeClr val="accent6"/>
            </a:lnRef>
            <a:fillRef idx="0">
              <a:schemeClr val="accent6"/>
            </a:fillRef>
            <a:effectRef idx="0">
              <a:schemeClr val="accent6"/>
            </a:effectRef>
            <a:fontRef idx="minor">
              <a:schemeClr val="tx1"/>
            </a:fontRef>
          </p:style>
        </p:cxnSp>
        <p:cxnSp>
          <p:nvCxnSpPr>
            <p:cNvPr id="20" name="Elbow Connector 19"/>
            <p:cNvCxnSpPr/>
            <p:nvPr/>
          </p:nvCxnSpPr>
          <p:spPr>
            <a:xfrm rot="16200000" flipH="1">
              <a:off x="3686643" y="1918274"/>
              <a:ext cx="958193" cy="117936"/>
            </a:xfrm>
            <a:prstGeom prst="bentConnector2">
              <a:avLst/>
            </a:prstGeom>
            <a:ln w="28575">
              <a:tailEnd type="triangle"/>
            </a:ln>
          </p:spPr>
          <p:style>
            <a:lnRef idx="1">
              <a:schemeClr val="accent6"/>
            </a:lnRef>
            <a:fillRef idx="0">
              <a:schemeClr val="accent6"/>
            </a:fillRef>
            <a:effectRef idx="0">
              <a:schemeClr val="accent6"/>
            </a:effectRef>
            <a:fontRef idx="minor">
              <a:schemeClr val="tx1"/>
            </a:fontRef>
          </p:style>
        </p:cxnSp>
      </p:grpSp>
      <p:sp>
        <p:nvSpPr>
          <p:cNvPr id="22" name="Rectangle 21"/>
          <p:cNvSpPr/>
          <p:nvPr/>
        </p:nvSpPr>
        <p:spPr>
          <a:xfrm>
            <a:off x="1538788" y="1042392"/>
            <a:ext cx="2126714" cy="41148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3" name="Rounded Rectangle 13"/>
          <p:cNvSpPr/>
          <p:nvPr/>
        </p:nvSpPr>
        <p:spPr>
          <a:xfrm>
            <a:off x="6009066" y="2578130"/>
            <a:ext cx="1647560" cy="2641025"/>
          </a:xfrm>
          <a:prstGeom prst="roundRect">
            <a:avLst/>
          </a:prstGeom>
          <a:solidFill>
            <a:schemeClr val="accent6">
              <a:lumMod val="40000"/>
              <a:lumOff val="60000"/>
            </a:schemeClr>
          </a:solidFill>
          <a:ln>
            <a:solidFill>
              <a:schemeClr val="accent1"/>
            </a:solidFill>
          </a:ln>
        </p:spPr>
        <p:style>
          <a:lnRef idx="2">
            <a:schemeClr val="accent6"/>
          </a:lnRef>
          <a:fillRef idx="1">
            <a:schemeClr val="lt1"/>
          </a:fillRef>
          <a:effectRef idx="0">
            <a:schemeClr val="accent6"/>
          </a:effectRef>
          <a:fontRef idx="minor">
            <a:schemeClr val="dk1"/>
          </a:fontRef>
        </p:style>
        <p:txBody>
          <a:bodyPr rot="0" spcFirstLastPara="0" vert="horz" wrap="square" lIns="68580" tIns="34290" rIns="68580" bIns="34290" numCol="1" spcCol="0" rtlCol="0" fromWordArt="0" anchor="t" anchorCtr="0" forceAA="0" compatLnSpc="1">
            <a:prstTxWarp prst="textNoShape">
              <a:avLst/>
            </a:prstTxWarp>
            <a:noAutofit/>
          </a:bodyPr>
          <a:lstStyle/>
          <a:p>
            <a:pPr>
              <a:spcAft>
                <a:spcPts val="450"/>
              </a:spcAft>
            </a:pPr>
            <a:r>
              <a:rPr lang="en-GB" sz="1350" dirty="0">
                <a:solidFill>
                  <a:schemeClr val="tx1"/>
                </a:solidFill>
                <a:latin typeface="+mj-lt"/>
                <a:ea typeface="Calibri" panose="020F0502020204030204" pitchFamily="34" charset="0"/>
                <a:cs typeface="Times New Roman" panose="02020603050405020304" pitchFamily="18" charset="0"/>
              </a:rPr>
              <a:t>3. </a:t>
            </a:r>
            <a:r>
              <a:rPr lang="en-GB" sz="1400" dirty="0">
                <a:solidFill>
                  <a:schemeClr val="tx1"/>
                </a:solidFill>
                <a:latin typeface="+mj-lt"/>
              </a:rPr>
              <a:t>What changes in coverage of life-saving interventions were anticipated as a result of the innovation?</a:t>
            </a:r>
            <a:endParaRPr lang="en-GB" sz="2100" dirty="0">
              <a:solidFill>
                <a:schemeClr val="tx1"/>
              </a:solidFill>
              <a:latin typeface="+mj-lt"/>
              <a:ea typeface="Calibri" panose="020F0502020204030204" pitchFamily="34" charset="0"/>
              <a:cs typeface="Times New Roman" panose="02020603050405020304" pitchFamily="18" charset="0"/>
            </a:endParaRPr>
          </a:p>
        </p:txBody>
      </p:sp>
      <p:sp>
        <p:nvSpPr>
          <p:cNvPr id="21" name="TextBox 20"/>
          <p:cNvSpPr txBox="1"/>
          <p:nvPr/>
        </p:nvSpPr>
        <p:spPr>
          <a:xfrm>
            <a:off x="179512" y="6010639"/>
            <a:ext cx="2160240" cy="400110"/>
          </a:xfrm>
          <a:prstGeom prst="rect">
            <a:avLst/>
          </a:prstGeom>
          <a:noFill/>
        </p:spPr>
        <p:txBody>
          <a:bodyPr wrap="square" rtlCol="0">
            <a:spAutoFit/>
          </a:bodyPr>
          <a:lstStyle/>
          <a:p>
            <a:r>
              <a:rPr lang="en-GB" sz="2000" b="1" dirty="0"/>
              <a:t>i</a:t>
            </a:r>
            <a:r>
              <a:rPr lang="en-GB" sz="2000" b="1" dirty="0" smtClean="0"/>
              <a:t>deas.lshtm.ac.uk</a:t>
            </a:r>
            <a:endParaRPr lang="en-GB" sz="2000" b="1" dirty="0"/>
          </a:p>
        </p:txBody>
      </p:sp>
    </p:spTree>
    <p:extLst>
      <p:ext uri="{BB962C8B-B14F-4D97-AF65-F5344CB8AC3E}">
        <p14:creationId xmlns:p14="http://schemas.microsoft.com/office/powerpoint/2010/main" val="2680135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a:xfrm>
            <a:off x="142825" y="188640"/>
            <a:ext cx="9146382" cy="994172"/>
          </a:xfrm>
        </p:spPr>
        <p:txBody>
          <a:bodyPr>
            <a:noAutofit/>
          </a:bodyPr>
          <a:lstStyle/>
          <a:p>
            <a:pPr lvl="1" algn="l" rtl="0">
              <a:lnSpc>
                <a:spcPct val="90000"/>
              </a:lnSpc>
              <a:spcBef>
                <a:spcPct val="0"/>
              </a:spcBef>
            </a:pPr>
            <a:r>
              <a:rPr lang="en-GB" sz="2700" b="1" dirty="0">
                <a:solidFill>
                  <a:schemeClr val="accent1">
                    <a:lumMod val="75000"/>
                  </a:schemeClr>
                </a:solidFill>
                <a:latin typeface="Cambria" panose="02040503050406030204" pitchFamily="18" charset="0"/>
              </a:rPr>
              <a:t>Q1. </a:t>
            </a:r>
            <a:r>
              <a:rPr lang="en-GB" sz="2700" b="1" dirty="0">
                <a:solidFill>
                  <a:srgbClr val="7E93AB"/>
                </a:solidFill>
                <a:latin typeface="Cambria" panose="02040503050406030204" pitchFamily="18" charset="0"/>
              </a:rPr>
              <a:t>What innovations were implemented by grantees?</a:t>
            </a:r>
            <a:br>
              <a:rPr lang="en-GB" sz="2700" b="1" dirty="0">
                <a:solidFill>
                  <a:srgbClr val="7E93AB"/>
                </a:solidFill>
                <a:latin typeface="Cambria" panose="02040503050406030204" pitchFamily="18" charset="0"/>
              </a:rPr>
            </a:br>
            <a:r>
              <a:rPr lang="en-GB" b="1" dirty="0">
                <a:solidFill>
                  <a:srgbClr val="7E93AB"/>
                </a:solidFill>
                <a:latin typeface="Cambria" panose="02040503050406030204" pitchFamily="18" charset="0"/>
              </a:rPr>
              <a:t/>
            </a:r>
            <a:br>
              <a:rPr lang="en-GB" b="1" dirty="0">
                <a:solidFill>
                  <a:srgbClr val="7E93AB"/>
                </a:solidFill>
                <a:latin typeface="Cambria" panose="02040503050406030204" pitchFamily="18" charset="0"/>
              </a:rPr>
            </a:br>
            <a:r>
              <a:rPr lang="en-GB" b="1" dirty="0">
                <a:solidFill>
                  <a:schemeClr val="tx1"/>
                </a:solidFill>
                <a:latin typeface="+mj-lt"/>
              </a:rPr>
              <a:t>2013: 57 varied innovations, implemented by nine projects in three countries</a:t>
            </a:r>
          </a:p>
        </p:txBody>
      </p:sp>
      <p:graphicFrame>
        <p:nvGraphicFramePr>
          <p:cNvPr id="5" name="Content Placeholder 4"/>
          <p:cNvGraphicFramePr>
            <a:graphicFrameLocks noGrp="1"/>
          </p:cNvGraphicFramePr>
          <p:nvPr>
            <p:ph sz="half" idx="2"/>
            <p:extLst>
              <p:ext uri="{D42A27DB-BD31-4B8C-83A1-F6EECF244321}">
                <p14:modId xmlns:p14="http://schemas.microsoft.com/office/powerpoint/2010/main" val="224256835"/>
              </p:ext>
            </p:extLst>
          </p:nvPr>
        </p:nvGraphicFramePr>
        <p:xfrm>
          <a:off x="0" y="1268760"/>
          <a:ext cx="4716015" cy="4374988"/>
        </p:xfrm>
        <a:graphic>
          <a:graphicData uri="http://schemas.openxmlformats.org/drawingml/2006/table">
            <a:tbl>
              <a:tblPr firstRow="1" firstCol="1" bandRow="1">
                <a:tableStyleId>{5C22544A-7EE6-4342-B048-85BDC9FD1C3A}</a:tableStyleId>
              </a:tblPr>
              <a:tblGrid>
                <a:gridCol w="1446958">
                  <a:extLst>
                    <a:ext uri="{9D8B030D-6E8A-4147-A177-3AD203B41FA5}">
                      <a16:colId xmlns:a16="http://schemas.microsoft.com/office/drawing/2014/main" val="20000"/>
                    </a:ext>
                  </a:extLst>
                </a:gridCol>
                <a:gridCol w="3269057">
                  <a:extLst>
                    <a:ext uri="{9D8B030D-6E8A-4147-A177-3AD203B41FA5}">
                      <a16:colId xmlns:a16="http://schemas.microsoft.com/office/drawing/2014/main" val="20001"/>
                    </a:ext>
                  </a:extLst>
                </a:gridCol>
              </a:tblGrid>
              <a:tr h="720080">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dirty="0"/>
                        <a:t>Typology of innovations funded under the BMGF MNCH strategy</a:t>
                      </a:r>
                    </a:p>
                  </a:txBody>
                  <a:tcPr marL="8989" marR="8989" marT="12361" marB="12361" anchor="b"/>
                </a:tc>
                <a:tc hMerge="1">
                  <a:txBody>
                    <a:bodyPr/>
                    <a:lstStyle/>
                    <a:p>
                      <a:endParaRPr lang="en-GB"/>
                    </a:p>
                  </a:txBody>
                  <a:tcPr/>
                </a:tc>
                <a:extLst>
                  <a:ext uri="{0D108BD9-81ED-4DB2-BD59-A6C34878D82A}">
                    <a16:rowId xmlns:a16="http://schemas.microsoft.com/office/drawing/2014/main" val="3071593297"/>
                  </a:ext>
                </a:extLst>
              </a:tr>
              <a:tr h="305082">
                <a:tc gridSpan="2">
                  <a:txBody>
                    <a:bodyPr/>
                    <a:lstStyle/>
                    <a:p>
                      <a:pPr algn="ctr">
                        <a:lnSpc>
                          <a:spcPct val="100000"/>
                        </a:lnSpc>
                        <a:spcAft>
                          <a:spcPts val="0"/>
                        </a:spcAft>
                      </a:pPr>
                      <a:r>
                        <a:rPr lang="en-GB" sz="1700" dirty="0">
                          <a:solidFill>
                            <a:schemeClr val="tx1"/>
                          </a:solidFill>
                          <a:effectLst/>
                        </a:rPr>
                        <a:t>                    Innovation types, by objective       </a:t>
                      </a:r>
                      <a:endParaRPr lang="en-GB" sz="17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8989" marR="8989" marT="12361" marB="12361" anchor="b">
                    <a:solidFill>
                      <a:schemeClr val="accent5">
                        <a:lumMod val="20000"/>
                        <a:lumOff val="80000"/>
                      </a:schemeClr>
                    </a:solidFill>
                  </a:tcPr>
                </a:tc>
                <a:tc hMerge="1">
                  <a:txBody>
                    <a:bodyPr/>
                    <a:lstStyle/>
                    <a:p>
                      <a:endParaRPr lang="en-GB"/>
                    </a:p>
                  </a:txBody>
                  <a:tcPr/>
                </a:tc>
                <a:extLst>
                  <a:ext uri="{0D108BD9-81ED-4DB2-BD59-A6C34878D82A}">
                    <a16:rowId xmlns:a16="http://schemas.microsoft.com/office/drawing/2014/main" val="10001"/>
                  </a:ext>
                </a:extLst>
              </a:tr>
              <a:tr h="550465">
                <a:tc rowSpan="2">
                  <a:txBody>
                    <a:bodyPr/>
                    <a:lstStyle/>
                    <a:p>
                      <a:pPr algn="ctr">
                        <a:lnSpc>
                          <a:spcPct val="100000"/>
                        </a:lnSpc>
                        <a:spcAft>
                          <a:spcPts val="0"/>
                        </a:spcAft>
                      </a:pPr>
                      <a:r>
                        <a:rPr lang="en-GB" sz="1700" dirty="0">
                          <a:effectLst/>
                        </a:rPr>
                        <a:t>Community-focused innovations</a:t>
                      </a:r>
                      <a:endParaRPr lang="en-GB"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4494" marR="4494" marT="12361" marB="12361" anchor="ctr"/>
                </a:tc>
                <a:tc>
                  <a:txBody>
                    <a:bodyPr/>
                    <a:lstStyle/>
                    <a:p>
                      <a:pPr marL="18415" marR="36195" algn="l">
                        <a:lnSpc>
                          <a:spcPct val="100000"/>
                        </a:lnSpc>
                        <a:spcAft>
                          <a:spcPts val="0"/>
                        </a:spcAft>
                      </a:pPr>
                      <a:r>
                        <a:rPr lang="en-GB" sz="1800" dirty="0">
                          <a:effectLst/>
                        </a:rPr>
                        <a:t>Enhance </a:t>
                      </a:r>
                      <a:r>
                        <a:rPr lang="en-GB" sz="1800" baseline="0" dirty="0">
                          <a:effectLst/>
                        </a:rPr>
                        <a:t>awareness and positive actions in MNH in the community</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10003"/>
                  </a:ext>
                </a:extLst>
              </a:tr>
              <a:tr h="374986">
                <a:tc vMerge="1">
                  <a:txBody>
                    <a:bodyPr/>
                    <a:lstStyle/>
                    <a:p>
                      <a:endParaRPr lang="en-GB"/>
                    </a:p>
                  </a:txBody>
                  <a:tcPr/>
                </a:tc>
                <a:tc>
                  <a:txBody>
                    <a:bodyPr/>
                    <a:lstStyle/>
                    <a:p>
                      <a:pPr marL="18415" marR="36195" algn="l">
                        <a:lnSpc>
                          <a:spcPct val="100000"/>
                        </a:lnSpc>
                        <a:spcAft>
                          <a:spcPts val="0"/>
                        </a:spcAft>
                      </a:pPr>
                      <a:r>
                        <a:rPr lang="en-GB" sz="1800" dirty="0">
                          <a:effectLst/>
                        </a:rPr>
                        <a:t>Enhance community structures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10004"/>
                  </a:ext>
                </a:extLst>
              </a:tr>
              <a:tr h="550465">
                <a:tc rowSpan="5">
                  <a:txBody>
                    <a:bodyPr/>
                    <a:lstStyle/>
                    <a:p>
                      <a:pPr algn="ctr">
                        <a:lnSpc>
                          <a:spcPct val="100000"/>
                        </a:lnSpc>
                        <a:spcAft>
                          <a:spcPts val="0"/>
                        </a:spcAft>
                      </a:pPr>
                      <a:r>
                        <a:rPr lang="en-GB" sz="1700" dirty="0">
                          <a:effectLst/>
                        </a:rPr>
                        <a:t>Frontline worker-focused innovations</a:t>
                      </a:r>
                      <a:endParaRPr lang="en-GB"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4494" marR="4494" marT="12361" marB="12361" anchor="ctr"/>
                </a:tc>
                <a:tc>
                  <a:txBody>
                    <a:bodyPr/>
                    <a:lstStyle/>
                    <a:p>
                      <a:pPr marL="18415" marR="36195" algn="l">
                        <a:lnSpc>
                          <a:spcPct val="100000"/>
                        </a:lnSpc>
                        <a:spcAft>
                          <a:spcPts val="0"/>
                        </a:spcAft>
                      </a:pPr>
                      <a:r>
                        <a:rPr lang="en-GB" sz="1800" dirty="0">
                          <a:effectLst/>
                        </a:rPr>
                        <a:t>Strengthen capacity of frontline workers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10005"/>
                  </a:ext>
                </a:extLst>
              </a:tr>
              <a:tr h="282822">
                <a:tc vMerge="1">
                  <a:txBody>
                    <a:bodyPr/>
                    <a:lstStyle/>
                    <a:p>
                      <a:endParaRPr lang="en-GB"/>
                    </a:p>
                  </a:txBody>
                  <a:tcPr/>
                </a:tc>
                <a:tc>
                  <a:txBody>
                    <a:bodyPr/>
                    <a:lstStyle/>
                    <a:p>
                      <a:pPr marL="18415" marR="36195" algn="l">
                        <a:lnSpc>
                          <a:spcPct val="100000"/>
                        </a:lnSpc>
                        <a:spcAft>
                          <a:spcPts val="0"/>
                        </a:spcAft>
                      </a:pPr>
                      <a:r>
                        <a:rPr lang="en-GB" sz="1800" dirty="0">
                          <a:effectLst/>
                        </a:rPr>
                        <a:t>Motivate frontline workers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10006"/>
                  </a:ext>
                </a:extLst>
              </a:tr>
              <a:tr h="550465">
                <a:tc vMerge="1">
                  <a:txBody>
                    <a:bodyPr/>
                    <a:lstStyle/>
                    <a:p>
                      <a:endParaRPr lang="en-GB"/>
                    </a:p>
                  </a:txBody>
                  <a:tcPr/>
                </a:tc>
                <a:tc>
                  <a:txBody>
                    <a:bodyPr/>
                    <a:lstStyle/>
                    <a:p>
                      <a:pPr marL="18415" marR="36195" algn="l">
                        <a:lnSpc>
                          <a:spcPct val="100000"/>
                        </a:lnSpc>
                        <a:spcAft>
                          <a:spcPts val="0"/>
                        </a:spcAft>
                      </a:pPr>
                      <a:r>
                        <a:rPr lang="en-GB" sz="1800" dirty="0">
                          <a:effectLst/>
                        </a:rPr>
                        <a:t>Provide job-aids to enhance provision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10007"/>
                  </a:ext>
                </a:extLst>
              </a:tr>
              <a:tr h="275233">
                <a:tc vMerge="1">
                  <a:txBody>
                    <a:bodyPr/>
                    <a:lstStyle/>
                    <a:p>
                      <a:endParaRPr lang="en-GB"/>
                    </a:p>
                  </a:txBody>
                  <a:tcPr/>
                </a:tc>
                <a:tc>
                  <a:txBody>
                    <a:bodyPr/>
                    <a:lstStyle/>
                    <a:p>
                      <a:pPr marL="18415" marR="36195" algn="l">
                        <a:lnSpc>
                          <a:spcPct val="100000"/>
                        </a:lnSpc>
                        <a:spcAft>
                          <a:spcPts val="0"/>
                        </a:spcAft>
                      </a:pPr>
                      <a:r>
                        <a:rPr lang="en-GB" sz="1800" dirty="0">
                          <a:effectLst/>
                        </a:rPr>
                        <a:t>Set up new infrastructure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10008"/>
                  </a:ext>
                </a:extLst>
              </a:tr>
              <a:tr h="550465">
                <a:tc vMerge="1">
                  <a:txBody>
                    <a:bodyPr/>
                    <a:lstStyle/>
                    <a:p>
                      <a:endParaRPr lang="en-GB"/>
                    </a:p>
                  </a:txBody>
                  <a:tcPr/>
                </a:tc>
                <a:tc>
                  <a:txBody>
                    <a:bodyPr/>
                    <a:lstStyle/>
                    <a:p>
                      <a:pPr marL="18415" marR="36195" algn="l">
                        <a:lnSpc>
                          <a:spcPct val="100000"/>
                        </a:lnSpc>
                        <a:spcAft>
                          <a:spcPts val="0"/>
                        </a:spcAft>
                      </a:pPr>
                      <a:r>
                        <a:rPr lang="en-GB" sz="1800" dirty="0">
                          <a:effectLst/>
                        </a:rPr>
                        <a:t>Enhance operation of the health system.</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10009"/>
                  </a:ext>
                </a:extLst>
              </a:tr>
              <a:tr h="214925">
                <a:tc gridSpan="2">
                  <a:txBody>
                    <a:bodyPr/>
                    <a:lstStyle/>
                    <a:p>
                      <a:pPr algn="l">
                        <a:lnSpc>
                          <a:spcPct val="150000"/>
                        </a:lnSpc>
                        <a:spcAft>
                          <a:spcPts val="0"/>
                        </a:spcAft>
                        <a:tabLst>
                          <a:tab pos="106680" algn="l"/>
                        </a:tabLst>
                      </a:pPr>
                      <a:r>
                        <a:rPr lang="en-GB" sz="900" dirty="0">
                          <a:effectLst/>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hMerge="1">
                  <a:txBody>
                    <a:bodyPr/>
                    <a:lstStyle/>
                    <a:p>
                      <a:endParaRPr lang="en-GB"/>
                    </a:p>
                  </a:txBody>
                  <a:tcPr/>
                </a:tc>
                <a:extLst>
                  <a:ext uri="{0D108BD9-81ED-4DB2-BD59-A6C34878D82A}">
                    <a16:rowId xmlns:a16="http://schemas.microsoft.com/office/drawing/2014/main" val="10010"/>
                  </a:ext>
                </a:extLst>
              </a:tr>
            </a:tbl>
          </a:graphicData>
        </a:graphic>
      </p:graphicFrame>
      <p:graphicFrame>
        <p:nvGraphicFramePr>
          <p:cNvPr id="7" name="Content Placeholder 6"/>
          <p:cNvGraphicFramePr>
            <a:graphicFrameLocks noGrp="1"/>
          </p:cNvGraphicFramePr>
          <p:nvPr>
            <p:ph sz="quarter" idx="4"/>
            <p:extLst>
              <p:ext uri="{D42A27DB-BD31-4B8C-83A1-F6EECF244321}">
                <p14:modId xmlns:p14="http://schemas.microsoft.com/office/powerpoint/2010/main" val="2244538603"/>
              </p:ext>
            </p:extLst>
          </p:nvPr>
        </p:nvGraphicFramePr>
        <p:xfrm>
          <a:off x="4857650" y="1254358"/>
          <a:ext cx="4286350" cy="4398943"/>
        </p:xfrm>
        <a:graphic>
          <a:graphicData uri="http://schemas.openxmlformats.org/drawingml/2006/table">
            <a:tbl>
              <a:tblPr firstRow="1" bandRow="1">
                <a:tableStyleId>{5C22544A-7EE6-4342-B048-85BDC9FD1C3A}</a:tableStyleId>
              </a:tblPr>
              <a:tblGrid>
                <a:gridCol w="4286350">
                  <a:extLst>
                    <a:ext uri="{9D8B030D-6E8A-4147-A177-3AD203B41FA5}">
                      <a16:colId xmlns:a16="http://schemas.microsoft.com/office/drawing/2014/main" val="3846747498"/>
                    </a:ext>
                  </a:extLst>
                </a:gridCol>
              </a:tblGrid>
              <a:tr h="73448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Case study. Innovations of the Society for Family Health Gombe State, Nigeria, 2013. </a:t>
                      </a:r>
                      <a:endParaRPr lang="en-GB" sz="1800" dirty="0">
                        <a:latin typeface="Calibri" panose="020F0502020204030204" pitchFamily="34" charset="0"/>
                        <a:ea typeface="Calibri" panose="020F0502020204030204" pitchFamily="34" charset="0"/>
                        <a:cs typeface="Times New Roman" panose="02020603050405020304" pitchFamily="18" charset="0"/>
                      </a:endParaRPr>
                    </a:p>
                  </a:txBody>
                  <a:tcPr marL="68580" marR="68580" marT="34290" marB="34290"/>
                </a:tc>
                <a:extLst>
                  <a:ext uri="{0D108BD9-81ED-4DB2-BD59-A6C34878D82A}">
                    <a16:rowId xmlns:a16="http://schemas.microsoft.com/office/drawing/2014/main" val="3621641449"/>
                  </a:ext>
                </a:extLst>
              </a:tr>
              <a:tr h="32579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700" b="1" dirty="0">
                          <a:solidFill>
                            <a:schemeClr val="tx1"/>
                          </a:solidFill>
                          <a:effectLst/>
                        </a:rPr>
                        <a:t>Society for Family Health innovations</a:t>
                      </a:r>
                      <a:endParaRPr lang="en-GB" sz="17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34290" marB="34290"/>
                </a:tc>
                <a:extLst>
                  <a:ext uri="{0D108BD9-81ED-4DB2-BD59-A6C34878D82A}">
                    <a16:rowId xmlns:a16="http://schemas.microsoft.com/office/drawing/2014/main" val="2694901439"/>
                  </a:ext>
                </a:extLst>
              </a:tr>
              <a:tr h="6137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rPr>
                        <a:t>Mass media event, Train and deploy community volunteers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34290" marB="34290"/>
                </a:tc>
                <a:extLst>
                  <a:ext uri="{0D108BD9-81ED-4DB2-BD59-A6C34878D82A}">
                    <a16:rowId xmlns:a16="http://schemas.microsoft.com/office/drawing/2014/main" val="3658655321"/>
                  </a:ext>
                </a:extLst>
              </a:tr>
              <a:tr h="3409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rPr>
                        <a:t>Emergency Transport Scheme </a:t>
                      </a:r>
                    </a:p>
                  </a:txBody>
                  <a:tcPr marL="68580" marR="68580" marT="34290" marB="34290"/>
                </a:tc>
                <a:extLst>
                  <a:ext uri="{0D108BD9-81ED-4DB2-BD59-A6C34878D82A}">
                    <a16:rowId xmlns:a16="http://schemas.microsoft.com/office/drawing/2014/main" val="3506630326"/>
                  </a:ext>
                </a:extLst>
              </a:tr>
              <a:tr h="494541">
                <a:tc>
                  <a:txBody>
                    <a:bodyPr/>
                    <a:lstStyle/>
                    <a:p>
                      <a:pPr algn="l">
                        <a:lnSpc>
                          <a:spcPct val="100000"/>
                        </a:lnSpc>
                        <a:spcAft>
                          <a:spcPts val="0"/>
                        </a:spcAft>
                        <a:tabLst>
                          <a:tab pos="112395" algn="l"/>
                        </a:tabLst>
                      </a:pPr>
                      <a:r>
                        <a:rPr lang="en-GB" sz="1800" dirty="0">
                          <a:effectLst/>
                        </a:rPr>
                        <a:t>Train and deploy community volunteers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34290" marB="34290"/>
                </a:tc>
                <a:extLst>
                  <a:ext uri="{0D108BD9-81ED-4DB2-BD59-A6C34878D82A}">
                    <a16:rowId xmlns:a16="http://schemas.microsoft.com/office/drawing/2014/main" val="3986750063"/>
                  </a:ext>
                </a:extLst>
              </a:tr>
              <a:tr h="3409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rPr>
                        <a:t>Financial incentives for frontline workers.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34290" marB="34290"/>
                </a:tc>
                <a:extLst>
                  <a:ext uri="{0D108BD9-81ED-4DB2-BD59-A6C34878D82A}">
                    <a16:rowId xmlns:a16="http://schemas.microsoft.com/office/drawing/2014/main" val="1711104853"/>
                  </a:ext>
                </a:extLst>
              </a:tr>
              <a:tr h="3409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rPr>
                        <a:t>Frontline workers’ toolkit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34290" marB="34290"/>
                </a:tc>
                <a:extLst>
                  <a:ext uri="{0D108BD9-81ED-4DB2-BD59-A6C34878D82A}">
                    <a16:rowId xmlns:a16="http://schemas.microsoft.com/office/drawing/2014/main" val="1199765716"/>
                  </a:ext>
                </a:extLst>
              </a:tr>
              <a:tr h="3409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rPr>
                        <a:t>Call centre for MNH advice</a:t>
                      </a:r>
                      <a:r>
                        <a:rPr lang="en-GB" sz="1800" baseline="0" dirty="0">
                          <a:effectLst/>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34290" marB="34290"/>
                </a:tc>
                <a:extLst>
                  <a:ext uri="{0D108BD9-81ED-4DB2-BD59-A6C34878D82A}">
                    <a16:rowId xmlns:a16="http://schemas.microsoft.com/office/drawing/2014/main" val="3000597976"/>
                  </a:ext>
                </a:extLst>
              </a:tr>
              <a:tr h="6137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rPr>
                        <a:t>Map service users and providers; Enhanced supply of clean delivery kits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34290" marB="34290"/>
                </a:tc>
                <a:extLst>
                  <a:ext uri="{0D108BD9-81ED-4DB2-BD59-A6C34878D82A}">
                    <a16:rowId xmlns:a16="http://schemas.microsoft.com/office/drawing/2014/main" val="2012733294"/>
                  </a:ext>
                </a:extLst>
              </a:tr>
              <a:tr h="23487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100" dirty="0">
                        <a:solidFill>
                          <a:srgbClr val="7E93A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34290" marB="34290">
                    <a:solidFill>
                      <a:srgbClr val="4F81BD"/>
                    </a:solidFill>
                  </a:tcPr>
                </a:tc>
                <a:extLst>
                  <a:ext uri="{0D108BD9-81ED-4DB2-BD59-A6C34878D82A}">
                    <a16:rowId xmlns:a16="http://schemas.microsoft.com/office/drawing/2014/main" val="2461405613"/>
                  </a:ext>
                </a:extLst>
              </a:tr>
            </a:tbl>
          </a:graphicData>
        </a:graphic>
      </p:graphicFrame>
      <p:sp>
        <p:nvSpPr>
          <p:cNvPr id="6" name="TextBox 5"/>
          <p:cNvSpPr txBox="1"/>
          <p:nvPr/>
        </p:nvSpPr>
        <p:spPr>
          <a:xfrm>
            <a:off x="179512" y="6010639"/>
            <a:ext cx="2160240" cy="400110"/>
          </a:xfrm>
          <a:prstGeom prst="rect">
            <a:avLst/>
          </a:prstGeom>
          <a:noFill/>
        </p:spPr>
        <p:txBody>
          <a:bodyPr wrap="square" rtlCol="0">
            <a:spAutoFit/>
          </a:bodyPr>
          <a:lstStyle/>
          <a:p>
            <a:r>
              <a:rPr lang="en-GB" sz="2000" b="1" dirty="0"/>
              <a:t>i</a:t>
            </a:r>
            <a:r>
              <a:rPr lang="en-GB" sz="2000" b="1" dirty="0" smtClean="0"/>
              <a:t>deas.lshtm.ac.uk</a:t>
            </a:r>
            <a:endParaRPr lang="en-GB" sz="2000" b="1" dirty="0"/>
          </a:p>
        </p:txBody>
      </p:sp>
    </p:spTree>
    <p:extLst>
      <p:ext uri="{BB962C8B-B14F-4D97-AF65-F5344CB8AC3E}">
        <p14:creationId xmlns:p14="http://schemas.microsoft.com/office/powerpoint/2010/main" val="4036869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 name="Canvas 2"/>
          <p:cNvGrpSpPr/>
          <p:nvPr/>
        </p:nvGrpSpPr>
        <p:grpSpPr>
          <a:xfrm>
            <a:off x="-36513" y="207947"/>
            <a:ext cx="9180513" cy="5401770"/>
            <a:chOff x="-25671" y="135915"/>
            <a:chExt cx="6454412" cy="3530624"/>
          </a:xfrm>
        </p:grpSpPr>
        <p:sp>
          <p:nvSpPr>
            <p:cNvPr id="5" name="Rectangle 4"/>
            <p:cNvSpPr/>
            <p:nvPr/>
          </p:nvSpPr>
          <p:spPr>
            <a:xfrm>
              <a:off x="-25671" y="488946"/>
              <a:ext cx="6454412" cy="3177593"/>
            </a:xfrm>
            <a:prstGeom prst="rect">
              <a:avLst/>
            </a:prstGeom>
            <a:solidFill>
              <a:schemeClr val="accent4">
                <a:lumMod val="20000"/>
                <a:lumOff val="80000"/>
              </a:schemeClr>
            </a:solidFill>
            <a:ln>
              <a:noFill/>
            </a:ln>
          </p:spPr>
        </p:sp>
        <p:sp>
          <p:nvSpPr>
            <p:cNvPr id="6" name="Pentagon 5"/>
            <p:cNvSpPr/>
            <p:nvPr/>
          </p:nvSpPr>
          <p:spPr>
            <a:xfrm>
              <a:off x="1137036" y="617503"/>
              <a:ext cx="1431235" cy="855023"/>
            </a:xfrm>
            <a:prstGeom prst="homePlate">
              <a:avLst>
                <a:gd name="adj" fmla="val 20242"/>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algn="ctr"/>
              <a:r>
                <a:rPr lang="en-GB" sz="1350" dirty="0">
                  <a:ea typeface="Calibri" panose="020F0502020204030204" pitchFamily="34" charset="0"/>
                  <a:cs typeface="Times New Roman" panose="02020603050405020304" pitchFamily="18" charset="0"/>
                </a:rPr>
                <a:t>1. INNOVATON</a:t>
              </a:r>
              <a:endParaRPr lang="en-GB" sz="2100" dirty="0">
                <a:ea typeface="Calibri" panose="020F0502020204030204" pitchFamily="34" charset="0"/>
                <a:cs typeface="Times New Roman" panose="02020603050405020304" pitchFamily="18" charset="0"/>
              </a:endParaRPr>
            </a:p>
            <a:p>
              <a:pPr algn="ctr">
                <a:spcAft>
                  <a:spcPts val="450"/>
                </a:spcAft>
              </a:pPr>
              <a:r>
                <a:rPr lang="en-GB" sz="1350" dirty="0">
                  <a:ea typeface="Calibri" panose="020F0502020204030204" pitchFamily="34" charset="0"/>
                  <a:cs typeface="Times New Roman" panose="02020603050405020304" pitchFamily="18" charset="0"/>
                </a:rPr>
                <a:t>to enhance MNH practice in the community and by frontline workers</a:t>
              </a:r>
              <a:endParaRPr lang="en-GB" sz="2100" dirty="0">
                <a:ea typeface="Calibri" panose="020F0502020204030204" pitchFamily="34" charset="0"/>
                <a:cs typeface="Times New Roman" panose="02020603050405020304" pitchFamily="18" charset="0"/>
              </a:endParaRPr>
            </a:p>
          </p:txBody>
        </p:sp>
        <p:sp>
          <p:nvSpPr>
            <p:cNvPr id="7" name="Pentagon 6"/>
            <p:cNvSpPr/>
            <p:nvPr/>
          </p:nvSpPr>
          <p:spPr>
            <a:xfrm>
              <a:off x="2630132" y="583746"/>
              <a:ext cx="1401245" cy="900655"/>
            </a:xfrm>
            <a:prstGeom prst="homePlate">
              <a:avLst>
                <a:gd name="adj" fmla="val 24398"/>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algn="ctr"/>
              <a:r>
                <a:rPr lang="en-GB" sz="1350" b="1" dirty="0">
                  <a:ea typeface="Calibri" panose="020F0502020204030204" pitchFamily="34" charset="0"/>
                </a:rPr>
                <a:t>2. ENHANCED INTERACTIONS between families and frontline workers</a:t>
              </a:r>
              <a:endParaRPr lang="en-GB" sz="2400" b="1" dirty="0">
                <a:latin typeface="Times New Roman" panose="02020603050405020304" pitchFamily="18" charset="0"/>
                <a:ea typeface="Times New Roman" panose="02020603050405020304" pitchFamily="18" charset="0"/>
              </a:endParaRPr>
            </a:p>
          </p:txBody>
        </p:sp>
        <p:sp>
          <p:nvSpPr>
            <p:cNvPr id="8" name="Pentagon 7"/>
            <p:cNvSpPr/>
            <p:nvPr/>
          </p:nvSpPr>
          <p:spPr>
            <a:xfrm>
              <a:off x="4130042" y="597494"/>
              <a:ext cx="1413107" cy="900653"/>
            </a:xfrm>
            <a:prstGeom prst="homePlate">
              <a:avLst>
                <a:gd name="adj" fmla="val 25280"/>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algn="ctr"/>
              <a:r>
                <a:rPr lang="en-GB" sz="1350" b="1" dirty="0">
                  <a:ea typeface="Calibri" panose="020F0502020204030204" pitchFamily="34" charset="0"/>
                </a:rPr>
                <a:t>3. INCREASED COVERAGE of critical life-saving interventions</a:t>
              </a:r>
              <a:endParaRPr lang="en-GB" sz="2400" b="1" dirty="0">
                <a:latin typeface="Times New Roman" panose="02020603050405020304" pitchFamily="18" charset="0"/>
                <a:ea typeface="Times New Roman" panose="02020603050405020304" pitchFamily="18" charset="0"/>
              </a:endParaRPr>
            </a:p>
          </p:txBody>
        </p:sp>
        <p:sp>
          <p:nvSpPr>
            <p:cNvPr id="9" name="Rounded Rectangle 8"/>
            <p:cNvSpPr/>
            <p:nvPr/>
          </p:nvSpPr>
          <p:spPr>
            <a:xfrm>
              <a:off x="5565585" y="595577"/>
              <a:ext cx="838200" cy="137715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algn="ctr"/>
              <a:r>
                <a:rPr lang="en-GB" sz="1350">
                  <a:ea typeface="Calibri" panose="020F0502020204030204" pitchFamily="34" charset="0"/>
                  <a:cs typeface="Times New Roman" panose="02020603050405020304" pitchFamily="18" charset="0"/>
                </a:rPr>
                <a:t>4. HEALTH OUTCOME</a:t>
              </a:r>
              <a:endParaRPr lang="en-GB" sz="2100">
                <a:ea typeface="Calibri" panose="020F0502020204030204" pitchFamily="34" charset="0"/>
                <a:cs typeface="Times New Roman" panose="02020603050405020304" pitchFamily="18" charset="0"/>
              </a:endParaRPr>
            </a:p>
            <a:p>
              <a:pPr algn="ctr"/>
              <a:r>
                <a:rPr lang="en-GB" sz="1350">
                  <a:ea typeface="Calibri" panose="020F0502020204030204" pitchFamily="34" charset="0"/>
                  <a:cs typeface="Times New Roman" panose="02020603050405020304" pitchFamily="18" charset="0"/>
                </a:rPr>
                <a:t>Improved maternal and newborn survival</a:t>
              </a:r>
              <a:endParaRPr lang="en-GB" sz="2100">
                <a:ea typeface="Calibri" panose="020F0502020204030204" pitchFamily="34" charset="0"/>
                <a:cs typeface="Times New Roman" panose="02020603050405020304" pitchFamily="18" charset="0"/>
              </a:endParaRPr>
            </a:p>
          </p:txBody>
        </p:sp>
        <p:sp>
          <p:nvSpPr>
            <p:cNvPr id="10" name="Rounded Rectangle 9"/>
            <p:cNvSpPr/>
            <p:nvPr/>
          </p:nvSpPr>
          <p:spPr>
            <a:xfrm>
              <a:off x="106878" y="1579710"/>
              <a:ext cx="931347" cy="1733797"/>
            </a:xfrm>
            <a:prstGeom prst="roundRect">
              <a:avLst/>
            </a:prstGeom>
            <a:solidFill>
              <a:schemeClr val="accent6">
                <a:lumMod val="40000"/>
                <a:lumOff val="60000"/>
              </a:schemeClr>
            </a:solidFill>
            <a:ln>
              <a:solidFill>
                <a:schemeClr val="accent1"/>
              </a:solidFill>
            </a:ln>
          </p:spPr>
          <p:style>
            <a:lnRef idx="2">
              <a:schemeClr val="accent6"/>
            </a:lnRef>
            <a:fillRef idx="1">
              <a:schemeClr val="lt1"/>
            </a:fillRef>
            <a:effectRef idx="0">
              <a:schemeClr val="accent6"/>
            </a:effectRef>
            <a:fontRef idx="minor">
              <a:schemeClr val="dk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algn="ctr"/>
              <a:r>
                <a:rPr lang="en-GB" sz="1500">
                  <a:ea typeface="Calibri" panose="020F0502020204030204" pitchFamily="34" charset="0"/>
                  <a:cs typeface="Times New Roman" panose="02020603050405020304" pitchFamily="18" charset="0"/>
                </a:rPr>
                <a:t>IDEAS CHARACTER-ISATION QUESTIONS</a:t>
              </a:r>
              <a:endParaRPr lang="en-GB" sz="2100">
                <a:ea typeface="Calibri" panose="020F0502020204030204" pitchFamily="34" charset="0"/>
                <a:cs typeface="Times New Roman" panose="02020603050405020304" pitchFamily="18" charset="0"/>
              </a:endParaRPr>
            </a:p>
          </p:txBody>
        </p:sp>
        <p:sp>
          <p:nvSpPr>
            <p:cNvPr id="11" name="Rounded Rectangle 10"/>
            <p:cNvSpPr/>
            <p:nvPr/>
          </p:nvSpPr>
          <p:spPr>
            <a:xfrm>
              <a:off x="127221" y="617503"/>
              <a:ext cx="874643" cy="67060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algn="ctr">
                <a:spcAft>
                  <a:spcPts val="450"/>
                </a:spcAft>
              </a:pPr>
              <a:r>
                <a:rPr lang="en-GB" sz="1500">
                  <a:ea typeface="Calibri" panose="020F0502020204030204" pitchFamily="34" charset="0"/>
                  <a:cs typeface="Times New Roman" panose="02020603050405020304" pitchFamily="18" charset="0"/>
                </a:rPr>
                <a:t>BMGF THEORY OF CHANGE</a:t>
              </a:r>
              <a:endParaRPr lang="en-GB" sz="2100">
                <a:ea typeface="Calibri" panose="020F0502020204030204" pitchFamily="34" charset="0"/>
                <a:cs typeface="Times New Roman" panose="02020603050405020304" pitchFamily="18" charset="0"/>
              </a:endParaRPr>
            </a:p>
          </p:txBody>
        </p:sp>
        <p:sp>
          <p:nvSpPr>
            <p:cNvPr id="12" name="Rounded Rectangle 11"/>
            <p:cNvSpPr/>
            <p:nvPr/>
          </p:nvSpPr>
          <p:spPr>
            <a:xfrm>
              <a:off x="1255470" y="1599170"/>
              <a:ext cx="1185903" cy="1714337"/>
            </a:xfrm>
            <a:prstGeom prst="roundRect">
              <a:avLst/>
            </a:prstGeom>
            <a:solidFill>
              <a:schemeClr val="accent6">
                <a:lumMod val="40000"/>
                <a:lumOff val="60000"/>
              </a:schemeClr>
            </a:solidFill>
            <a:ln>
              <a:solidFill>
                <a:schemeClr val="accent1"/>
              </a:solidFill>
            </a:ln>
          </p:spPr>
          <p:style>
            <a:lnRef idx="2">
              <a:schemeClr val="accent6"/>
            </a:lnRef>
            <a:fillRef idx="1">
              <a:schemeClr val="lt1"/>
            </a:fillRef>
            <a:effectRef idx="0">
              <a:schemeClr val="accent6"/>
            </a:effectRef>
            <a:fontRef idx="minor">
              <a:schemeClr val="dk1"/>
            </a:fontRef>
          </p:style>
          <p:txBody>
            <a:bodyPr rot="0" spcFirstLastPara="0" vert="horz" wrap="square" lIns="68580" tIns="34290" rIns="68580" bIns="34290" numCol="1" spcCol="0" rtlCol="0" fromWordArt="0" anchor="t" anchorCtr="0" forceAA="0" compatLnSpc="1">
              <a:prstTxWarp prst="textNoShape">
                <a:avLst/>
              </a:prstTxWarp>
              <a:noAutofit/>
            </a:bodyPr>
            <a:lstStyle/>
            <a:p>
              <a:pPr>
                <a:spcAft>
                  <a:spcPts val="300"/>
                </a:spcAft>
              </a:pPr>
              <a:r>
                <a:rPr lang="en-GB" sz="1350" dirty="0">
                  <a:ea typeface="Calibri" panose="020F0502020204030204" pitchFamily="34" charset="0"/>
                  <a:cs typeface="Times New Roman" panose="02020603050405020304" pitchFamily="18" charset="0"/>
                </a:rPr>
                <a:t>1.</a:t>
              </a:r>
              <a:r>
                <a:rPr lang="en-GB" sz="1350" dirty="0"/>
                <a:t>What innovations are implemented by grantees</a:t>
              </a:r>
              <a:endParaRPr lang="en-GB" sz="2100" dirty="0">
                <a:ea typeface="Calibri" panose="020F0502020204030204" pitchFamily="34" charset="0"/>
                <a:cs typeface="Times New Roman" panose="02020603050405020304" pitchFamily="18" charset="0"/>
              </a:endParaRPr>
            </a:p>
            <a:p>
              <a:pPr>
                <a:spcAft>
                  <a:spcPts val="300"/>
                </a:spcAft>
              </a:pPr>
              <a:r>
                <a:rPr lang="en-GB" sz="1350" dirty="0">
                  <a:ea typeface="Calibri" panose="020F0502020204030204" pitchFamily="34" charset="0"/>
                  <a:cs typeface="Times New Roman" panose="02020603050405020304" pitchFamily="18" charset="0"/>
                </a:rPr>
                <a:t>- What is the purpose? </a:t>
              </a:r>
              <a:endParaRPr lang="en-GB" sz="2100" dirty="0">
                <a:ea typeface="Calibri" panose="020F0502020204030204" pitchFamily="34" charset="0"/>
                <a:cs typeface="Times New Roman" panose="02020603050405020304" pitchFamily="18" charset="0"/>
              </a:endParaRPr>
            </a:p>
            <a:p>
              <a:pPr>
                <a:spcAft>
                  <a:spcPts val="300"/>
                </a:spcAft>
              </a:pPr>
              <a:r>
                <a:rPr lang="en-GB" sz="1350" dirty="0">
                  <a:ea typeface="Calibri" panose="020F0502020204030204" pitchFamily="34" charset="0"/>
                  <a:cs typeface="Times New Roman" panose="02020603050405020304" pitchFamily="18" charset="0"/>
                </a:rPr>
                <a:t>- What is the geographical scope and timing?</a:t>
              </a:r>
              <a:endParaRPr lang="en-GB" sz="2100" dirty="0">
                <a:ea typeface="Calibri" panose="020F0502020204030204" pitchFamily="34" charset="0"/>
                <a:cs typeface="Times New Roman" panose="02020603050405020304" pitchFamily="18" charset="0"/>
              </a:endParaRPr>
            </a:p>
          </p:txBody>
        </p:sp>
        <p:sp>
          <p:nvSpPr>
            <p:cNvPr id="14" name="Rounded Rectangle 13"/>
            <p:cNvSpPr/>
            <p:nvPr/>
          </p:nvSpPr>
          <p:spPr>
            <a:xfrm>
              <a:off x="4283571" y="1599171"/>
              <a:ext cx="1158326" cy="1714337"/>
            </a:xfrm>
            <a:prstGeom prst="roundRect">
              <a:avLst/>
            </a:prstGeom>
            <a:solidFill>
              <a:schemeClr val="accent6">
                <a:lumMod val="40000"/>
                <a:lumOff val="60000"/>
              </a:schemeClr>
            </a:solidFill>
            <a:ln>
              <a:solidFill>
                <a:schemeClr val="accent1"/>
              </a:solidFill>
            </a:ln>
          </p:spPr>
          <p:style>
            <a:lnRef idx="2">
              <a:schemeClr val="accent6"/>
            </a:lnRef>
            <a:fillRef idx="1">
              <a:schemeClr val="lt1"/>
            </a:fillRef>
            <a:effectRef idx="0">
              <a:schemeClr val="accent6"/>
            </a:effectRef>
            <a:fontRef idx="minor">
              <a:schemeClr val="dk1"/>
            </a:fontRef>
          </p:style>
          <p:txBody>
            <a:bodyPr rot="0" spcFirstLastPara="0" vert="horz" wrap="square" lIns="68580" tIns="34290" rIns="68580" bIns="34290" numCol="1" spcCol="0" rtlCol="0" fromWordArt="0" anchor="t" anchorCtr="0" forceAA="0" compatLnSpc="1">
              <a:prstTxWarp prst="textNoShape">
                <a:avLst/>
              </a:prstTxWarp>
              <a:noAutofit/>
            </a:bodyPr>
            <a:lstStyle/>
            <a:p>
              <a:pPr>
                <a:spcAft>
                  <a:spcPts val="450"/>
                </a:spcAft>
              </a:pPr>
              <a:r>
                <a:rPr lang="en-GB" sz="1350" dirty="0">
                  <a:solidFill>
                    <a:schemeClr val="tx1"/>
                  </a:solidFill>
                  <a:latin typeface="+mj-lt"/>
                  <a:ea typeface="Calibri" panose="020F0502020204030204" pitchFamily="34" charset="0"/>
                  <a:cs typeface="Times New Roman" panose="02020603050405020304" pitchFamily="18" charset="0"/>
                </a:rPr>
                <a:t>3. </a:t>
              </a:r>
              <a:r>
                <a:rPr lang="en-GB" sz="1350" dirty="0">
                  <a:solidFill>
                    <a:schemeClr val="tx1"/>
                  </a:solidFill>
                  <a:latin typeface="+mj-lt"/>
                </a:rPr>
                <a:t>What changes in coverage of </a:t>
              </a:r>
              <a:r>
                <a:rPr lang="en-GB" sz="1350" dirty="0" smtClean="0">
                  <a:solidFill>
                    <a:schemeClr val="tx1"/>
                  </a:solidFill>
                  <a:latin typeface="+mj-lt"/>
                </a:rPr>
                <a:t>life-saving interventions </a:t>
              </a:r>
              <a:r>
                <a:rPr lang="en-GB" sz="1350" dirty="0">
                  <a:solidFill>
                    <a:schemeClr val="tx1"/>
                  </a:solidFill>
                  <a:latin typeface="+mj-lt"/>
                </a:rPr>
                <a:t>were anticipated as a result of the innovation?</a:t>
              </a:r>
              <a:endParaRPr lang="en-GB" sz="1350" dirty="0">
                <a:solidFill>
                  <a:schemeClr val="tx1"/>
                </a:solidFill>
                <a:latin typeface="+mj-lt"/>
                <a:ea typeface="Calibri" panose="020F0502020204030204" pitchFamily="34" charset="0"/>
                <a:cs typeface="Times New Roman" panose="02020603050405020304" pitchFamily="18" charset="0"/>
              </a:endParaRPr>
            </a:p>
          </p:txBody>
        </p:sp>
        <p:sp>
          <p:nvSpPr>
            <p:cNvPr id="15" name="Text Box 14"/>
            <p:cNvSpPr txBox="1"/>
            <p:nvPr/>
          </p:nvSpPr>
          <p:spPr>
            <a:xfrm>
              <a:off x="126207" y="135915"/>
              <a:ext cx="6184207" cy="332509"/>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68580" tIns="34290" rIns="68580" bIns="34290" numCol="1" spcCol="0" rtlCol="0" fromWordArt="0" anchor="t" anchorCtr="0" forceAA="0" compatLnSpc="1">
              <a:prstTxWarp prst="textNoShape">
                <a:avLst/>
              </a:prstTxWarp>
              <a:noAutofit/>
            </a:bodyPr>
            <a:lstStyle/>
            <a:p>
              <a:pPr>
                <a:spcAft>
                  <a:spcPts val="450"/>
                </a:spcAft>
              </a:pPr>
              <a:r>
                <a:rPr lang="en-GB" sz="2400" b="1" dirty="0">
                  <a:solidFill>
                    <a:schemeClr val="accent3">
                      <a:lumMod val="75000"/>
                    </a:schemeClr>
                  </a:solidFill>
                  <a:latin typeface="Cambria" panose="02040503050406030204" pitchFamily="18" charset="0"/>
                  <a:ea typeface="Calibri" panose="020F0502020204030204" pitchFamily="34" charset="0"/>
                  <a:cs typeface="Times New Roman" panose="02020603050405020304" pitchFamily="18" charset="0"/>
                </a:rPr>
                <a:t>Step 2. </a:t>
              </a:r>
              <a:r>
                <a:rPr lang="en-GB" sz="2400" b="1" dirty="0">
                  <a:solidFill>
                    <a:srgbClr val="7E93AB"/>
                  </a:solidFill>
                  <a:latin typeface="Cambria" panose="02040503050406030204" pitchFamily="18" charset="0"/>
                </a:rPr>
                <a:t>Describe the implementation project innovations</a:t>
              </a:r>
              <a:endParaRPr lang="en-GB" sz="2400" b="1" dirty="0">
                <a:solidFill>
                  <a:srgbClr val="7E93AB"/>
                </a:solidFill>
                <a:latin typeface="Cambria" panose="02040503050406030204" pitchFamily="18" charset="0"/>
                <a:ea typeface="Calibri" panose="020F0502020204030204" pitchFamily="34" charset="0"/>
                <a:cs typeface="Times New Roman" panose="02020603050405020304" pitchFamily="18" charset="0"/>
              </a:endParaRPr>
            </a:p>
          </p:txBody>
        </p:sp>
        <p:sp>
          <p:nvSpPr>
            <p:cNvPr id="16" name="Right Arrow 15"/>
            <p:cNvSpPr/>
            <p:nvPr/>
          </p:nvSpPr>
          <p:spPr>
            <a:xfrm>
              <a:off x="146013" y="1319810"/>
              <a:ext cx="892211" cy="119377"/>
            </a:xfrm>
            <a:prstGeom prst="rightArrow">
              <a:avLst/>
            </a:prstGeom>
            <a:solidFill>
              <a:schemeClr val="accent5">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endParaRPr lang="en-GB" sz="3300"/>
            </a:p>
          </p:txBody>
        </p:sp>
        <p:sp>
          <p:nvSpPr>
            <p:cNvPr id="17" name="Right Arrow 16"/>
            <p:cNvSpPr/>
            <p:nvPr/>
          </p:nvSpPr>
          <p:spPr>
            <a:xfrm>
              <a:off x="249382" y="2905126"/>
              <a:ext cx="636443" cy="14683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endParaRPr lang="en-GB" sz="3300"/>
            </a:p>
          </p:txBody>
        </p:sp>
        <p:cxnSp>
          <p:nvCxnSpPr>
            <p:cNvPr id="18" name="Elbow Connector 17"/>
            <p:cNvCxnSpPr>
              <a:endCxn id="12" idx="1"/>
            </p:cNvCxnSpPr>
            <p:nvPr/>
          </p:nvCxnSpPr>
          <p:spPr>
            <a:xfrm rot="16200000" flipH="1">
              <a:off x="725513" y="1926382"/>
              <a:ext cx="958193" cy="101720"/>
            </a:xfrm>
            <a:prstGeom prst="bentConnector2">
              <a:avLst/>
            </a:prstGeom>
            <a:ln w="28575">
              <a:tailEnd type="triangle"/>
            </a:ln>
          </p:spPr>
          <p:style>
            <a:lnRef idx="1">
              <a:schemeClr val="accent6"/>
            </a:lnRef>
            <a:fillRef idx="0">
              <a:schemeClr val="accent6"/>
            </a:fillRef>
            <a:effectRef idx="0">
              <a:schemeClr val="accent6"/>
            </a:effectRef>
            <a:fontRef idx="minor">
              <a:schemeClr val="tx1"/>
            </a:fontRef>
          </p:style>
        </p:cxnSp>
        <p:cxnSp>
          <p:nvCxnSpPr>
            <p:cNvPr id="19" name="Elbow Connector 18"/>
            <p:cNvCxnSpPr/>
            <p:nvPr/>
          </p:nvCxnSpPr>
          <p:spPr>
            <a:xfrm rot="16200000" flipH="1">
              <a:off x="2227389" y="1937248"/>
              <a:ext cx="958192" cy="79989"/>
            </a:xfrm>
            <a:prstGeom prst="bentConnector2">
              <a:avLst/>
            </a:prstGeom>
            <a:ln w="28575">
              <a:tailEnd type="triangle"/>
            </a:ln>
          </p:spPr>
          <p:style>
            <a:lnRef idx="1">
              <a:schemeClr val="accent6"/>
            </a:lnRef>
            <a:fillRef idx="0">
              <a:schemeClr val="accent6"/>
            </a:fillRef>
            <a:effectRef idx="0">
              <a:schemeClr val="accent6"/>
            </a:effectRef>
            <a:fontRef idx="minor">
              <a:schemeClr val="tx1"/>
            </a:fontRef>
          </p:style>
        </p:cxnSp>
        <p:cxnSp>
          <p:nvCxnSpPr>
            <p:cNvPr id="20" name="Elbow Connector 19"/>
            <p:cNvCxnSpPr/>
            <p:nvPr/>
          </p:nvCxnSpPr>
          <p:spPr>
            <a:xfrm rot="16200000" flipH="1">
              <a:off x="3739443" y="1918274"/>
              <a:ext cx="958193" cy="117936"/>
            </a:xfrm>
            <a:prstGeom prst="bentConnector2">
              <a:avLst/>
            </a:prstGeom>
            <a:ln w="28575">
              <a:tailEnd type="triangle"/>
            </a:ln>
          </p:spPr>
          <p:style>
            <a:lnRef idx="1">
              <a:schemeClr val="accent6"/>
            </a:lnRef>
            <a:fillRef idx="0">
              <a:schemeClr val="accent6"/>
            </a:fillRef>
            <a:effectRef idx="0">
              <a:schemeClr val="accent6"/>
            </a:effectRef>
            <a:fontRef idx="minor">
              <a:schemeClr val="tx1"/>
            </a:fontRef>
          </p:style>
        </p:cxnSp>
      </p:grpSp>
      <p:sp>
        <p:nvSpPr>
          <p:cNvPr id="21" name="Rectangle 20"/>
          <p:cNvSpPr/>
          <p:nvPr/>
        </p:nvSpPr>
        <p:spPr>
          <a:xfrm>
            <a:off x="3686177" y="888841"/>
            <a:ext cx="2088305" cy="434035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2" name="Rounded Rectangle 21"/>
          <p:cNvSpPr/>
          <p:nvPr/>
        </p:nvSpPr>
        <p:spPr>
          <a:xfrm>
            <a:off x="3916074" y="2420889"/>
            <a:ext cx="1790143" cy="2648698"/>
          </a:xfrm>
          <a:prstGeom prst="roundRect">
            <a:avLst/>
          </a:prstGeom>
          <a:solidFill>
            <a:schemeClr val="accent6">
              <a:lumMod val="40000"/>
              <a:lumOff val="60000"/>
            </a:schemeClr>
          </a:solidFill>
          <a:ln>
            <a:solidFill>
              <a:schemeClr val="accent1"/>
            </a:solidFill>
          </a:ln>
        </p:spPr>
        <p:style>
          <a:lnRef idx="2">
            <a:schemeClr val="accent6"/>
          </a:lnRef>
          <a:fillRef idx="1">
            <a:schemeClr val="lt1"/>
          </a:fillRef>
          <a:effectRef idx="0">
            <a:schemeClr val="accent6"/>
          </a:effectRef>
          <a:fontRef idx="minor">
            <a:schemeClr val="dk1"/>
          </a:fontRef>
        </p:style>
        <p:txBody>
          <a:bodyPr rot="0" spcFirstLastPara="0" vert="horz" wrap="square" lIns="68580" tIns="34290" rIns="68580" bIns="34290" numCol="1" spcCol="0" rtlCol="0" fromWordArt="0" anchor="t" anchorCtr="0" forceAA="0" compatLnSpc="1">
            <a:prstTxWarp prst="textNoShape">
              <a:avLst/>
            </a:prstTxWarp>
            <a:noAutofit/>
          </a:bodyPr>
          <a:lstStyle/>
          <a:p>
            <a:pPr>
              <a:spcAft>
                <a:spcPts val="300"/>
              </a:spcAft>
            </a:pPr>
            <a:r>
              <a:rPr lang="en-GB" sz="1350" dirty="0"/>
              <a:t>2. What changes in contacts between frontline workers and service users were anticipated as a result of the innovation</a:t>
            </a:r>
            <a:r>
              <a:rPr lang="en-GB" sz="1350" dirty="0">
                <a:ea typeface="Times New Roman" panose="02020603050405020304" pitchFamily="18" charset="0"/>
              </a:rPr>
              <a:t>?</a:t>
            </a:r>
            <a:endParaRPr lang="en-GB" sz="2400" dirty="0">
              <a:latin typeface="Times New Roman" panose="02020603050405020304" pitchFamily="18" charset="0"/>
              <a:ea typeface="Times New Roman" panose="02020603050405020304" pitchFamily="18" charset="0"/>
            </a:endParaRPr>
          </a:p>
          <a:p>
            <a:pPr>
              <a:spcAft>
                <a:spcPts val="300"/>
              </a:spcAft>
            </a:pPr>
            <a:r>
              <a:rPr lang="en-GB" sz="1350" dirty="0">
                <a:ea typeface="Times New Roman" panose="02020603050405020304" pitchFamily="18" charset="0"/>
              </a:rPr>
              <a:t>- What kind of enhancement - frequency, quality, or equity?</a:t>
            </a:r>
            <a:endParaRPr lang="en-GB" sz="2400" dirty="0">
              <a:latin typeface="Times New Roman" panose="02020603050405020304" pitchFamily="18" charset="0"/>
              <a:ea typeface="Times New Roman" panose="02020603050405020304" pitchFamily="18" charset="0"/>
            </a:endParaRPr>
          </a:p>
        </p:txBody>
      </p:sp>
      <p:sp>
        <p:nvSpPr>
          <p:cNvPr id="23" name="TextBox 22"/>
          <p:cNvSpPr txBox="1"/>
          <p:nvPr/>
        </p:nvSpPr>
        <p:spPr>
          <a:xfrm>
            <a:off x="179512" y="6010639"/>
            <a:ext cx="2160240" cy="400110"/>
          </a:xfrm>
          <a:prstGeom prst="rect">
            <a:avLst/>
          </a:prstGeom>
          <a:noFill/>
        </p:spPr>
        <p:txBody>
          <a:bodyPr wrap="square" rtlCol="0">
            <a:spAutoFit/>
          </a:bodyPr>
          <a:lstStyle/>
          <a:p>
            <a:r>
              <a:rPr lang="en-GB" sz="2000" b="1" dirty="0"/>
              <a:t>i</a:t>
            </a:r>
            <a:r>
              <a:rPr lang="en-GB" sz="2000" b="1" dirty="0" smtClean="0"/>
              <a:t>deas.lshtm.ac.uk</a:t>
            </a:r>
            <a:endParaRPr lang="en-GB" sz="2000" b="1" dirty="0"/>
          </a:p>
        </p:txBody>
      </p:sp>
    </p:spTree>
    <p:extLst>
      <p:ext uri="{BB962C8B-B14F-4D97-AF65-F5344CB8AC3E}">
        <p14:creationId xmlns:p14="http://schemas.microsoft.com/office/powerpoint/2010/main" val="157041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185233673"/>
              </p:ext>
            </p:extLst>
          </p:nvPr>
        </p:nvGraphicFramePr>
        <p:xfrm>
          <a:off x="0" y="1988841"/>
          <a:ext cx="5292080" cy="3585027"/>
        </p:xfrm>
        <a:graphic>
          <a:graphicData uri="http://schemas.openxmlformats.org/drawingml/2006/table">
            <a:tbl>
              <a:tblPr firstRow="1" firstCol="1" bandRow="1">
                <a:tableStyleId>{5C22544A-7EE6-4342-B048-85BDC9FD1C3A}</a:tableStyleId>
              </a:tblPr>
              <a:tblGrid>
                <a:gridCol w="3709434">
                  <a:extLst>
                    <a:ext uri="{9D8B030D-6E8A-4147-A177-3AD203B41FA5}">
                      <a16:colId xmlns:a16="http://schemas.microsoft.com/office/drawing/2014/main" val="20000"/>
                    </a:ext>
                  </a:extLst>
                </a:gridCol>
                <a:gridCol w="1582646">
                  <a:extLst>
                    <a:ext uri="{9D8B030D-6E8A-4147-A177-3AD203B41FA5}">
                      <a16:colId xmlns:a16="http://schemas.microsoft.com/office/drawing/2014/main" val="20002"/>
                    </a:ext>
                  </a:extLst>
                </a:gridCol>
              </a:tblGrid>
              <a:tr h="720079">
                <a:tc gridSpan="2">
                  <a:txBody>
                    <a:bodyPr/>
                    <a:lstStyle/>
                    <a:p>
                      <a:pPr marL="71755" marR="71755">
                        <a:lnSpc>
                          <a:spcPct val="100000"/>
                        </a:lnSpc>
                        <a:spcAft>
                          <a:spcPts val="0"/>
                        </a:spcAft>
                      </a:pPr>
                      <a:r>
                        <a:rPr lang="en-GB" sz="2100" b="0" dirty="0">
                          <a:effectLst/>
                          <a:latin typeface="+mn-lt"/>
                        </a:rPr>
                        <a:t>Does the innovation aim to enhance skilled birth attendance?</a:t>
                      </a:r>
                    </a:p>
                  </a:txBody>
                  <a:tcPr marL="51435" marR="51435" marT="0" marB="0"/>
                </a:tc>
                <a:tc hMerge="1">
                  <a:txBody>
                    <a:bodyPr/>
                    <a:lstStyle/>
                    <a:p>
                      <a:endParaRPr lang="en-GB"/>
                    </a:p>
                  </a:txBody>
                  <a:tcPr/>
                </a:tc>
                <a:extLst>
                  <a:ext uri="{0D108BD9-81ED-4DB2-BD59-A6C34878D82A}">
                    <a16:rowId xmlns:a16="http://schemas.microsoft.com/office/drawing/2014/main" val="10002"/>
                  </a:ext>
                </a:extLst>
              </a:tr>
              <a:tr h="556217">
                <a:tc gridSpan="2">
                  <a:txBody>
                    <a:bodyPr/>
                    <a:lstStyle/>
                    <a:p>
                      <a:pPr algn="r">
                        <a:lnSpc>
                          <a:spcPct val="150000"/>
                        </a:lnSpc>
                        <a:spcAft>
                          <a:spcPts val="0"/>
                        </a:spcAft>
                      </a:pPr>
                      <a:r>
                        <a:rPr lang="en-GB" sz="2100" b="0" dirty="0">
                          <a:effectLst/>
                          <a:latin typeface="+mn-lt"/>
                        </a:rPr>
                        <a:t>Frequency of skilled birth attendance</a:t>
                      </a:r>
                      <a:endParaRPr lang="en-GB" sz="2100" b="0" dirty="0">
                        <a:effectLst/>
                        <a:latin typeface="+mn-lt"/>
                        <a:ea typeface="Calibri" panose="020F0502020204030204" pitchFamily="34" charset="0"/>
                        <a:cs typeface="Times New Roman" panose="02020603050405020304" pitchFamily="18" charset="0"/>
                      </a:endParaRPr>
                    </a:p>
                  </a:txBody>
                  <a:tcPr marL="51435" marR="51435" marT="0" marB="0"/>
                </a:tc>
                <a:tc hMerge="1">
                  <a:txBody>
                    <a:bodyPr/>
                    <a:lstStyle/>
                    <a:p>
                      <a:endParaRPr lang="en-GB"/>
                    </a:p>
                  </a:txBody>
                  <a:tcPr/>
                </a:tc>
                <a:extLst>
                  <a:ext uri="{0D108BD9-81ED-4DB2-BD59-A6C34878D82A}">
                    <a16:rowId xmlns:a16="http://schemas.microsoft.com/office/drawing/2014/main" val="10003"/>
                  </a:ext>
                </a:extLst>
              </a:tr>
              <a:tr h="556217">
                <a:tc rowSpan="2">
                  <a:txBody>
                    <a:bodyPr/>
                    <a:lstStyle/>
                    <a:p>
                      <a:pPr algn="r">
                        <a:lnSpc>
                          <a:spcPct val="150000"/>
                        </a:lnSpc>
                        <a:spcAft>
                          <a:spcPts val="0"/>
                        </a:spcAft>
                      </a:pPr>
                      <a:r>
                        <a:rPr lang="en-GB" sz="2100" b="0" dirty="0">
                          <a:effectLst/>
                          <a:latin typeface="+mn-lt"/>
                        </a:rPr>
                        <a:t>Quality of skilled birth attendance</a:t>
                      </a:r>
                      <a:endParaRPr lang="en-GB" sz="2100" b="0" dirty="0">
                        <a:effectLst/>
                        <a:latin typeface="+mn-lt"/>
                        <a:ea typeface="Calibri" panose="020F0502020204030204" pitchFamily="34" charset="0"/>
                        <a:cs typeface="Times New Roman" panose="02020603050405020304" pitchFamily="18" charset="0"/>
                      </a:endParaRPr>
                    </a:p>
                  </a:txBody>
                  <a:tcPr marL="51435" marR="51435" marT="0" marB="0"/>
                </a:tc>
                <a:tc>
                  <a:txBody>
                    <a:bodyPr/>
                    <a:lstStyle/>
                    <a:p>
                      <a:pPr algn="r">
                        <a:lnSpc>
                          <a:spcPct val="150000"/>
                        </a:lnSpc>
                        <a:spcAft>
                          <a:spcPts val="0"/>
                        </a:spcAft>
                      </a:pPr>
                      <a:r>
                        <a:rPr lang="en-GB" sz="2100" b="0" dirty="0">
                          <a:solidFill>
                            <a:schemeClr val="bg1"/>
                          </a:solidFill>
                          <a:effectLst/>
                          <a:latin typeface="+mn-lt"/>
                          <a:ea typeface="Calibri" panose="020F0502020204030204" pitchFamily="34" charset="0"/>
                          <a:cs typeface="Times New Roman" panose="02020603050405020304" pitchFamily="18" charset="0"/>
                        </a:rPr>
                        <a:t>Timing</a:t>
                      </a:r>
                    </a:p>
                  </a:txBody>
                  <a:tcPr marL="51435" marR="51435" marT="0" marB="0">
                    <a:solidFill>
                      <a:schemeClr val="accent1"/>
                    </a:solidFill>
                  </a:tcPr>
                </a:tc>
                <a:extLst>
                  <a:ext uri="{0D108BD9-81ED-4DB2-BD59-A6C34878D82A}">
                    <a16:rowId xmlns:a16="http://schemas.microsoft.com/office/drawing/2014/main" val="10004"/>
                  </a:ext>
                </a:extLst>
              </a:tr>
              <a:tr h="556217">
                <a:tc vMerge="1">
                  <a:txBody>
                    <a:bodyPr/>
                    <a:lstStyle/>
                    <a:p>
                      <a:pPr algn="r">
                        <a:lnSpc>
                          <a:spcPct val="150000"/>
                        </a:lnSpc>
                        <a:spcAft>
                          <a:spcPts val="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50000"/>
                        </a:lnSpc>
                        <a:spcAft>
                          <a:spcPts val="0"/>
                        </a:spcAft>
                      </a:pPr>
                      <a:r>
                        <a:rPr lang="en-GB" sz="2100" b="0" dirty="0">
                          <a:solidFill>
                            <a:schemeClr val="bg1"/>
                          </a:solidFill>
                          <a:effectLst/>
                          <a:latin typeface="+mn-lt"/>
                          <a:ea typeface="Calibri" panose="020F0502020204030204" pitchFamily="34" charset="0"/>
                          <a:cs typeface="Times New Roman" panose="02020603050405020304" pitchFamily="18" charset="0"/>
                        </a:rPr>
                        <a:t>Content</a:t>
                      </a:r>
                    </a:p>
                  </a:txBody>
                  <a:tcPr marL="51435" marR="51435" marT="0" marB="0">
                    <a:solidFill>
                      <a:schemeClr val="accent1"/>
                    </a:solidFill>
                  </a:tcPr>
                </a:tc>
                <a:extLst>
                  <a:ext uri="{0D108BD9-81ED-4DB2-BD59-A6C34878D82A}">
                    <a16:rowId xmlns:a16="http://schemas.microsoft.com/office/drawing/2014/main" val="10005"/>
                  </a:ext>
                </a:extLst>
              </a:tr>
              <a:tr h="556217">
                <a:tc gridSpan="2">
                  <a:txBody>
                    <a:bodyPr/>
                    <a:lstStyle/>
                    <a:p>
                      <a:pPr algn="r">
                        <a:lnSpc>
                          <a:spcPct val="150000"/>
                        </a:lnSpc>
                        <a:spcAft>
                          <a:spcPts val="0"/>
                        </a:spcAft>
                      </a:pPr>
                      <a:r>
                        <a:rPr lang="en-GB" sz="2100" b="0" dirty="0">
                          <a:effectLst/>
                          <a:latin typeface="+mn-lt"/>
                        </a:rPr>
                        <a:t>Equity of access to skilled birth attendance</a:t>
                      </a:r>
                      <a:endParaRPr lang="en-GB" sz="2100" b="0" dirty="0">
                        <a:effectLst/>
                        <a:latin typeface="+mn-lt"/>
                        <a:ea typeface="Calibri" panose="020F0502020204030204" pitchFamily="34" charset="0"/>
                        <a:cs typeface="Times New Roman" panose="02020603050405020304" pitchFamily="18" charset="0"/>
                      </a:endParaRPr>
                    </a:p>
                  </a:txBody>
                  <a:tcPr marL="51435" marR="51435" marT="0" marB="0"/>
                </a:tc>
                <a:tc hMerge="1">
                  <a:txBody>
                    <a:bodyPr/>
                    <a:lstStyle/>
                    <a:p>
                      <a:endParaRPr lang="en-GB"/>
                    </a:p>
                  </a:txBody>
                  <a:tcPr/>
                </a:tc>
                <a:extLst>
                  <a:ext uri="{0D108BD9-81ED-4DB2-BD59-A6C34878D82A}">
                    <a16:rowId xmlns:a16="http://schemas.microsoft.com/office/drawing/2014/main" val="10006"/>
                  </a:ext>
                </a:extLst>
              </a:tr>
              <a:tr h="589725">
                <a:tc gridSpan="2">
                  <a:txBody>
                    <a:bodyPr/>
                    <a:lstStyle/>
                    <a:p>
                      <a:pPr algn="r">
                        <a:lnSpc>
                          <a:spcPct val="100000"/>
                        </a:lnSpc>
                        <a:spcAft>
                          <a:spcPts val="0"/>
                        </a:spcAft>
                      </a:pPr>
                      <a:r>
                        <a:rPr lang="en-GB" sz="2100" b="0" dirty="0">
                          <a:effectLst/>
                          <a:latin typeface="+mn-lt"/>
                        </a:rPr>
                        <a:t>Facility Readiness (equipment and infrastructure)</a:t>
                      </a:r>
                      <a:endParaRPr lang="en-GB" sz="2100" b="0" dirty="0">
                        <a:effectLst/>
                        <a:latin typeface="+mn-lt"/>
                        <a:ea typeface="Calibri" panose="020F0502020204030204" pitchFamily="34" charset="0"/>
                        <a:cs typeface="Times New Roman" panose="02020603050405020304" pitchFamily="18" charset="0"/>
                      </a:endParaRPr>
                    </a:p>
                  </a:txBody>
                  <a:tcPr marL="51435" marR="51435" marT="0" marB="0"/>
                </a:tc>
                <a:tc hMerge="1">
                  <a:txBody>
                    <a:bodyPr/>
                    <a:lstStyle/>
                    <a:p>
                      <a:endParaRPr lang="en-GB"/>
                    </a:p>
                  </a:txBody>
                  <a:tcPr/>
                </a:tc>
                <a:extLst>
                  <a:ext uri="{0D108BD9-81ED-4DB2-BD59-A6C34878D82A}">
                    <a16:rowId xmlns:a16="http://schemas.microsoft.com/office/drawing/2014/main" val="10007"/>
                  </a:ext>
                </a:extLst>
              </a:tr>
            </a:tbl>
          </a:graphicData>
        </a:graphic>
      </p:graphicFrame>
      <p:graphicFrame>
        <p:nvGraphicFramePr>
          <p:cNvPr id="3" name="Table 2"/>
          <p:cNvGraphicFramePr>
            <a:graphicFrameLocks noGrp="1"/>
          </p:cNvGraphicFramePr>
          <p:nvPr>
            <p:extLst>
              <p:ext uri="{D42A27DB-BD31-4B8C-83A1-F6EECF244321}">
                <p14:modId xmlns:p14="http://schemas.microsoft.com/office/powerpoint/2010/main" val="304623144"/>
              </p:ext>
            </p:extLst>
          </p:nvPr>
        </p:nvGraphicFramePr>
        <p:xfrm>
          <a:off x="5533114" y="1988840"/>
          <a:ext cx="3610886" cy="3585028"/>
        </p:xfrm>
        <a:graphic>
          <a:graphicData uri="http://schemas.openxmlformats.org/drawingml/2006/table">
            <a:tbl>
              <a:tblPr firstRow="1" bandRow="1">
                <a:tableStyleId>{5C22544A-7EE6-4342-B048-85BDC9FD1C3A}</a:tableStyleId>
              </a:tblPr>
              <a:tblGrid>
                <a:gridCol w="3610886">
                  <a:extLst>
                    <a:ext uri="{9D8B030D-6E8A-4147-A177-3AD203B41FA5}">
                      <a16:colId xmlns:a16="http://schemas.microsoft.com/office/drawing/2014/main" val="4089103686"/>
                    </a:ext>
                  </a:extLst>
                </a:gridCol>
              </a:tblGrid>
              <a:tr h="739483">
                <a:tc>
                  <a:txBody>
                    <a:bodyPr/>
                    <a:lstStyle/>
                    <a:p>
                      <a:pPr marL="71755" marR="71755" indent="0" algn="l" defTabSz="914400" rtl="0" eaLnBrk="1" fontAlgn="auto" latinLnBrk="0" hangingPunct="1">
                        <a:lnSpc>
                          <a:spcPct val="100000"/>
                        </a:lnSpc>
                        <a:spcBef>
                          <a:spcPts val="0"/>
                        </a:spcBef>
                        <a:spcAft>
                          <a:spcPts val="0"/>
                        </a:spcAft>
                        <a:buClrTx/>
                        <a:buSzTx/>
                        <a:buFontTx/>
                        <a:buNone/>
                        <a:tabLst/>
                        <a:defRPr/>
                      </a:pPr>
                      <a:r>
                        <a:rPr lang="en-GB" sz="2100" b="0" dirty="0">
                          <a:latin typeface="+mn-lt"/>
                        </a:rPr>
                        <a:t>Example, SFH Community volunteers</a:t>
                      </a:r>
                      <a:endParaRPr lang="en-GB" sz="2100" b="0" dirty="0">
                        <a:effectLst/>
                        <a:latin typeface="+mn-lt"/>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728126363"/>
                  </a:ext>
                </a:extLst>
              </a:tr>
              <a:tr h="636409">
                <a:tc>
                  <a:txBody>
                    <a:bodyPr/>
                    <a:lstStyle/>
                    <a:p>
                      <a:pPr>
                        <a:lnSpc>
                          <a:spcPct val="150000"/>
                        </a:lnSpc>
                        <a:spcAft>
                          <a:spcPts val="0"/>
                        </a:spcAft>
                      </a:pPr>
                      <a:r>
                        <a:rPr lang="en-GB" sz="2100" dirty="0">
                          <a:effectLst/>
                          <a:latin typeface="+mn-lt"/>
                        </a:rPr>
                        <a:t>Indirect</a:t>
                      </a:r>
                      <a:endParaRPr lang="en-GB" sz="2100" dirty="0">
                        <a:effectLst/>
                        <a:latin typeface="+mn-lt"/>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3856286328"/>
                  </a:ext>
                </a:extLst>
              </a:tr>
              <a:tr h="570405">
                <a:tc>
                  <a:txBody>
                    <a:bodyPr/>
                    <a:lstStyle/>
                    <a:p>
                      <a:pPr>
                        <a:lnSpc>
                          <a:spcPct val="150000"/>
                        </a:lnSpc>
                        <a:spcAft>
                          <a:spcPts val="0"/>
                        </a:spcAft>
                      </a:pPr>
                      <a:r>
                        <a:rPr lang="en-GB" sz="2100" dirty="0">
                          <a:effectLst/>
                          <a:latin typeface="+mn-lt"/>
                        </a:rPr>
                        <a:t>Direct</a:t>
                      </a:r>
                      <a:endParaRPr lang="en-GB" sz="2100" dirty="0">
                        <a:effectLst/>
                        <a:latin typeface="+mn-lt"/>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3449058988"/>
                  </a:ext>
                </a:extLst>
              </a:tr>
              <a:tr h="567913">
                <a:tc>
                  <a:txBody>
                    <a:bodyPr/>
                    <a:lstStyle/>
                    <a:p>
                      <a:pPr>
                        <a:lnSpc>
                          <a:spcPct val="150000"/>
                        </a:lnSpc>
                        <a:spcAft>
                          <a:spcPts val="0"/>
                        </a:spcAft>
                      </a:pPr>
                      <a:r>
                        <a:rPr lang="en-GB" sz="2100" dirty="0">
                          <a:effectLst/>
                          <a:latin typeface="+mn-lt"/>
                        </a:rPr>
                        <a:t>-</a:t>
                      </a:r>
                      <a:endParaRPr lang="en-GB" sz="2100" dirty="0">
                        <a:effectLst/>
                        <a:latin typeface="+mn-lt"/>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190114956"/>
                  </a:ext>
                </a:extLst>
              </a:tr>
              <a:tr h="540469">
                <a:tc>
                  <a:txBody>
                    <a:bodyPr/>
                    <a:lstStyle/>
                    <a:p>
                      <a:pPr>
                        <a:lnSpc>
                          <a:spcPct val="150000"/>
                        </a:lnSpc>
                        <a:spcAft>
                          <a:spcPts val="0"/>
                        </a:spcAft>
                      </a:pPr>
                      <a:r>
                        <a:rPr lang="en-GB" sz="2100" dirty="0">
                          <a:effectLst/>
                          <a:latin typeface="+mn-lt"/>
                        </a:rPr>
                        <a:t>Direct</a:t>
                      </a:r>
                      <a:endParaRPr lang="en-GB" sz="2100" dirty="0">
                        <a:effectLst/>
                        <a:latin typeface="+mn-lt"/>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3630810690"/>
                  </a:ext>
                </a:extLst>
              </a:tr>
              <a:tr h="530349">
                <a:tc>
                  <a:txBody>
                    <a:bodyPr/>
                    <a:lstStyle/>
                    <a:p>
                      <a:pPr>
                        <a:lnSpc>
                          <a:spcPct val="150000"/>
                        </a:lnSpc>
                        <a:spcAft>
                          <a:spcPts val="0"/>
                        </a:spcAft>
                      </a:pPr>
                      <a:r>
                        <a:rPr lang="en-GB" sz="2100" dirty="0">
                          <a:effectLst/>
                          <a:latin typeface="+mn-lt"/>
                          <a:ea typeface="+mn-ea"/>
                          <a:cs typeface="+mn-cs"/>
                        </a:rPr>
                        <a:t>-</a:t>
                      </a:r>
                      <a:endParaRPr lang="en-GB" sz="2100" dirty="0">
                        <a:effectLst/>
                        <a:latin typeface="+mn-lt"/>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3684319719"/>
                  </a:ext>
                </a:extLst>
              </a:tr>
            </a:tbl>
          </a:graphicData>
        </a:graphic>
      </p:graphicFrame>
      <p:sp>
        <p:nvSpPr>
          <p:cNvPr id="7" name="Title 1"/>
          <p:cNvSpPr txBox="1">
            <a:spLocks/>
          </p:cNvSpPr>
          <p:nvPr/>
        </p:nvSpPr>
        <p:spPr>
          <a:xfrm>
            <a:off x="179512" y="116632"/>
            <a:ext cx="8712968" cy="994172"/>
          </a:xfrm>
          <a:prstGeom prst="rect">
            <a:avLst/>
          </a:prstGeom>
        </p:spPr>
        <p:txBody>
          <a:bodyPr vert="horz" lIns="91440" tIns="45720" rIns="91440" bIns="45720" rtlCol="0" anchor="ctr">
            <a:noAutofit/>
          </a:bodyPr>
          <a:lstStyle>
            <a:lvl1pPr algn="l" defTabSz="457200" rtl="0" eaLnBrk="1" latinLnBrk="0" hangingPunct="1">
              <a:spcBef>
                <a:spcPct val="0"/>
              </a:spcBef>
              <a:buNone/>
              <a:defRPr sz="4700" b="1" kern="1200" baseline="0">
                <a:solidFill>
                  <a:schemeClr val="accent1"/>
                </a:solidFill>
                <a:latin typeface="Cambria" pitchFamily="18" charset="0"/>
                <a:ea typeface="+mj-ea"/>
                <a:cs typeface="Cambria" pitchFamily="18" charset="0"/>
              </a:defRPr>
            </a:lvl1pPr>
          </a:lstStyle>
          <a:p>
            <a:pPr>
              <a:spcBef>
                <a:spcPts val="0"/>
              </a:spcBef>
              <a:defRPr/>
            </a:pPr>
            <a:r>
              <a:rPr lang="en-GB" sz="2400" dirty="0">
                <a:solidFill>
                  <a:schemeClr val="accent1">
                    <a:lumMod val="75000"/>
                  </a:schemeClr>
                </a:solidFill>
              </a:rPr>
              <a:t>Q2. </a:t>
            </a:r>
            <a:r>
              <a:rPr lang="en-GB" sz="2400" dirty="0">
                <a:solidFill>
                  <a:srgbClr val="7E93AB"/>
                </a:solidFill>
              </a:rPr>
              <a:t>What changes in contacts between frontline workers and service users were anticipated as a result of the innovation?</a:t>
            </a:r>
            <a:endParaRPr lang="en-GB" sz="2400" dirty="0">
              <a:solidFill>
                <a:srgbClr val="7E93AB"/>
              </a:solidFill>
              <a:ea typeface="Calibri" panose="020F0502020204030204" pitchFamily="34" charset="0"/>
              <a:cs typeface="Times New Roman" panose="02020603050405020304" pitchFamily="18" charset="0"/>
            </a:endParaRPr>
          </a:p>
        </p:txBody>
      </p:sp>
      <p:sp>
        <p:nvSpPr>
          <p:cNvPr id="5" name="TextBox 4"/>
          <p:cNvSpPr txBox="1"/>
          <p:nvPr/>
        </p:nvSpPr>
        <p:spPr>
          <a:xfrm>
            <a:off x="179512" y="6010639"/>
            <a:ext cx="2160240" cy="400110"/>
          </a:xfrm>
          <a:prstGeom prst="rect">
            <a:avLst/>
          </a:prstGeom>
          <a:noFill/>
        </p:spPr>
        <p:txBody>
          <a:bodyPr wrap="square" rtlCol="0">
            <a:spAutoFit/>
          </a:bodyPr>
          <a:lstStyle/>
          <a:p>
            <a:r>
              <a:rPr lang="en-GB" sz="2000" b="1" dirty="0"/>
              <a:t>i</a:t>
            </a:r>
            <a:r>
              <a:rPr lang="en-GB" sz="2000" b="1" dirty="0" smtClean="0"/>
              <a:t>deas.lshtm.ac.uk</a:t>
            </a:r>
            <a:endParaRPr lang="en-GB" sz="2000" b="1" dirty="0"/>
          </a:p>
        </p:txBody>
      </p:sp>
    </p:spTree>
    <p:extLst>
      <p:ext uri="{BB962C8B-B14F-4D97-AF65-F5344CB8AC3E}">
        <p14:creationId xmlns:p14="http://schemas.microsoft.com/office/powerpoint/2010/main" val="1621267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238562"/>
            <a:ext cx="7886700" cy="300938"/>
          </a:xfrm>
        </p:spPr>
        <p:txBody>
          <a:bodyPr>
            <a:noAutofit/>
          </a:bodyPr>
          <a:lstStyle/>
          <a:p>
            <a:r>
              <a:rPr lang="en-GB" sz="2800" dirty="0">
                <a:solidFill>
                  <a:srgbClr val="617A98"/>
                </a:solidFill>
              </a:rPr>
              <a:t>Introduction</a:t>
            </a:r>
          </a:p>
        </p:txBody>
      </p:sp>
      <p:sp>
        <p:nvSpPr>
          <p:cNvPr id="3" name="Content Placeholder 2"/>
          <p:cNvSpPr>
            <a:spLocks noGrp="1"/>
          </p:cNvSpPr>
          <p:nvPr>
            <p:ph idx="1"/>
          </p:nvPr>
        </p:nvSpPr>
        <p:spPr>
          <a:xfrm>
            <a:off x="204918" y="686036"/>
            <a:ext cx="8248412" cy="1939163"/>
          </a:xfrm>
        </p:spPr>
        <p:txBody>
          <a:bodyPr>
            <a:normAutofit/>
          </a:bodyPr>
          <a:lstStyle/>
          <a:p>
            <a:r>
              <a:rPr lang="en-GB" sz="2400" dirty="0"/>
              <a:t>Global dialogue on measurement improvement (John Grove)</a:t>
            </a:r>
          </a:p>
          <a:p>
            <a:r>
              <a:rPr lang="en-GB" sz="2400" dirty="0"/>
              <a:t>Introduction to IDEAS (Joanna Schellenberg)</a:t>
            </a:r>
          </a:p>
          <a:p>
            <a:r>
              <a:rPr lang="en-GB" sz="2400" dirty="0"/>
              <a:t>The plan for today’s session </a:t>
            </a:r>
          </a:p>
          <a:p>
            <a:pPr>
              <a:lnSpc>
                <a:spcPct val="100000"/>
              </a:lnSpc>
            </a:pPr>
            <a:r>
              <a:rPr lang="en-GB" sz="2400" dirty="0"/>
              <a:t>Introduce the panellists and the presenters</a:t>
            </a:r>
          </a:p>
        </p:txBody>
      </p:sp>
      <p:pic>
        <p:nvPicPr>
          <p:cNvPr id="4" name="Picture 3"/>
          <p:cNvPicPr>
            <a:picLocks noChangeAspect="1"/>
          </p:cNvPicPr>
          <p:nvPr/>
        </p:nvPicPr>
        <p:blipFill rotWithShape="1">
          <a:blip r:embed="rId2"/>
          <a:srcRect l="36141" t="37719" r="34736" b="30936"/>
          <a:stretch/>
        </p:blipFill>
        <p:spPr>
          <a:xfrm>
            <a:off x="3923928" y="2625199"/>
            <a:ext cx="4766969" cy="2783025"/>
          </a:xfrm>
          <a:prstGeom prst="rect">
            <a:avLst/>
          </a:prstGeom>
        </p:spPr>
      </p:pic>
      <p:sp>
        <p:nvSpPr>
          <p:cNvPr id="5" name="Content Placeholder 2"/>
          <p:cNvSpPr txBox="1">
            <a:spLocks/>
          </p:cNvSpPr>
          <p:nvPr/>
        </p:nvSpPr>
        <p:spPr>
          <a:xfrm>
            <a:off x="611560" y="3623873"/>
            <a:ext cx="2952328" cy="522984"/>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1650" kern="1200">
                <a:solidFill>
                  <a:schemeClr val="tx1"/>
                </a:solidFill>
                <a:latin typeface="Acumin Pro" panose="020B0504020202020204"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cumin Pro" panose="020B0504020202020204" pitchFamily="34"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cumin Pro" panose="020B0504020202020204" pitchFamily="34"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cumin Pro" panose="020B0504020202020204" pitchFamily="3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cumin Pro" panose="020B050402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buNone/>
            </a:pPr>
            <a:r>
              <a:rPr lang="en-GB" sz="2000" b="1" dirty="0">
                <a:latin typeface="+mj-lt"/>
              </a:rPr>
              <a:t>Actionable measurement</a:t>
            </a:r>
          </a:p>
        </p:txBody>
      </p:sp>
      <p:sp>
        <p:nvSpPr>
          <p:cNvPr id="6" name="TextBox 5"/>
          <p:cNvSpPr txBox="1"/>
          <p:nvPr/>
        </p:nvSpPr>
        <p:spPr>
          <a:xfrm>
            <a:off x="179512" y="6010639"/>
            <a:ext cx="2160240" cy="400110"/>
          </a:xfrm>
          <a:prstGeom prst="rect">
            <a:avLst/>
          </a:prstGeom>
          <a:noFill/>
        </p:spPr>
        <p:txBody>
          <a:bodyPr wrap="square" rtlCol="0">
            <a:spAutoFit/>
          </a:bodyPr>
          <a:lstStyle/>
          <a:p>
            <a:r>
              <a:rPr lang="en-GB" sz="2000" b="1" dirty="0"/>
              <a:t>i</a:t>
            </a:r>
            <a:r>
              <a:rPr lang="en-GB" sz="2000" b="1" dirty="0" smtClean="0"/>
              <a:t>deas.lshtm.ac.uk</a:t>
            </a:r>
            <a:endParaRPr lang="en-GB" sz="2000" b="1" dirty="0"/>
          </a:p>
        </p:txBody>
      </p:sp>
    </p:spTree>
    <p:extLst>
      <p:ext uri="{BB962C8B-B14F-4D97-AF65-F5344CB8AC3E}">
        <p14:creationId xmlns:p14="http://schemas.microsoft.com/office/powerpoint/2010/main" val="264220128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 name="Canvas 2"/>
          <p:cNvGrpSpPr/>
          <p:nvPr/>
        </p:nvGrpSpPr>
        <p:grpSpPr>
          <a:xfrm>
            <a:off x="-10965" y="836713"/>
            <a:ext cx="9143999" cy="4752527"/>
            <a:chOff x="0" y="479419"/>
            <a:chExt cx="6428740" cy="3173735"/>
          </a:xfrm>
        </p:grpSpPr>
        <p:sp>
          <p:nvSpPr>
            <p:cNvPr id="5" name="Rectangle 4"/>
            <p:cNvSpPr/>
            <p:nvPr/>
          </p:nvSpPr>
          <p:spPr>
            <a:xfrm>
              <a:off x="0" y="479419"/>
              <a:ext cx="6428740" cy="3173735"/>
            </a:xfrm>
            <a:prstGeom prst="rect">
              <a:avLst/>
            </a:prstGeom>
            <a:solidFill>
              <a:schemeClr val="accent4">
                <a:lumMod val="20000"/>
                <a:lumOff val="80000"/>
              </a:schemeClr>
            </a:solidFill>
            <a:ln>
              <a:noFill/>
            </a:ln>
          </p:spPr>
        </p:sp>
        <p:sp>
          <p:nvSpPr>
            <p:cNvPr id="6" name="Pentagon 5"/>
            <p:cNvSpPr/>
            <p:nvPr/>
          </p:nvSpPr>
          <p:spPr>
            <a:xfrm>
              <a:off x="1137036" y="617503"/>
              <a:ext cx="1431235" cy="855023"/>
            </a:xfrm>
            <a:prstGeom prst="homePlate">
              <a:avLst>
                <a:gd name="adj" fmla="val 20242"/>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algn="ctr"/>
              <a:r>
                <a:rPr lang="en-GB" sz="1350" dirty="0">
                  <a:ea typeface="Calibri" panose="020F0502020204030204" pitchFamily="34" charset="0"/>
                  <a:cs typeface="Times New Roman" panose="02020603050405020304" pitchFamily="18" charset="0"/>
                </a:rPr>
                <a:t>1. INNOVATON</a:t>
              </a:r>
              <a:endParaRPr lang="en-GB" sz="2100" dirty="0">
                <a:ea typeface="Calibri" panose="020F0502020204030204" pitchFamily="34" charset="0"/>
                <a:cs typeface="Times New Roman" panose="02020603050405020304" pitchFamily="18" charset="0"/>
              </a:endParaRPr>
            </a:p>
            <a:p>
              <a:pPr algn="ctr">
                <a:spcAft>
                  <a:spcPts val="450"/>
                </a:spcAft>
              </a:pPr>
              <a:r>
                <a:rPr lang="en-GB" sz="1350" dirty="0">
                  <a:ea typeface="Calibri" panose="020F0502020204030204" pitchFamily="34" charset="0"/>
                  <a:cs typeface="Times New Roman" panose="02020603050405020304" pitchFamily="18" charset="0"/>
                </a:rPr>
                <a:t>to enhance MNH practice in the community and by frontline workers</a:t>
              </a:r>
              <a:endParaRPr lang="en-GB" sz="2100" dirty="0">
                <a:ea typeface="Calibri" panose="020F0502020204030204" pitchFamily="34" charset="0"/>
                <a:cs typeface="Times New Roman" panose="02020603050405020304" pitchFamily="18" charset="0"/>
              </a:endParaRPr>
            </a:p>
          </p:txBody>
        </p:sp>
        <p:sp>
          <p:nvSpPr>
            <p:cNvPr id="7" name="Pentagon 6"/>
            <p:cNvSpPr/>
            <p:nvPr/>
          </p:nvSpPr>
          <p:spPr>
            <a:xfrm>
              <a:off x="2630132" y="583746"/>
              <a:ext cx="1401245" cy="900655"/>
            </a:xfrm>
            <a:prstGeom prst="homePlate">
              <a:avLst>
                <a:gd name="adj" fmla="val 24398"/>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algn="ctr"/>
              <a:r>
                <a:rPr lang="en-GB" sz="1350" b="1" dirty="0">
                  <a:ea typeface="Calibri" panose="020F0502020204030204" pitchFamily="34" charset="0"/>
                </a:rPr>
                <a:t>2. ENHANCED INTERACTIONS between families and frontline workers</a:t>
              </a:r>
              <a:endParaRPr lang="en-GB" sz="2400" b="1" dirty="0">
                <a:latin typeface="Times New Roman" panose="02020603050405020304" pitchFamily="18" charset="0"/>
                <a:ea typeface="Times New Roman" panose="02020603050405020304" pitchFamily="18" charset="0"/>
              </a:endParaRPr>
            </a:p>
          </p:txBody>
        </p:sp>
        <p:sp>
          <p:nvSpPr>
            <p:cNvPr id="8" name="Pentagon 7"/>
            <p:cNvSpPr/>
            <p:nvPr/>
          </p:nvSpPr>
          <p:spPr>
            <a:xfrm>
              <a:off x="4077363" y="597494"/>
              <a:ext cx="1413107" cy="900653"/>
            </a:xfrm>
            <a:prstGeom prst="homePlate">
              <a:avLst>
                <a:gd name="adj" fmla="val 25280"/>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algn="ctr"/>
              <a:r>
                <a:rPr lang="en-GB" sz="1350" b="1" dirty="0">
                  <a:ea typeface="Calibri" panose="020F0502020204030204" pitchFamily="34" charset="0"/>
                </a:rPr>
                <a:t>3. INCREASED COVERAGE of critical life-saving interventions</a:t>
              </a:r>
              <a:endParaRPr lang="en-GB" sz="2400" b="1" dirty="0">
                <a:latin typeface="Times New Roman" panose="02020603050405020304" pitchFamily="18" charset="0"/>
                <a:ea typeface="Times New Roman" panose="02020603050405020304" pitchFamily="18" charset="0"/>
              </a:endParaRPr>
            </a:p>
          </p:txBody>
        </p:sp>
        <p:sp>
          <p:nvSpPr>
            <p:cNvPr id="9" name="Rounded Rectangle 8"/>
            <p:cNvSpPr/>
            <p:nvPr/>
          </p:nvSpPr>
          <p:spPr>
            <a:xfrm>
              <a:off x="5543551" y="595577"/>
              <a:ext cx="838200" cy="137715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algn="ctr"/>
              <a:r>
                <a:rPr lang="en-GB" sz="1350">
                  <a:ea typeface="Calibri" panose="020F0502020204030204" pitchFamily="34" charset="0"/>
                  <a:cs typeface="Times New Roman" panose="02020603050405020304" pitchFamily="18" charset="0"/>
                </a:rPr>
                <a:t>4. HEALTH OUTCOME</a:t>
              </a:r>
              <a:endParaRPr lang="en-GB" sz="2100">
                <a:ea typeface="Calibri" panose="020F0502020204030204" pitchFamily="34" charset="0"/>
                <a:cs typeface="Times New Roman" panose="02020603050405020304" pitchFamily="18" charset="0"/>
              </a:endParaRPr>
            </a:p>
            <a:p>
              <a:pPr algn="ctr"/>
              <a:r>
                <a:rPr lang="en-GB" sz="1350">
                  <a:ea typeface="Calibri" panose="020F0502020204030204" pitchFamily="34" charset="0"/>
                  <a:cs typeface="Times New Roman" panose="02020603050405020304" pitchFamily="18" charset="0"/>
                </a:rPr>
                <a:t>Improved maternal and newborn survival</a:t>
              </a:r>
              <a:endParaRPr lang="en-GB" sz="2100">
                <a:ea typeface="Calibri" panose="020F0502020204030204" pitchFamily="34" charset="0"/>
                <a:cs typeface="Times New Roman" panose="02020603050405020304" pitchFamily="18" charset="0"/>
              </a:endParaRPr>
            </a:p>
          </p:txBody>
        </p:sp>
        <p:sp>
          <p:nvSpPr>
            <p:cNvPr id="10" name="Rounded Rectangle 9"/>
            <p:cNvSpPr/>
            <p:nvPr/>
          </p:nvSpPr>
          <p:spPr>
            <a:xfrm>
              <a:off x="106878" y="1579710"/>
              <a:ext cx="931347" cy="1733797"/>
            </a:xfrm>
            <a:prstGeom prst="roundRect">
              <a:avLst/>
            </a:prstGeom>
            <a:solidFill>
              <a:schemeClr val="accent6">
                <a:lumMod val="40000"/>
                <a:lumOff val="60000"/>
              </a:schemeClr>
            </a:solidFill>
            <a:ln>
              <a:solidFill>
                <a:schemeClr val="accent1"/>
              </a:solidFill>
            </a:ln>
          </p:spPr>
          <p:style>
            <a:lnRef idx="2">
              <a:schemeClr val="accent6"/>
            </a:lnRef>
            <a:fillRef idx="1">
              <a:schemeClr val="lt1"/>
            </a:fillRef>
            <a:effectRef idx="0">
              <a:schemeClr val="accent6"/>
            </a:effectRef>
            <a:fontRef idx="minor">
              <a:schemeClr val="dk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algn="ctr"/>
              <a:r>
                <a:rPr lang="en-GB" sz="1500">
                  <a:ea typeface="Calibri" panose="020F0502020204030204" pitchFamily="34" charset="0"/>
                  <a:cs typeface="Times New Roman" panose="02020603050405020304" pitchFamily="18" charset="0"/>
                </a:rPr>
                <a:t>IDEAS CHARACTER-ISATION QUESTIONS</a:t>
              </a:r>
              <a:endParaRPr lang="en-GB" sz="2100">
                <a:ea typeface="Calibri" panose="020F0502020204030204" pitchFamily="34" charset="0"/>
                <a:cs typeface="Times New Roman" panose="02020603050405020304" pitchFamily="18" charset="0"/>
              </a:endParaRPr>
            </a:p>
          </p:txBody>
        </p:sp>
        <p:sp>
          <p:nvSpPr>
            <p:cNvPr id="11" name="Rounded Rectangle 10"/>
            <p:cNvSpPr/>
            <p:nvPr/>
          </p:nvSpPr>
          <p:spPr>
            <a:xfrm>
              <a:off x="127221" y="617503"/>
              <a:ext cx="874643" cy="67060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algn="ctr">
                <a:spcAft>
                  <a:spcPts val="450"/>
                </a:spcAft>
              </a:pPr>
              <a:r>
                <a:rPr lang="en-GB" sz="1500">
                  <a:ea typeface="Calibri" panose="020F0502020204030204" pitchFamily="34" charset="0"/>
                  <a:cs typeface="Times New Roman" panose="02020603050405020304" pitchFamily="18" charset="0"/>
                </a:rPr>
                <a:t>BMGF THEORY OF CHANGE</a:t>
              </a:r>
              <a:endParaRPr lang="en-GB" sz="2100">
                <a:ea typeface="Calibri" panose="020F0502020204030204" pitchFamily="34" charset="0"/>
                <a:cs typeface="Times New Roman" panose="02020603050405020304" pitchFamily="18" charset="0"/>
              </a:endParaRPr>
            </a:p>
          </p:txBody>
        </p:sp>
        <p:sp>
          <p:nvSpPr>
            <p:cNvPr id="12" name="Rounded Rectangle 11"/>
            <p:cNvSpPr/>
            <p:nvPr/>
          </p:nvSpPr>
          <p:spPr>
            <a:xfrm>
              <a:off x="1255470" y="1599170"/>
              <a:ext cx="1185903" cy="1714337"/>
            </a:xfrm>
            <a:prstGeom prst="roundRect">
              <a:avLst/>
            </a:prstGeom>
            <a:solidFill>
              <a:schemeClr val="accent6">
                <a:lumMod val="40000"/>
                <a:lumOff val="60000"/>
              </a:schemeClr>
            </a:solidFill>
            <a:ln>
              <a:solidFill>
                <a:schemeClr val="accent1"/>
              </a:solidFill>
            </a:ln>
          </p:spPr>
          <p:style>
            <a:lnRef idx="2">
              <a:schemeClr val="accent6"/>
            </a:lnRef>
            <a:fillRef idx="1">
              <a:schemeClr val="lt1"/>
            </a:fillRef>
            <a:effectRef idx="0">
              <a:schemeClr val="accent6"/>
            </a:effectRef>
            <a:fontRef idx="minor">
              <a:schemeClr val="dk1"/>
            </a:fontRef>
          </p:style>
          <p:txBody>
            <a:bodyPr rot="0" spcFirstLastPara="0" vert="horz" wrap="square" lIns="68580" tIns="34290" rIns="68580" bIns="34290" numCol="1" spcCol="0" rtlCol="0" fromWordArt="0" anchor="t" anchorCtr="0" forceAA="0" compatLnSpc="1">
              <a:prstTxWarp prst="textNoShape">
                <a:avLst/>
              </a:prstTxWarp>
              <a:noAutofit/>
            </a:bodyPr>
            <a:lstStyle/>
            <a:p>
              <a:pPr>
                <a:spcAft>
                  <a:spcPts val="300"/>
                </a:spcAft>
              </a:pPr>
              <a:r>
                <a:rPr lang="en-GB" sz="1350" dirty="0">
                  <a:ea typeface="Calibri" panose="020F0502020204030204" pitchFamily="34" charset="0"/>
                  <a:cs typeface="Times New Roman" panose="02020603050405020304" pitchFamily="18" charset="0"/>
                </a:rPr>
                <a:t>1.</a:t>
              </a:r>
              <a:r>
                <a:rPr lang="en-GB" sz="1350" dirty="0"/>
                <a:t>What innovations are implemented by grantees</a:t>
              </a:r>
              <a:endParaRPr lang="en-GB" sz="2100" dirty="0">
                <a:ea typeface="Calibri" panose="020F0502020204030204" pitchFamily="34" charset="0"/>
                <a:cs typeface="Times New Roman" panose="02020603050405020304" pitchFamily="18" charset="0"/>
              </a:endParaRPr>
            </a:p>
            <a:p>
              <a:pPr>
                <a:spcAft>
                  <a:spcPts val="300"/>
                </a:spcAft>
              </a:pPr>
              <a:r>
                <a:rPr lang="en-GB" sz="1350" dirty="0">
                  <a:ea typeface="Calibri" panose="020F0502020204030204" pitchFamily="34" charset="0"/>
                  <a:cs typeface="Times New Roman" panose="02020603050405020304" pitchFamily="18" charset="0"/>
                </a:rPr>
                <a:t>- What is the purpose? </a:t>
              </a:r>
              <a:endParaRPr lang="en-GB" sz="2100" dirty="0">
                <a:ea typeface="Calibri" panose="020F0502020204030204" pitchFamily="34" charset="0"/>
                <a:cs typeface="Times New Roman" panose="02020603050405020304" pitchFamily="18" charset="0"/>
              </a:endParaRPr>
            </a:p>
            <a:p>
              <a:pPr>
                <a:spcAft>
                  <a:spcPts val="300"/>
                </a:spcAft>
              </a:pPr>
              <a:r>
                <a:rPr lang="en-GB" sz="1350" dirty="0">
                  <a:ea typeface="Calibri" panose="020F0502020204030204" pitchFamily="34" charset="0"/>
                  <a:cs typeface="Times New Roman" panose="02020603050405020304" pitchFamily="18" charset="0"/>
                </a:rPr>
                <a:t>- What is the geographical scope and timing?</a:t>
              </a:r>
              <a:endParaRPr lang="en-GB" sz="2100" dirty="0">
                <a:ea typeface="Calibri" panose="020F0502020204030204" pitchFamily="34" charset="0"/>
                <a:cs typeface="Times New Roman" panose="02020603050405020304" pitchFamily="18" charset="0"/>
              </a:endParaRPr>
            </a:p>
          </p:txBody>
        </p:sp>
        <p:sp>
          <p:nvSpPr>
            <p:cNvPr id="14" name="Rounded Rectangle 13"/>
            <p:cNvSpPr/>
            <p:nvPr/>
          </p:nvSpPr>
          <p:spPr>
            <a:xfrm>
              <a:off x="4224708" y="1599170"/>
              <a:ext cx="1158326" cy="1714337"/>
            </a:xfrm>
            <a:prstGeom prst="roundRect">
              <a:avLst/>
            </a:prstGeom>
            <a:solidFill>
              <a:schemeClr val="accent6">
                <a:lumMod val="40000"/>
                <a:lumOff val="60000"/>
              </a:schemeClr>
            </a:solidFill>
            <a:ln>
              <a:solidFill>
                <a:schemeClr val="accent1"/>
              </a:solidFill>
            </a:ln>
          </p:spPr>
          <p:style>
            <a:lnRef idx="2">
              <a:schemeClr val="accent6"/>
            </a:lnRef>
            <a:fillRef idx="1">
              <a:schemeClr val="lt1"/>
            </a:fillRef>
            <a:effectRef idx="0">
              <a:schemeClr val="accent6"/>
            </a:effectRef>
            <a:fontRef idx="minor">
              <a:schemeClr val="dk1"/>
            </a:fontRef>
          </p:style>
          <p:txBody>
            <a:bodyPr rot="0" spcFirstLastPara="0" vert="horz" wrap="square" lIns="68580" tIns="34290" rIns="68580" bIns="34290" numCol="1" spcCol="0" rtlCol="0" fromWordArt="0" anchor="t" anchorCtr="0" forceAA="0" compatLnSpc="1">
              <a:prstTxWarp prst="textNoShape">
                <a:avLst/>
              </a:prstTxWarp>
              <a:noAutofit/>
            </a:bodyPr>
            <a:lstStyle/>
            <a:p>
              <a:pPr>
                <a:spcAft>
                  <a:spcPts val="450"/>
                </a:spcAft>
              </a:pPr>
              <a:r>
                <a:rPr lang="en-GB" sz="1350" dirty="0">
                  <a:solidFill>
                    <a:schemeClr val="tx1"/>
                  </a:solidFill>
                  <a:latin typeface="+mj-lt"/>
                  <a:ea typeface="Calibri" panose="020F0502020204030204" pitchFamily="34" charset="0"/>
                  <a:cs typeface="Times New Roman" panose="02020603050405020304" pitchFamily="18" charset="0"/>
                </a:rPr>
                <a:t>3. </a:t>
              </a:r>
              <a:r>
                <a:rPr lang="en-GB" sz="1350" dirty="0">
                  <a:solidFill>
                    <a:schemeClr val="tx1"/>
                  </a:solidFill>
                  <a:latin typeface="+mj-lt"/>
                </a:rPr>
                <a:t>What changes in coverage of life-saving interventions were anticipated as a result of the innovation?</a:t>
              </a:r>
              <a:endParaRPr lang="en-GB" sz="1350" dirty="0">
                <a:solidFill>
                  <a:schemeClr val="tx1"/>
                </a:solidFill>
                <a:latin typeface="+mj-lt"/>
                <a:ea typeface="Calibri" panose="020F0502020204030204" pitchFamily="34" charset="0"/>
                <a:cs typeface="Times New Roman" panose="02020603050405020304" pitchFamily="18" charset="0"/>
              </a:endParaRPr>
            </a:p>
          </p:txBody>
        </p:sp>
        <p:sp>
          <p:nvSpPr>
            <p:cNvPr id="16" name="Right Arrow 15"/>
            <p:cNvSpPr/>
            <p:nvPr/>
          </p:nvSpPr>
          <p:spPr>
            <a:xfrm>
              <a:off x="146013" y="1319810"/>
              <a:ext cx="892211" cy="119377"/>
            </a:xfrm>
            <a:prstGeom prst="rightArrow">
              <a:avLst/>
            </a:prstGeom>
            <a:solidFill>
              <a:schemeClr val="accent5">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endParaRPr lang="en-GB" sz="3300"/>
            </a:p>
          </p:txBody>
        </p:sp>
        <p:sp>
          <p:nvSpPr>
            <p:cNvPr id="17" name="Right Arrow 16"/>
            <p:cNvSpPr/>
            <p:nvPr/>
          </p:nvSpPr>
          <p:spPr>
            <a:xfrm>
              <a:off x="249382" y="2905126"/>
              <a:ext cx="636443" cy="14683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endParaRPr lang="en-GB" sz="3300"/>
            </a:p>
          </p:txBody>
        </p:sp>
        <p:cxnSp>
          <p:nvCxnSpPr>
            <p:cNvPr id="18" name="Elbow Connector 17"/>
            <p:cNvCxnSpPr>
              <a:endCxn id="12" idx="1"/>
            </p:cNvCxnSpPr>
            <p:nvPr/>
          </p:nvCxnSpPr>
          <p:spPr>
            <a:xfrm rot="16200000" flipH="1">
              <a:off x="725513" y="1926382"/>
              <a:ext cx="958193" cy="101720"/>
            </a:xfrm>
            <a:prstGeom prst="bentConnector2">
              <a:avLst/>
            </a:prstGeom>
            <a:ln w="28575">
              <a:tailEnd type="triangle"/>
            </a:ln>
          </p:spPr>
          <p:style>
            <a:lnRef idx="1">
              <a:schemeClr val="accent6"/>
            </a:lnRef>
            <a:fillRef idx="0">
              <a:schemeClr val="accent6"/>
            </a:fillRef>
            <a:effectRef idx="0">
              <a:schemeClr val="accent6"/>
            </a:effectRef>
            <a:fontRef idx="minor">
              <a:schemeClr val="tx1"/>
            </a:fontRef>
          </p:style>
        </p:cxnSp>
        <p:cxnSp>
          <p:nvCxnSpPr>
            <p:cNvPr id="19" name="Elbow Connector 18"/>
            <p:cNvCxnSpPr/>
            <p:nvPr/>
          </p:nvCxnSpPr>
          <p:spPr>
            <a:xfrm rot="16200000" flipH="1">
              <a:off x="2227389" y="1937248"/>
              <a:ext cx="958192" cy="79989"/>
            </a:xfrm>
            <a:prstGeom prst="bentConnector2">
              <a:avLst/>
            </a:prstGeom>
            <a:ln w="28575">
              <a:tailEnd type="triangle"/>
            </a:ln>
          </p:spPr>
          <p:style>
            <a:lnRef idx="1">
              <a:schemeClr val="accent6"/>
            </a:lnRef>
            <a:fillRef idx="0">
              <a:schemeClr val="accent6"/>
            </a:fillRef>
            <a:effectRef idx="0">
              <a:schemeClr val="accent6"/>
            </a:effectRef>
            <a:fontRef idx="minor">
              <a:schemeClr val="tx1"/>
            </a:fontRef>
          </p:style>
        </p:cxnSp>
        <p:cxnSp>
          <p:nvCxnSpPr>
            <p:cNvPr id="20" name="Elbow Connector 19"/>
            <p:cNvCxnSpPr>
              <a:endCxn id="14" idx="1"/>
            </p:cNvCxnSpPr>
            <p:nvPr/>
          </p:nvCxnSpPr>
          <p:spPr>
            <a:xfrm rot="16200000" flipH="1">
              <a:off x="3686643" y="1918274"/>
              <a:ext cx="958193" cy="117936"/>
            </a:xfrm>
            <a:prstGeom prst="bentConnector2">
              <a:avLst/>
            </a:prstGeom>
            <a:ln w="28575">
              <a:tailEnd type="triangle"/>
            </a:ln>
          </p:spPr>
          <p:style>
            <a:lnRef idx="1">
              <a:schemeClr val="accent6"/>
            </a:lnRef>
            <a:fillRef idx="0">
              <a:schemeClr val="accent6"/>
            </a:fillRef>
            <a:effectRef idx="0">
              <a:schemeClr val="accent6"/>
            </a:effectRef>
            <a:fontRef idx="minor">
              <a:schemeClr val="tx1"/>
            </a:fontRef>
          </p:style>
        </p:cxnSp>
      </p:grpSp>
      <p:sp>
        <p:nvSpPr>
          <p:cNvPr id="21" name="Rectangle 20"/>
          <p:cNvSpPr/>
          <p:nvPr/>
        </p:nvSpPr>
        <p:spPr>
          <a:xfrm>
            <a:off x="5740403" y="908720"/>
            <a:ext cx="2095751" cy="443706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2" name="Rounded Rectangle 21"/>
          <p:cNvSpPr/>
          <p:nvPr/>
        </p:nvSpPr>
        <p:spPr>
          <a:xfrm>
            <a:off x="3902350" y="2446692"/>
            <a:ext cx="1790143" cy="2622894"/>
          </a:xfrm>
          <a:prstGeom prst="roundRect">
            <a:avLst/>
          </a:prstGeom>
          <a:solidFill>
            <a:schemeClr val="accent6">
              <a:lumMod val="40000"/>
              <a:lumOff val="60000"/>
            </a:schemeClr>
          </a:solidFill>
          <a:ln>
            <a:solidFill>
              <a:schemeClr val="accent1"/>
            </a:solidFill>
          </a:ln>
        </p:spPr>
        <p:style>
          <a:lnRef idx="2">
            <a:schemeClr val="accent6"/>
          </a:lnRef>
          <a:fillRef idx="1">
            <a:schemeClr val="lt1"/>
          </a:fillRef>
          <a:effectRef idx="0">
            <a:schemeClr val="accent6"/>
          </a:effectRef>
          <a:fontRef idx="minor">
            <a:schemeClr val="dk1"/>
          </a:fontRef>
        </p:style>
        <p:txBody>
          <a:bodyPr rot="0" spcFirstLastPara="0" vert="horz" wrap="square" lIns="68580" tIns="34290" rIns="68580" bIns="34290" numCol="1" spcCol="0" rtlCol="0" fromWordArt="0" anchor="t" anchorCtr="0" forceAA="0" compatLnSpc="1">
            <a:prstTxWarp prst="textNoShape">
              <a:avLst/>
            </a:prstTxWarp>
            <a:noAutofit/>
          </a:bodyPr>
          <a:lstStyle/>
          <a:p>
            <a:pPr>
              <a:spcAft>
                <a:spcPts val="300"/>
              </a:spcAft>
            </a:pPr>
            <a:r>
              <a:rPr lang="en-GB" sz="1350" dirty="0"/>
              <a:t>2. What changes in contacts between frontline workers and service users were anticipated as a result of the innovation</a:t>
            </a:r>
            <a:r>
              <a:rPr lang="en-GB" sz="1350" dirty="0">
                <a:ea typeface="Times New Roman" panose="02020603050405020304" pitchFamily="18" charset="0"/>
              </a:rPr>
              <a:t>?</a:t>
            </a:r>
            <a:endParaRPr lang="en-GB" sz="2400" dirty="0">
              <a:latin typeface="Times New Roman" panose="02020603050405020304" pitchFamily="18" charset="0"/>
              <a:ea typeface="Times New Roman" panose="02020603050405020304" pitchFamily="18" charset="0"/>
            </a:endParaRPr>
          </a:p>
          <a:p>
            <a:pPr>
              <a:spcAft>
                <a:spcPts val="300"/>
              </a:spcAft>
            </a:pPr>
            <a:r>
              <a:rPr lang="en-GB" sz="1350" dirty="0">
                <a:ea typeface="Times New Roman" panose="02020603050405020304" pitchFamily="18" charset="0"/>
              </a:rPr>
              <a:t>- What kind of enhancement: frequency, quality, or equity?</a:t>
            </a:r>
            <a:endParaRPr lang="en-GB" sz="2400" dirty="0">
              <a:latin typeface="Times New Roman" panose="02020603050405020304" pitchFamily="18" charset="0"/>
              <a:ea typeface="Times New Roman" panose="02020603050405020304" pitchFamily="18" charset="0"/>
            </a:endParaRPr>
          </a:p>
        </p:txBody>
      </p:sp>
      <p:sp>
        <p:nvSpPr>
          <p:cNvPr id="23" name="Text Box 14"/>
          <p:cNvSpPr txBox="1"/>
          <p:nvPr/>
        </p:nvSpPr>
        <p:spPr>
          <a:xfrm>
            <a:off x="183117" y="224836"/>
            <a:ext cx="8796184" cy="46816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68580" tIns="34290" rIns="68580" bIns="34290" numCol="1" spcCol="0" rtlCol="0" fromWordArt="0" anchor="t" anchorCtr="0" forceAA="0" compatLnSpc="1">
            <a:prstTxWarp prst="textNoShape">
              <a:avLst/>
            </a:prstTxWarp>
            <a:noAutofit/>
          </a:bodyPr>
          <a:lstStyle/>
          <a:p>
            <a:pPr>
              <a:spcAft>
                <a:spcPts val="450"/>
              </a:spcAft>
            </a:pPr>
            <a:r>
              <a:rPr lang="en-GB" sz="2400" b="1" dirty="0">
                <a:solidFill>
                  <a:schemeClr val="accent3">
                    <a:lumMod val="75000"/>
                  </a:schemeClr>
                </a:solidFill>
                <a:latin typeface="Cambria" panose="02040503050406030204" pitchFamily="18" charset="0"/>
                <a:ea typeface="Calibri" panose="020F0502020204030204" pitchFamily="34" charset="0"/>
                <a:cs typeface="Times New Roman" panose="02020603050405020304" pitchFamily="18" charset="0"/>
              </a:rPr>
              <a:t>Step 2. </a:t>
            </a:r>
            <a:r>
              <a:rPr lang="en-GB" sz="2400" b="1" dirty="0">
                <a:solidFill>
                  <a:srgbClr val="7E93AB"/>
                </a:solidFill>
                <a:latin typeface="Cambria" panose="02040503050406030204" pitchFamily="18" charset="0"/>
              </a:rPr>
              <a:t>Describe the implementation project innovations</a:t>
            </a:r>
            <a:endParaRPr lang="en-GB" sz="2400" b="1" dirty="0">
              <a:solidFill>
                <a:srgbClr val="7E93AB"/>
              </a:solidFill>
              <a:latin typeface="Cambria" panose="02040503050406030204" pitchFamily="18" charset="0"/>
              <a:ea typeface="Calibri" panose="020F0502020204030204" pitchFamily="34" charset="0"/>
              <a:cs typeface="Times New Roman" panose="02020603050405020304" pitchFamily="18" charset="0"/>
            </a:endParaRPr>
          </a:p>
        </p:txBody>
      </p:sp>
      <p:sp>
        <p:nvSpPr>
          <p:cNvPr id="24" name="TextBox 23"/>
          <p:cNvSpPr txBox="1"/>
          <p:nvPr/>
        </p:nvSpPr>
        <p:spPr>
          <a:xfrm>
            <a:off x="179512" y="6010639"/>
            <a:ext cx="2160240" cy="400110"/>
          </a:xfrm>
          <a:prstGeom prst="rect">
            <a:avLst/>
          </a:prstGeom>
          <a:noFill/>
        </p:spPr>
        <p:txBody>
          <a:bodyPr wrap="square" rtlCol="0">
            <a:spAutoFit/>
          </a:bodyPr>
          <a:lstStyle/>
          <a:p>
            <a:r>
              <a:rPr lang="en-GB" sz="2000" b="1" dirty="0"/>
              <a:t>i</a:t>
            </a:r>
            <a:r>
              <a:rPr lang="en-GB" sz="2000" b="1" dirty="0" smtClean="0"/>
              <a:t>deas.lshtm.ac.uk</a:t>
            </a:r>
            <a:endParaRPr lang="en-GB" sz="2000" b="1" dirty="0"/>
          </a:p>
        </p:txBody>
      </p:sp>
    </p:spTree>
    <p:extLst>
      <p:ext uri="{BB962C8B-B14F-4D97-AF65-F5344CB8AC3E}">
        <p14:creationId xmlns:p14="http://schemas.microsoft.com/office/powerpoint/2010/main" val="3150155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34004" y="116632"/>
            <a:ext cx="8758476" cy="994172"/>
          </a:xfrm>
        </p:spPr>
        <p:txBody>
          <a:bodyPr>
            <a:noAutofit/>
          </a:bodyPr>
          <a:lstStyle/>
          <a:p>
            <a:pPr lvl="1" algn="l"/>
            <a:r>
              <a:rPr lang="en-GB" sz="2400" b="1" dirty="0">
                <a:solidFill>
                  <a:schemeClr val="accent1">
                    <a:lumMod val="75000"/>
                  </a:schemeClr>
                </a:solidFill>
                <a:latin typeface="Cambria" panose="02040503050406030204" pitchFamily="18" charset="0"/>
              </a:rPr>
              <a:t>Q3. </a:t>
            </a:r>
            <a:r>
              <a:rPr lang="en-GB" sz="2400" b="1" dirty="0">
                <a:solidFill>
                  <a:srgbClr val="7E93AB"/>
                </a:solidFill>
                <a:latin typeface="Cambria" panose="02040503050406030204" pitchFamily="18" charset="0"/>
              </a:rPr>
              <a:t>What changes in coverage of life-saving interventions were anticipated as a result of the innovation?</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561893799"/>
              </p:ext>
            </p:extLst>
          </p:nvPr>
        </p:nvGraphicFramePr>
        <p:xfrm>
          <a:off x="-2" y="1268761"/>
          <a:ext cx="5508106" cy="4320479"/>
        </p:xfrm>
        <a:graphic>
          <a:graphicData uri="http://schemas.openxmlformats.org/drawingml/2006/table">
            <a:tbl>
              <a:tblPr firstRow="1" firstCol="1" bandRow="1">
                <a:tableStyleId>{5C22544A-7EE6-4342-B048-85BDC9FD1C3A}</a:tableStyleId>
              </a:tblPr>
              <a:tblGrid>
                <a:gridCol w="5508106">
                  <a:extLst>
                    <a:ext uri="{9D8B030D-6E8A-4147-A177-3AD203B41FA5}">
                      <a16:colId xmlns:a16="http://schemas.microsoft.com/office/drawing/2014/main" val="20000"/>
                    </a:ext>
                  </a:extLst>
                </a:gridCol>
              </a:tblGrid>
              <a:tr h="1056535">
                <a:tc>
                  <a:txBody>
                    <a:bodyPr/>
                    <a:lstStyle/>
                    <a:p>
                      <a:pPr>
                        <a:lnSpc>
                          <a:spcPct val="100000"/>
                        </a:lnSpc>
                        <a:spcAft>
                          <a:spcPts val="0"/>
                        </a:spcAft>
                      </a:pPr>
                      <a:r>
                        <a:rPr lang="en-GB" sz="2100" b="0" dirty="0">
                          <a:effectLst/>
                        </a:rPr>
                        <a:t>Does</a:t>
                      </a:r>
                      <a:r>
                        <a:rPr lang="en-GB" sz="2100" b="0" baseline="0" dirty="0">
                          <a:effectLst/>
                        </a:rPr>
                        <a:t> the innovation aim to </a:t>
                      </a:r>
                      <a:r>
                        <a:rPr lang="en-GB" sz="2100" b="0" dirty="0">
                          <a:effectLst/>
                        </a:rPr>
                        <a:t>increase coverage of intrapartum life-saving interventions at community and primary care level? </a:t>
                      </a:r>
                      <a:endParaRPr lang="en-GB" sz="2100" b="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10008"/>
                  </a:ext>
                </a:extLst>
              </a:tr>
              <a:tr h="587406">
                <a:tc>
                  <a:txBody>
                    <a:bodyPr/>
                    <a:lstStyle/>
                    <a:p>
                      <a:pPr algn="r">
                        <a:lnSpc>
                          <a:spcPct val="100000"/>
                        </a:lnSpc>
                        <a:spcAft>
                          <a:spcPts val="0"/>
                        </a:spcAft>
                      </a:pPr>
                      <a:r>
                        <a:rPr lang="en-GB" sz="2100" b="0" dirty="0">
                          <a:effectLst/>
                        </a:rPr>
                        <a:t>Appropriate administration of antibiotics</a:t>
                      </a:r>
                      <a:endParaRPr lang="en-GB" sz="2100" b="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10009"/>
                  </a:ext>
                </a:extLst>
              </a:tr>
              <a:tr h="704357">
                <a:tc>
                  <a:txBody>
                    <a:bodyPr/>
                    <a:lstStyle/>
                    <a:p>
                      <a:pPr algn="r">
                        <a:lnSpc>
                          <a:spcPct val="100000"/>
                        </a:lnSpc>
                        <a:spcAft>
                          <a:spcPts val="0"/>
                        </a:spcAft>
                      </a:pPr>
                      <a:r>
                        <a:rPr lang="en-GB" sz="2100" b="0" dirty="0">
                          <a:effectLst/>
                        </a:rPr>
                        <a:t>Management of PPH using uterine massage &amp; uterotonics</a:t>
                      </a:r>
                      <a:endParaRPr lang="en-GB" sz="2100" b="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10010"/>
                  </a:ext>
                </a:extLst>
              </a:tr>
              <a:tr h="563467">
                <a:tc>
                  <a:txBody>
                    <a:bodyPr/>
                    <a:lstStyle/>
                    <a:p>
                      <a:pPr algn="r">
                        <a:lnSpc>
                          <a:spcPct val="100000"/>
                        </a:lnSpc>
                        <a:spcAft>
                          <a:spcPts val="0"/>
                        </a:spcAft>
                      </a:pPr>
                      <a:r>
                        <a:rPr lang="en-GB" sz="2100" b="0" dirty="0">
                          <a:effectLst/>
                        </a:rPr>
                        <a:t>Active management of the 3</a:t>
                      </a:r>
                      <a:r>
                        <a:rPr lang="en-GB" sz="2100" b="0" baseline="30000" dirty="0">
                          <a:effectLst/>
                        </a:rPr>
                        <a:t>rd</a:t>
                      </a:r>
                      <a:r>
                        <a:rPr lang="en-GB" sz="2100" b="0" dirty="0">
                          <a:effectLst/>
                        </a:rPr>
                        <a:t> stage of labour</a:t>
                      </a:r>
                      <a:endParaRPr lang="en-GB" sz="2100" b="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10011"/>
                  </a:ext>
                </a:extLst>
              </a:tr>
              <a:tr h="704357">
                <a:tc>
                  <a:txBody>
                    <a:bodyPr/>
                    <a:lstStyle/>
                    <a:p>
                      <a:pPr marR="20955" algn="r">
                        <a:lnSpc>
                          <a:spcPct val="100000"/>
                        </a:lnSpc>
                        <a:spcAft>
                          <a:spcPts val="0"/>
                        </a:spcAft>
                      </a:pPr>
                      <a:r>
                        <a:rPr lang="en-GB" sz="2100" b="0" dirty="0">
                          <a:effectLst/>
                        </a:rPr>
                        <a:t>Hand-washing w soap, use of gloves by delivery attendant</a:t>
                      </a:r>
                      <a:endParaRPr lang="en-GB" sz="2100" b="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10012"/>
                  </a:ext>
                </a:extLst>
              </a:tr>
              <a:tr h="704357">
                <a:tc>
                  <a:txBody>
                    <a:bodyPr/>
                    <a:lstStyle/>
                    <a:p>
                      <a:pPr algn="r">
                        <a:lnSpc>
                          <a:spcPct val="100000"/>
                        </a:lnSpc>
                        <a:spcAft>
                          <a:spcPts val="0"/>
                        </a:spcAft>
                      </a:pPr>
                      <a:r>
                        <a:rPr lang="en-GB" sz="2100" b="0" dirty="0">
                          <a:effectLst/>
                        </a:rPr>
                        <a:t>Management of early onset of labour using corticosteroids</a:t>
                      </a:r>
                      <a:endParaRPr lang="en-GB" sz="2100" b="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10013"/>
                  </a:ext>
                </a:extLst>
              </a:tr>
            </a:tbl>
          </a:graphicData>
        </a:graphic>
      </p:graphicFrame>
      <p:graphicFrame>
        <p:nvGraphicFramePr>
          <p:cNvPr id="3" name="Table 2"/>
          <p:cNvGraphicFramePr>
            <a:graphicFrameLocks noGrp="1"/>
          </p:cNvGraphicFramePr>
          <p:nvPr>
            <p:extLst>
              <p:ext uri="{D42A27DB-BD31-4B8C-83A1-F6EECF244321}">
                <p14:modId xmlns:p14="http://schemas.microsoft.com/office/powerpoint/2010/main" val="3707624160"/>
              </p:ext>
            </p:extLst>
          </p:nvPr>
        </p:nvGraphicFramePr>
        <p:xfrm>
          <a:off x="5608219" y="1268762"/>
          <a:ext cx="3535781" cy="4320478"/>
        </p:xfrm>
        <a:graphic>
          <a:graphicData uri="http://schemas.openxmlformats.org/drawingml/2006/table">
            <a:tbl>
              <a:tblPr firstRow="1" bandRow="1">
                <a:tableStyleId>{5C22544A-7EE6-4342-B048-85BDC9FD1C3A}</a:tableStyleId>
              </a:tblPr>
              <a:tblGrid>
                <a:gridCol w="3535781">
                  <a:extLst>
                    <a:ext uri="{9D8B030D-6E8A-4147-A177-3AD203B41FA5}">
                      <a16:colId xmlns:a16="http://schemas.microsoft.com/office/drawing/2014/main" val="969950364"/>
                    </a:ext>
                  </a:extLst>
                </a:gridCol>
              </a:tblGrid>
              <a:tr h="109289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latin typeface="+mn-lt"/>
                        </a:rPr>
                        <a:t>Example, SFH Community volunteers</a:t>
                      </a:r>
                      <a:endParaRPr lang="en-GB" sz="2400" b="0" dirty="0">
                        <a:effectLst/>
                        <a:latin typeface="+mn-lt"/>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734818919"/>
                  </a:ext>
                </a:extLst>
              </a:tr>
              <a:tr h="558960">
                <a:tc>
                  <a:txBody>
                    <a:bodyPr/>
                    <a:lstStyle/>
                    <a:p>
                      <a:pPr>
                        <a:lnSpc>
                          <a:spcPct val="150000"/>
                        </a:lnSpc>
                        <a:spcAft>
                          <a:spcPts val="0"/>
                        </a:spcAft>
                      </a:pPr>
                      <a:r>
                        <a:rPr lang="en-GB" sz="2000" dirty="0">
                          <a:effectLst/>
                        </a:rPr>
                        <a:t>Indirect</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4280448178"/>
                  </a:ext>
                </a:extLst>
              </a:tr>
              <a:tr h="718663">
                <a:tc>
                  <a:txBody>
                    <a:bodyPr/>
                    <a:lstStyle/>
                    <a:p>
                      <a:pPr>
                        <a:lnSpc>
                          <a:spcPct val="150000"/>
                        </a:lnSpc>
                        <a:spcAft>
                          <a:spcPts val="0"/>
                        </a:spcAft>
                      </a:pPr>
                      <a:r>
                        <a:rPr lang="en-GB" sz="2000" dirty="0">
                          <a:effectLst/>
                        </a:rPr>
                        <a:t>Indirect</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2434691651"/>
                  </a:ext>
                </a:extLst>
              </a:tr>
              <a:tr h="540682">
                <a:tc>
                  <a:txBody>
                    <a:bodyPr/>
                    <a:lstStyle/>
                    <a:p>
                      <a:pPr>
                        <a:lnSpc>
                          <a:spcPct val="150000"/>
                        </a:lnSpc>
                        <a:spcAft>
                          <a:spcPts val="0"/>
                        </a:spcAft>
                      </a:pPr>
                      <a:r>
                        <a:rPr lang="en-GB" sz="2000" dirty="0">
                          <a:effectLst/>
                        </a:rPr>
                        <a:t>Indirect</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145698311"/>
                  </a:ext>
                </a:extLst>
              </a:tr>
              <a:tr h="727801">
                <a:tc>
                  <a:txBody>
                    <a:bodyPr/>
                    <a:lstStyle/>
                    <a:p>
                      <a:pPr>
                        <a:lnSpc>
                          <a:spcPct val="100000"/>
                        </a:lnSpc>
                        <a:spcAft>
                          <a:spcPts val="0"/>
                        </a:spcAft>
                      </a:pPr>
                      <a:r>
                        <a:rPr lang="en-GB" sz="2000" dirty="0">
                          <a:effectLst/>
                        </a:rPr>
                        <a:t>Direct (community births) and</a:t>
                      </a:r>
                      <a:r>
                        <a:rPr lang="en-GB" sz="2000" baseline="0" dirty="0">
                          <a:effectLst/>
                        </a:rPr>
                        <a:t> </a:t>
                      </a:r>
                      <a:r>
                        <a:rPr lang="en-GB" sz="2000" dirty="0">
                          <a:effectLst/>
                        </a:rPr>
                        <a:t>indirect (facility births)</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891783245"/>
                  </a:ext>
                </a:extLst>
              </a:tr>
              <a:tr h="681474">
                <a:tc>
                  <a:txBody>
                    <a:bodyPr/>
                    <a:lstStyle/>
                    <a:p>
                      <a:pPr>
                        <a:lnSpc>
                          <a:spcPct val="150000"/>
                        </a:lnSpc>
                        <a:spcAft>
                          <a:spcPts val="0"/>
                        </a:spcAft>
                      </a:pPr>
                      <a:r>
                        <a:rPr lang="en-GB" sz="2000" dirty="0">
                          <a:effectLst/>
                        </a:rPr>
                        <a:t>Indirect</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2855814563"/>
                  </a:ext>
                </a:extLst>
              </a:tr>
            </a:tbl>
          </a:graphicData>
        </a:graphic>
      </p:graphicFrame>
      <p:sp>
        <p:nvSpPr>
          <p:cNvPr id="5" name="TextBox 4"/>
          <p:cNvSpPr txBox="1"/>
          <p:nvPr/>
        </p:nvSpPr>
        <p:spPr>
          <a:xfrm>
            <a:off x="179512" y="6010639"/>
            <a:ext cx="2160240" cy="400110"/>
          </a:xfrm>
          <a:prstGeom prst="rect">
            <a:avLst/>
          </a:prstGeom>
          <a:noFill/>
        </p:spPr>
        <p:txBody>
          <a:bodyPr wrap="square" rtlCol="0">
            <a:spAutoFit/>
          </a:bodyPr>
          <a:lstStyle/>
          <a:p>
            <a:r>
              <a:rPr lang="en-GB" sz="2000" b="1" dirty="0"/>
              <a:t>i</a:t>
            </a:r>
            <a:r>
              <a:rPr lang="en-GB" sz="2000" b="1" dirty="0" smtClean="0"/>
              <a:t>deas.lshtm.ac.uk</a:t>
            </a:r>
            <a:endParaRPr lang="en-GB" sz="2000" b="1" dirty="0"/>
          </a:p>
        </p:txBody>
      </p:sp>
    </p:spTree>
    <p:extLst>
      <p:ext uri="{BB962C8B-B14F-4D97-AF65-F5344CB8AC3E}">
        <p14:creationId xmlns:p14="http://schemas.microsoft.com/office/powerpoint/2010/main" val="1549349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 name="Canvas 2"/>
          <p:cNvGrpSpPr/>
          <p:nvPr/>
        </p:nvGrpSpPr>
        <p:grpSpPr>
          <a:xfrm>
            <a:off x="107504" y="1268760"/>
            <a:ext cx="8929799" cy="4320480"/>
            <a:chOff x="-1" y="1"/>
            <a:chExt cx="6428740" cy="3653155"/>
          </a:xfrm>
        </p:grpSpPr>
        <p:sp>
          <p:nvSpPr>
            <p:cNvPr id="5" name="Rectangle 4"/>
            <p:cNvSpPr/>
            <p:nvPr/>
          </p:nvSpPr>
          <p:spPr>
            <a:xfrm>
              <a:off x="-1" y="1"/>
              <a:ext cx="6428740" cy="3653155"/>
            </a:xfrm>
            <a:prstGeom prst="rect">
              <a:avLst/>
            </a:prstGeom>
            <a:noFill/>
            <a:ln>
              <a:solidFill>
                <a:schemeClr val="tx1"/>
              </a:solidFill>
            </a:ln>
          </p:spPr>
          <p:txBody>
            <a:bodyPr/>
            <a:lstStyle/>
            <a:p>
              <a:endParaRPr lang="en-GB" sz="1350" dirty="0"/>
            </a:p>
          </p:txBody>
        </p:sp>
        <p:sp>
          <p:nvSpPr>
            <p:cNvPr id="6" name="Pentagon 5"/>
            <p:cNvSpPr/>
            <p:nvPr/>
          </p:nvSpPr>
          <p:spPr>
            <a:xfrm>
              <a:off x="113840" y="2476117"/>
              <a:ext cx="1600589" cy="989097"/>
            </a:xfrm>
            <a:prstGeom prst="homePlate">
              <a:avLst>
                <a:gd name="adj" fmla="val 20242"/>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t" anchorCtr="0" forceAA="0" compatLnSpc="1">
              <a:prstTxWarp prst="textNoShape">
                <a:avLst/>
              </a:prstTxWarp>
              <a:noAutofit/>
            </a:bodyPr>
            <a:lstStyle/>
            <a:p>
              <a:pPr algn="ctr"/>
              <a:r>
                <a:rPr lang="en-GB" sz="1500" b="1" dirty="0">
                  <a:ea typeface="Calibri" panose="020F0502020204030204" pitchFamily="34" charset="0"/>
                  <a:cs typeface="Times New Roman" panose="02020603050405020304" pitchFamily="18" charset="0"/>
                </a:rPr>
                <a:t>1. INNOVATON</a:t>
              </a:r>
              <a:endParaRPr lang="en-GB" sz="2400" b="1" dirty="0">
                <a:ea typeface="Calibri" panose="020F0502020204030204" pitchFamily="34" charset="0"/>
                <a:cs typeface="Times New Roman" panose="02020603050405020304" pitchFamily="18" charset="0"/>
              </a:endParaRPr>
            </a:p>
            <a:p>
              <a:pPr algn="ctr">
                <a:spcAft>
                  <a:spcPts val="450"/>
                </a:spcAft>
              </a:pPr>
              <a:r>
                <a:rPr lang="en-GB" sz="1500" b="1" dirty="0">
                  <a:ea typeface="Calibri" panose="020F0502020204030204" pitchFamily="34" charset="0"/>
                  <a:cs typeface="Times New Roman" panose="02020603050405020304" pitchFamily="18" charset="0"/>
                </a:rPr>
                <a:t>to enhance MNH practice in the community and by frontline workers</a:t>
              </a:r>
              <a:endParaRPr lang="en-GB" sz="2400" b="1" dirty="0">
                <a:ea typeface="Calibri" panose="020F0502020204030204" pitchFamily="34" charset="0"/>
                <a:cs typeface="Times New Roman" panose="02020603050405020304" pitchFamily="18" charset="0"/>
              </a:endParaRPr>
            </a:p>
          </p:txBody>
        </p:sp>
        <p:sp>
          <p:nvSpPr>
            <p:cNvPr id="7" name="Pentagon 6"/>
            <p:cNvSpPr/>
            <p:nvPr/>
          </p:nvSpPr>
          <p:spPr>
            <a:xfrm>
              <a:off x="1789592" y="2455732"/>
              <a:ext cx="1531924" cy="1029868"/>
            </a:xfrm>
            <a:prstGeom prst="homePlate">
              <a:avLst>
                <a:gd name="adj" fmla="val 24398"/>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algn="ctr"/>
              <a:r>
                <a:rPr lang="en-GB" sz="1500" b="1" dirty="0">
                  <a:ea typeface="Calibri" panose="020F0502020204030204" pitchFamily="34" charset="0"/>
                </a:rPr>
                <a:t>2. ENHANCED INTERACTIONS between families and frontline workers</a:t>
              </a:r>
              <a:endParaRPr lang="en-GB" sz="2700" b="1" dirty="0">
                <a:latin typeface="Times New Roman" panose="02020603050405020304" pitchFamily="18" charset="0"/>
                <a:ea typeface="Times New Roman" panose="02020603050405020304" pitchFamily="18" charset="0"/>
              </a:endParaRPr>
            </a:p>
          </p:txBody>
        </p:sp>
        <p:sp>
          <p:nvSpPr>
            <p:cNvPr id="8" name="Pentagon 7"/>
            <p:cNvSpPr/>
            <p:nvPr/>
          </p:nvSpPr>
          <p:spPr>
            <a:xfrm>
              <a:off x="3396680" y="2455732"/>
              <a:ext cx="1632469" cy="1034118"/>
            </a:xfrm>
            <a:prstGeom prst="homePlate">
              <a:avLst>
                <a:gd name="adj" fmla="val 25280"/>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algn="ctr"/>
              <a:r>
                <a:rPr lang="en-GB" sz="1500" b="1" dirty="0">
                  <a:ea typeface="Calibri" panose="020F0502020204030204" pitchFamily="34" charset="0"/>
                </a:rPr>
                <a:t>3. INCREASED COVERAGE of critical life-saving interventions</a:t>
              </a:r>
              <a:endParaRPr lang="en-GB" sz="2700" b="1" dirty="0">
                <a:latin typeface="Times New Roman" panose="02020603050405020304" pitchFamily="18" charset="0"/>
                <a:ea typeface="Times New Roman" panose="02020603050405020304" pitchFamily="18" charset="0"/>
              </a:endParaRPr>
            </a:p>
          </p:txBody>
        </p:sp>
        <p:sp>
          <p:nvSpPr>
            <p:cNvPr id="9" name="Rounded Rectangle 8"/>
            <p:cNvSpPr/>
            <p:nvPr/>
          </p:nvSpPr>
          <p:spPr>
            <a:xfrm>
              <a:off x="5104312" y="2455732"/>
              <a:ext cx="1190497" cy="105609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algn="ctr"/>
              <a:r>
                <a:rPr lang="en-GB" sz="1500" b="1" dirty="0">
                  <a:ea typeface="Calibri" panose="020F0502020204030204" pitchFamily="34" charset="0"/>
                  <a:cs typeface="Times New Roman" panose="02020603050405020304" pitchFamily="18" charset="0"/>
                </a:rPr>
                <a:t>4. HEALTH OUTCOME</a:t>
              </a:r>
              <a:endParaRPr lang="en-GB" sz="2400" b="1" dirty="0">
                <a:ea typeface="Calibri" panose="020F0502020204030204" pitchFamily="34" charset="0"/>
                <a:cs typeface="Times New Roman" panose="02020603050405020304" pitchFamily="18" charset="0"/>
              </a:endParaRPr>
            </a:p>
            <a:p>
              <a:pPr algn="ctr"/>
              <a:r>
                <a:rPr lang="en-GB" sz="1500" b="1" dirty="0">
                  <a:ea typeface="Calibri" panose="020F0502020204030204" pitchFamily="34" charset="0"/>
                  <a:cs typeface="Times New Roman" panose="02020603050405020304" pitchFamily="18" charset="0"/>
                </a:rPr>
                <a:t>Improved maternal and newborn survival</a:t>
              </a:r>
              <a:endParaRPr lang="en-GB" sz="2400" b="1" dirty="0">
                <a:ea typeface="Calibri" panose="020F0502020204030204" pitchFamily="34" charset="0"/>
                <a:cs typeface="Times New Roman" panose="02020603050405020304" pitchFamily="18" charset="0"/>
              </a:endParaRPr>
            </a:p>
          </p:txBody>
        </p:sp>
        <p:sp>
          <p:nvSpPr>
            <p:cNvPr id="15" name="Text Box 14"/>
            <p:cNvSpPr txBox="1"/>
            <p:nvPr/>
          </p:nvSpPr>
          <p:spPr>
            <a:xfrm>
              <a:off x="122266" y="2032989"/>
              <a:ext cx="6184207" cy="332509"/>
            </a:xfrm>
            <a:prstGeom prst="rect">
              <a:avLst/>
            </a:prstGeom>
            <a:solidFill>
              <a:schemeClr val="accent5"/>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68580" tIns="34290" rIns="68580" bIns="34290" numCol="1" spcCol="0" rtlCol="0" fromWordArt="0" anchor="t" anchorCtr="0" forceAA="0" compatLnSpc="1">
              <a:prstTxWarp prst="textNoShape">
                <a:avLst/>
              </a:prstTxWarp>
              <a:noAutofit/>
            </a:bodyPr>
            <a:lstStyle/>
            <a:p>
              <a:pPr>
                <a:spcAft>
                  <a:spcPts val="450"/>
                </a:spcAft>
              </a:pPr>
              <a:r>
                <a:rPr lang="en-GB" sz="1500" b="1" dirty="0">
                  <a:solidFill>
                    <a:schemeClr val="bg1"/>
                  </a:solidFill>
                  <a:latin typeface="Segoe UI" panose="020B0502040204020203" pitchFamily="34" charset="0"/>
                  <a:ea typeface="Calibri" panose="020F0502020204030204" pitchFamily="34" charset="0"/>
                  <a:cs typeface="Times New Roman" panose="02020603050405020304" pitchFamily="18" charset="0"/>
                </a:rPr>
                <a:t>Theory of Change</a:t>
              </a:r>
              <a:endParaRPr lang="en-GB" sz="2100" b="1" dirty="0">
                <a:solidFill>
                  <a:schemeClr val="bg1"/>
                </a:solidFill>
                <a:ea typeface="Calibri" panose="020F0502020204030204" pitchFamily="34" charset="0"/>
                <a:cs typeface="Times New Roman" panose="02020603050405020304" pitchFamily="18" charset="0"/>
              </a:endParaRPr>
            </a:p>
          </p:txBody>
        </p:sp>
      </p:grpSp>
      <p:sp>
        <p:nvSpPr>
          <p:cNvPr id="23" name="Title 1"/>
          <p:cNvSpPr txBox="1">
            <a:spLocks/>
          </p:cNvSpPr>
          <p:nvPr/>
        </p:nvSpPr>
        <p:spPr>
          <a:xfrm>
            <a:off x="190500" y="109965"/>
            <a:ext cx="8953500" cy="61767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lvl="1"/>
            <a:r>
              <a:rPr lang="en-GB" sz="2800" b="1" kern="0" dirty="0">
                <a:solidFill>
                  <a:schemeClr val="accent3">
                    <a:lumMod val="75000"/>
                  </a:schemeClr>
                </a:solidFill>
                <a:latin typeface="Cambria" panose="02040503050406030204" pitchFamily="18" charset="0"/>
              </a:rPr>
              <a:t>Step </a:t>
            </a:r>
            <a:r>
              <a:rPr lang="en-GB" sz="2800" b="1" kern="0" dirty="0" smtClean="0">
                <a:solidFill>
                  <a:schemeClr val="accent3">
                    <a:lumMod val="75000"/>
                  </a:schemeClr>
                </a:solidFill>
                <a:latin typeface="Cambria" panose="02040503050406030204" pitchFamily="18" charset="0"/>
              </a:rPr>
              <a:t>3. </a:t>
            </a:r>
            <a:r>
              <a:rPr lang="en-GB" sz="2800" b="1" kern="0" dirty="0">
                <a:solidFill>
                  <a:srgbClr val="7E93AB"/>
                </a:solidFill>
                <a:latin typeface="Cambria" panose="02040503050406030204" pitchFamily="18" charset="0"/>
              </a:rPr>
              <a:t>Collate the data for the bigger </a:t>
            </a:r>
            <a:r>
              <a:rPr lang="en-GB" sz="2800" b="1" kern="0" dirty="0" smtClean="0">
                <a:solidFill>
                  <a:srgbClr val="7E93AB"/>
                </a:solidFill>
                <a:latin typeface="Cambria" panose="02040503050406030204" pitchFamily="18" charset="0"/>
              </a:rPr>
              <a:t>picture</a:t>
            </a:r>
            <a:endParaRPr lang="en-GB" sz="2800" b="1" kern="0" dirty="0">
              <a:solidFill>
                <a:srgbClr val="7E93AB"/>
              </a:solidFill>
              <a:latin typeface="Cambria" panose="02040503050406030204" pitchFamily="18" charset="0"/>
            </a:endParaRPr>
          </a:p>
        </p:txBody>
      </p:sp>
      <p:sp>
        <p:nvSpPr>
          <p:cNvPr id="24" name="Content Placeholder 2"/>
          <p:cNvSpPr txBox="1">
            <a:spLocks/>
          </p:cNvSpPr>
          <p:nvPr/>
        </p:nvSpPr>
        <p:spPr>
          <a:xfrm>
            <a:off x="182211" y="1268760"/>
            <a:ext cx="8855092" cy="2415286"/>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3000" dirty="0"/>
              <a:t>Map innovations by type and by geography</a:t>
            </a:r>
          </a:p>
          <a:p>
            <a:r>
              <a:rPr lang="en-GB" sz="3000" dirty="0"/>
              <a:t>Map the anticipated combined effect of all project innovations </a:t>
            </a:r>
          </a:p>
          <a:p>
            <a:r>
              <a:rPr lang="en-GB" sz="3000" dirty="0"/>
              <a:t>Map the anticipated combined effect of all projects working in the same </a:t>
            </a:r>
            <a:r>
              <a:rPr lang="en-GB" sz="3000" dirty="0" smtClean="0"/>
              <a:t>geography</a:t>
            </a:r>
            <a:endParaRPr lang="en-GB" sz="3000" dirty="0"/>
          </a:p>
          <a:p>
            <a:endParaRPr lang="en-GB" sz="2100" dirty="0"/>
          </a:p>
        </p:txBody>
      </p:sp>
      <p:sp>
        <p:nvSpPr>
          <p:cNvPr id="11" name="TextBox 10"/>
          <p:cNvSpPr txBox="1"/>
          <p:nvPr/>
        </p:nvSpPr>
        <p:spPr>
          <a:xfrm>
            <a:off x="179512" y="6010639"/>
            <a:ext cx="2160240" cy="400110"/>
          </a:xfrm>
          <a:prstGeom prst="rect">
            <a:avLst/>
          </a:prstGeom>
          <a:noFill/>
        </p:spPr>
        <p:txBody>
          <a:bodyPr wrap="square" rtlCol="0">
            <a:spAutoFit/>
          </a:bodyPr>
          <a:lstStyle/>
          <a:p>
            <a:r>
              <a:rPr lang="en-GB" sz="2000" b="1" dirty="0"/>
              <a:t>i</a:t>
            </a:r>
            <a:r>
              <a:rPr lang="en-GB" sz="2000" b="1" dirty="0" smtClean="0"/>
              <a:t>deas.lshtm.ac.uk</a:t>
            </a:r>
            <a:endParaRPr lang="en-GB" sz="2000" b="1" dirty="0"/>
          </a:p>
        </p:txBody>
      </p:sp>
    </p:spTree>
    <p:extLst>
      <p:ext uri="{BB962C8B-B14F-4D97-AF65-F5344CB8AC3E}">
        <p14:creationId xmlns:p14="http://schemas.microsoft.com/office/powerpoint/2010/main" val="248734653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1224780632"/>
              </p:ext>
            </p:extLst>
          </p:nvPr>
        </p:nvGraphicFramePr>
        <p:xfrm>
          <a:off x="-21526" y="1"/>
          <a:ext cx="9165526" cy="6857998"/>
        </p:xfrm>
        <a:graphic>
          <a:graphicData uri="http://schemas.openxmlformats.org/drawingml/2006/table">
            <a:tbl>
              <a:tblPr firstRow="1" firstCol="1" bandRow="1">
                <a:tableStyleId>{5C22544A-7EE6-4342-B048-85BDC9FD1C3A}</a:tableStyleId>
              </a:tblPr>
              <a:tblGrid>
                <a:gridCol w="441444">
                  <a:extLst>
                    <a:ext uri="{9D8B030D-6E8A-4147-A177-3AD203B41FA5}">
                      <a16:colId xmlns:a16="http://schemas.microsoft.com/office/drawing/2014/main" val="20000"/>
                    </a:ext>
                  </a:extLst>
                </a:gridCol>
                <a:gridCol w="1127746">
                  <a:extLst>
                    <a:ext uri="{9D8B030D-6E8A-4147-A177-3AD203B41FA5}">
                      <a16:colId xmlns:a16="http://schemas.microsoft.com/office/drawing/2014/main" val="20001"/>
                    </a:ext>
                  </a:extLst>
                </a:gridCol>
                <a:gridCol w="3146229">
                  <a:extLst>
                    <a:ext uri="{9D8B030D-6E8A-4147-A177-3AD203B41FA5}">
                      <a16:colId xmlns:a16="http://schemas.microsoft.com/office/drawing/2014/main" val="20002"/>
                    </a:ext>
                  </a:extLst>
                </a:gridCol>
                <a:gridCol w="4450107">
                  <a:extLst>
                    <a:ext uri="{9D8B030D-6E8A-4147-A177-3AD203B41FA5}">
                      <a16:colId xmlns:a16="http://schemas.microsoft.com/office/drawing/2014/main" val="20003"/>
                    </a:ext>
                  </a:extLst>
                </a:gridCol>
              </a:tblGrid>
              <a:tr h="834172">
                <a:tc gridSpan="4">
                  <a:txBody>
                    <a:bodyPr/>
                    <a:lstStyle/>
                    <a:p>
                      <a:pPr lvl="1" algn="l">
                        <a:lnSpc>
                          <a:spcPct val="100000"/>
                        </a:lnSpc>
                        <a:spcAft>
                          <a:spcPts val="0"/>
                        </a:spcAft>
                      </a:pPr>
                      <a:r>
                        <a:rPr lang="en-GB" sz="2000" dirty="0">
                          <a:solidFill>
                            <a:schemeClr val="accent1">
                              <a:lumMod val="75000"/>
                            </a:schemeClr>
                          </a:solidFill>
                          <a:latin typeface="Cambria" panose="02040503050406030204" pitchFamily="18" charset="0"/>
                        </a:rPr>
                        <a:t>Step 4</a:t>
                      </a:r>
                      <a:r>
                        <a:rPr lang="en-GB" sz="2000" dirty="0">
                          <a:solidFill>
                            <a:srgbClr val="7E93AB"/>
                          </a:solidFill>
                          <a:latin typeface="Cambria" panose="02040503050406030204" pitchFamily="18" charset="0"/>
                        </a:rPr>
                        <a:t> – annual update. 2013 - 2016: changes in innovations </a:t>
                      </a:r>
                      <a:r>
                        <a:rPr lang="en-GB" sz="2000" dirty="0" smtClean="0">
                          <a:solidFill>
                            <a:srgbClr val="7E93AB"/>
                          </a:solidFill>
                          <a:latin typeface="Cambria" panose="02040503050406030204" pitchFamily="18" charset="0"/>
                        </a:rPr>
                        <a:t/>
                      </a:r>
                      <a:br>
                        <a:rPr lang="en-GB" sz="2000" dirty="0" smtClean="0">
                          <a:solidFill>
                            <a:srgbClr val="7E93AB"/>
                          </a:solidFill>
                          <a:latin typeface="Cambria" panose="02040503050406030204" pitchFamily="18" charset="0"/>
                        </a:rPr>
                      </a:br>
                      <a:r>
                        <a:rPr lang="en-GB" sz="2000" dirty="0" smtClean="0">
                          <a:solidFill>
                            <a:srgbClr val="7E93AB"/>
                          </a:solidFill>
                          <a:latin typeface="Cambria" panose="02040503050406030204" pitchFamily="18" charset="0"/>
                        </a:rPr>
                        <a:t>implemented </a:t>
                      </a:r>
                      <a:r>
                        <a:rPr lang="en-GB" sz="2000" dirty="0">
                          <a:solidFill>
                            <a:srgbClr val="7E93AB"/>
                          </a:solidFill>
                          <a:latin typeface="Cambria" panose="02040503050406030204" pitchFamily="18" charset="0"/>
                        </a:rPr>
                        <a:t>by Society for Family Health in </a:t>
                      </a:r>
                      <a:r>
                        <a:rPr lang="en-GB" sz="2000" dirty="0" err="1">
                          <a:solidFill>
                            <a:srgbClr val="7E93AB"/>
                          </a:solidFill>
                          <a:latin typeface="Cambria" panose="02040503050406030204" pitchFamily="18" charset="0"/>
                        </a:rPr>
                        <a:t>Gombe</a:t>
                      </a:r>
                      <a:r>
                        <a:rPr lang="en-GB" sz="2000" dirty="0">
                          <a:solidFill>
                            <a:srgbClr val="7E93AB"/>
                          </a:solidFill>
                          <a:latin typeface="Cambria" panose="02040503050406030204" pitchFamily="18" charset="0"/>
                        </a:rPr>
                        <a:t> State, Nigeria</a:t>
                      </a:r>
                      <a:endParaRPr lang="en-GB" sz="2400" dirty="0">
                        <a:solidFill>
                          <a:srgbClr val="7E93AB"/>
                        </a:solidFill>
                        <a:effectLst/>
                        <a:latin typeface="Cambria" panose="02040503050406030204" pitchFamily="18" charset="0"/>
                        <a:ea typeface="Calibri" panose="020F0502020204030204" pitchFamily="34" charset="0"/>
                        <a:cs typeface="Times New Roman" panose="02020603050405020304" pitchFamily="18" charset="0"/>
                      </a:endParaRPr>
                    </a:p>
                  </a:txBody>
                  <a:tcPr marL="21248" marR="21248" marT="12361" marB="12361" anchor="ctr">
                    <a:lnR w="12700" cap="flat" cmpd="sng" algn="ctr">
                      <a:solidFill>
                        <a:schemeClr val="tx1"/>
                      </a:solidFill>
                      <a:prstDash val="solid"/>
                      <a:round/>
                      <a:headEnd type="none" w="med" len="med"/>
                      <a:tailEnd type="none" w="med" len="med"/>
                    </a:lnR>
                    <a:noFill/>
                  </a:tcPr>
                </a:tc>
                <a:tc hMerge="1">
                  <a:txBody>
                    <a:bodyPr/>
                    <a:lstStyle/>
                    <a:p>
                      <a:endParaRPr lang="en-GB"/>
                    </a:p>
                  </a:txBody>
                  <a:tcPr/>
                </a:tc>
                <a:tc hMerge="1">
                  <a:txBody>
                    <a:bodyPr/>
                    <a:lstStyle/>
                    <a:p>
                      <a:pPr algn="ctr">
                        <a:lnSpc>
                          <a:spcPct val="100000"/>
                        </a:lnSpc>
                        <a:spcAft>
                          <a:spcPts val="0"/>
                        </a:spcAft>
                      </a:pPr>
                      <a:endParaRPr lang="en-GB" sz="1800" b="1" dirty="0">
                        <a:effectLst/>
                      </a:endParaRPr>
                    </a:p>
                  </a:txBody>
                  <a:tcPr marL="28331" marR="28331" marT="16481" marB="16481" anchor="ctr">
                    <a:lnR w="12700" cap="flat" cmpd="sng" algn="ctr">
                      <a:solidFill>
                        <a:schemeClr val="tx1"/>
                      </a:solidFill>
                      <a:prstDash val="solid"/>
                      <a:round/>
                      <a:headEnd type="none" w="med" len="med"/>
                      <a:tailEnd type="none" w="med" len="med"/>
                    </a:lnR>
                  </a:tcPr>
                </a:tc>
                <a:tc hMerge="1">
                  <a:txBody>
                    <a:bodyPr/>
                    <a:lstStyle/>
                    <a:p>
                      <a:endParaRPr lang="en-GB"/>
                    </a:p>
                  </a:txBody>
                  <a:tcPr/>
                </a:tc>
                <a:extLst>
                  <a:ext uri="{0D108BD9-81ED-4DB2-BD59-A6C34878D82A}">
                    <a16:rowId xmlns:a16="http://schemas.microsoft.com/office/drawing/2014/main" val="3138449550"/>
                  </a:ext>
                </a:extLst>
              </a:tr>
              <a:tr h="433784">
                <a:tc gridSpan="2">
                  <a:txBody>
                    <a:bodyPr/>
                    <a:lstStyle/>
                    <a:p>
                      <a:pPr algn="ctr">
                        <a:lnSpc>
                          <a:spcPct val="150000"/>
                        </a:lnSpc>
                        <a:spcAft>
                          <a:spcPts val="0"/>
                        </a:spcAft>
                      </a:pPr>
                      <a:r>
                        <a:rPr lang="en-GB" sz="1400" dirty="0">
                          <a:effectLst/>
                        </a:rPr>
                        <a:t>Innovation type </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21248" marR="21248" marT="12361" marB="12361" anchor="b"/>
                </a:tc>
                <a:tc hMerge="1">
                  <a:txBody>
                    <a:bodyPr/>
                    <a:lstStyle/>
                    <a:p>
                      <a:endParaRPr lang="en-GB"/>
                    </a:p>
                  </a:txBody>
                  <a:tcPr/>
                </a:tc>
                <a:tc>
                  <a:txBody>
                    <a:bodyPr/>
                    <a:lstStyle/>
                    <a:p>
                      <a:pPr algn="ctr">
                        <a:lnSpc>
                          <a:spcPct val="100000"/>
                        </a:lnSpc>
                        <a:spcAft>
                          <a:spcPts val="0"/>
                        </a:spcAft>
                      </a:pPr>
                      <a:r>
                        <a:rPr lang="en-GB" sz="1500" b="1" dirty="0">
                          <a:effectLst/>
                          <a:latin typeface="Calibri" panose="020F0502020204030204" pitchFamily="34" charset="0"/>
                          <a:ea typeface="Calibri" panose="020F0502020204030204" pitchFamily="34" charset="0"/>
                          <a:cs typeface="Times New Roman" panose="02020603050405020304" pitchFamily="18" charset="0"/>
                        </a:rPr>
                        <a:t>2013</a:t>
                      </a:r>
                    </a:p>
                  </a:txBody>
                  <a:tcPr marL="21248" marR="21248" marT="12361" marB="12361" anchor="ctr"/>
                </a:tc>
                <a:tc>
                  <a:txBody>
                    <a:bodyPr/>
                    <a:lstStyle/>
                    <a:p>
                      <a:pPr algn="ctr">
                        <a:lnSpc>
                          <a:spcPct val="100000"/>
                        </a:lnSpc>
                        <a:spcAft>
                          <a:spcPts val="0"/>
                        </a:spcAft>
                      </a:pPr>
                      <a:r>
                        <a:rPr lang="en-GB" sz="1500" b="1" dirty="0">
                          <a:effectLst/>
                          <a:latin typeface="Calibri" panose="020F0502020204030204" pitchFamily="34" charset="0"/>
                          <a:ea typeface="Calibri" panose="020F0502020204030204" pitchFamily="34" charset="0"/>
                          <a:cs typeface="Times New Roman" panose="02020603050405020304" pitchFamily="18" charset="0"/>
                        </a:rPr>
                        <a:t>2016</a:t>
                      </a:r>
                    </a:p>
                  </a:txBody>
                  <a:tcPr marL="21248" marR="21248" marT="12361" marB="12361"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466593990"/>
                  </a:ext>
                </a:extLst>
              </a:tr>
              <a:tr h="672174">
                <a:tc rowSpan="2">
                  <a:txBody>
                    <a:bodyPr/>
                    <a:lstStyle/>
                    <a:p>
                      <a:pPr algn="ctr">
                        <a:lnSpc>
                          <a:spcPct val="100000"/>
                        </a:lnSpc>
                        <a:spcAft>
                          <a:spcPts val="0"/>
                        </a:spcAft>
                      </a:pPr>
                      <a:r>
                        <a:rPr lang="en-GB" sz="1400" b="1" dirty="0">
                          <a:effectLst/>
                        </a:rPr>
                        <a:t>Community-focused innovations</a:t>
                      </a:r>
                      <a:endParaRPr lang="en-GB"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10624" marR="10624" marT="12361" marB="12361" vert="vert270" anchor="ctr"/>
                </a:tc>
                <a:tc>
                  <a:txBody>
                    <a:bodyPr/>
                    <a:lstStyle/>
                    <a:p>
                      <a:pPr marL="18415" marR="36195" algn="l">
                        <a:lnSpc>
                          <a:spcPct val="100000"/>
                        </a:lnSpc>
                        <a:spcAft>
                          <a:spcPts val="0"/>
                        </a:spcAft>
                      </a:pPr>
                      <a:r>
                        <a:rPr lang="en-GB" sz="1300" b="1" dirty="0">
                          <a:effectLst/>
                        </a:rPr>
                        <a:t>A</a:t>
                      </a:r>
                      <a:r>
                        <a:rPr lang="en-GB" sz="1300" b="1" baseline="0" dirty="0">
                          <a:effectLst/>
                        </a:rPr>
                        <a:t>wareness</a:t>
                      </a:r>
                      <a:r>
                        <a:rPr lang="en-GB" sz="1300" b="1" dirty="0">
                          <a:effectLst/>
                        </a:rPr>
                        <a:t>/ behaviour change </a:t>
                      </a:r>
                      <a:endParaRPr lang="en-GB" sz="13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solidFill>
                      <a:schemeClr val="accent1">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900" dirty="0">
                          <a:effectLst/>
                        </a:rPr>
                        <a:t>Mass media </a:t>
                      </a:r>
                      <a:r>
                        <a:rPr lang="en-GB" sz="1900" dirty="0" smtClean="0">
                          <a:effectLst/>
                        </a:rPr>
                        <a:t>event; </a:t>
                      </a:r>
                      <a:r>
                        <a:rPr lang="en-GB" sz="1900" dirty="0">
                          <a:effectLst/>
                        </a:rPr>
                        <a:t>Train and deploy community volunteers </a:t>
                      </a:r>
                      <a:endParaRPr lang="en-GB"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tab pos="112395" algn="l"/>
                        </a:tabLst>
                        <a:defRPr/>
                      </a:pPr>
                      <a:r>
                        <a:rPr lang="en-GB" sz="1900" dirty="0">
                          <a:effectLst/>
                        </a:rPr>
                        <a:t>Mass media event; </a:t>
                      </a:r>
                      <a:r>
                        <a:rPr lang="en-GB" sz="1900" kern="1200" dirty="0">
                          <a:solidFill>
                            <a:schemeClr val="dk1"/>
                          </a:solidFill>
                          <a:effectLst/>
                          <a:latin typeface="+mn-lt"/>
                          <a:ea typeface="+mn-ea"/>
                          <a:cs typeface="+mn-cs"/>
                        </a:rPr>
                        <a:t>Village Health Worker training, equipping and deployment</a:t>
                      </a:r>
                      <a:endParaRPr lang="en-GB" sz="1900" dirty="0">
                        <a:effectLst/>
                        <a:latin typeface="+mn-lt"/>
                        <a:ea typeface="Calibri" panose="020F0502020204030204" pitchFamily="34" charset="0"/>
                        <a:cs typeface="Times New Roman" panose="02020603050405020304" pitchFamily="18" charset="0"/>
                      </a:endParaRPr>
                    </a:p>
                  </a:txBody>
                  <a:tcPr marL="10624" marR="10624" marT="12361" marB="12361">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4"/>
                  </a:ext>
                </a:extLst>
              </a:tr>
              <a:tr h="1507748">
                <a:tc vMerge="1">
                  <a:txBody>
                    <a:bodyPr/>
                    <a:lstStyle/>
                    <a:p>
                      <a:endParaRPr lang="en-GB"/>
                    </a:p>
                  </a:txBody>
                  <a:tcPr/>
                </a:tc>
                <a:tc>
                  <a:txBody>
                    <a:bodyPr/>
                    <a:lstStyle/>
                    <a:p>
                      <a:pPr marL="18415" marR="36195" algn="l">
                        <a:lnSpc>
                          <a:spcPct val="100000"/>
                        </a:lnSpc>
                        <a:spcAft>
                          <a:spcPts val="0"/>
                        </a:spcAft>
                      </a:pPr>
                      <a:r>
                        <a:rPr lang="en-GB" sz="1300" b="1" dirty="0">
                          <a:effectLst/>
                        </a:rPr>
                        <a:t>Community structures </a:t>
                      </a:r>
                      <a:endParaRPr lang="en-GB" sz="13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solidFill>
                      <a:srgbClr val="B9CDE5"/>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900" dirty="0">
                          <a:effectLst/>
                        </a:rPr>
                        <a:t>Emergency Transport Scheme </a:t>
                      </a:r>
                    </a:p>
                  </a:txBody>
                  <a:tcPr marL="68580" marR="68580" marT="34290" marB="34290"/>
                </a:tc>
                <a:tc>
                  <a:txBody>
                    <a:bodyPr/>
                    <a:lstStyle/>
                    <a:p>
                      <a:pPr algn="l">
                        <a:lnSpc>
                          <a:spcPct val="100000"/>
                        </a:lnSpc>
                        <a:spcAft>
                          <a:spcPts val="0"/>
                        </a:spcAft>
                        <a:tabLst>
                          <a:tab pos="112395" algn="l"/>
                        </a:tabLst>
                      </a:pPr>
                      <a:r>
                        <a:rPr lang="en-GB" sz="1900" kern="1200" dirty="0">
                          <a:solidFill>
                            <a:schemeClr val="dk1"/>
                          </a:solidFill>
                          <a:effectLst/>
                          <a:latin typeface="+mn-lt"/>
                          <a:ea typeface="+mn-ea"/>
                          <a:cs typeface="+mn-cs"/>
                        </a:rPr>
                        <a:t>Emergency Transport to Facilities;</a:t>
                      </a:r>
                      <a:r>
                        <a:rPr lang="en-GB" sz="1900" kern="1200" baseline="0" dirty="0">
                          <a:solidFill>
                            <a:schemeClr val="dk1"/>
                          </a:solidFill>
                          <a:effectLst/>
                          <a:latin typeface="+mn-lt"/>
                          <a:ea typeface="+mn-ea"/>
                          <a:cs typeface="+mn-cs"/>
                        </a:rPr>
                        <a:t> </a:t>
                      </a:r>
                      <a:r>
                        <a:rPr lang="en-GB" sz="1900" kern="1200" dirty="0">
                          <a:solidFill>
                            <a:schemeClr val="dk1"/>
                          </a:solidFill>
                          <a:effectLst/>
                          <a:latin typeface="+mn-lt"/>
                          <a:ea typeface="+mn-ea"/>
                          <a:cs typeface="+mn-cs"/>
                        </a:rPr>
                        <a:t>Forum of Mothers-in-Law; Forum of male community members, and  religious leaders; Ward Development Committee; LGA MNH steering committee </a:t>
                      </a:r>
                      <a:endParaRPr lang="en-GB" sz="1900" dirty="0">
                        <a:effectLst/>
                        <a:latin typeface="+mn-lt"/>
                        <a:ea typeface="Calibri" panose="020F0502020204030204" pitchFamily="34" charset="0"/>
                        <a:cs typeface="Times New Roman" panose="02020603050405020304" pitchFamily="18" charset="0"/>
                      </a:endParaRPr>
                    </a:p>
                  </a:txBody>
                  <a:tcPr marL="10624" marR="10624" marT="12361" marB="12361">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5"/>
                  </a:ext>
                </a:extLst>
              </a:tr>
              <a:tr h="663194">
                <a:tc rowSpan="5">
                  <a:txBody>
                    <a:bodyPr/>
                    <a:lstStyle/>
                    <a:p>
                      <a:pPr algn="ctr">
                        <a:lnSpc>
                          <a:spcPct val="100000"/>
                        </a:lnSpc>
                        <a:spcAft>
                          <a:spcPts val="0"/>
                        </a:spcAft>
                      </a:pPr>
                      <a:r>
                        <a:rPr lang="en-GB" sz="1400" dirty="0">
                          <a:effectLst/>
                        </a:rPr>
                        <a:t>Frontline worker-focused innovations</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10624" marR="10624" marT="12361" marB="12361" vert="vert270" anchor="ctr"/>
                </a:tc>
                <a:tc>
                  <a:txBody>
                    <a:bodyPr/>
                    <a:lstStyle/>
                    <a:p>
                      <a:pPr marL="18415" marR="36195" algn="l">
                        <a:lnSpc>
                          <a:spcPct val="100000"/>
                        </a:lnSpc>
                        <a:spcAft>
                          <a:spcPts val="0"/>
                        </a:spcAft>
                      </a:pPr>
                      <a:r>
                        <a:rPr lang="en-GB" sz="1300" b="1" dirty="0">
                          <a:effectLst/>
                        </a:rPr>
                        <a:t>FLW capacity-strengthening </a:t>
                      </a:r>
                      <a:endParaRPr lang="en-GB" sz="13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solidFill>
                      <a:srgbClr val="B9CDE5"/>
                    </a:solidFill>
                  </a:tcPr>
                </a:tc>
                <a:tc>
                  <a:txBody>
                    <a:bodyPr/>
                    <a:lstStyle/>
                    <a:p>
                      <a:pPr algn="l">
                        <a:lnSpc>
                          <a:spcPct val="100000"/>
                        </a:lnSpc>
                        <a:spcAft>
                          <a:spcPts val="0"/>
                        </a:spcAft>
                        <a:tabLst>
                          <a:tab pos="112395" algn="l"/>
                        </a:tabLst>
                      </a:pPr>
                      <a:r>
                        <a:rPr lang="en-GB" sz="1900" dirty="0">
                          <a:effectLst/>
                        </a:rPr>
                        <a:t>Train and deploy community volunteers </a:t>
                      </a:r>
                      <a:endParaRPr lang="en-GB"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tab pos="112395" algn="l"/>
                        </a:tabLst>
                        <a:defRPr/>
                      </a:pPr>
                      <a:r>
                        <a:rPr lang="en-GB" sz="1900" kern="1200" dirty="0">
                          <a:solidFill>
                            <a:schemeClr val="dk1"/>
                          </a:solidFill>
                          <a:effectLst/>
                          <a:latin typeface="+mn-lt"/>
                          <a:ea typeface="+mn-ea"/>
                          <a:cs typeface="+mn-cs"/>
                        </a:rPr>
                        <a:t>Village Health Worker training and deployment</a:t>
                      </a:r>
                      <a:endParaRPr lang="en-GB" sz="1900" dirty="0">
                        <a:effectLst/>
                        <a:latin typeface="+mn-lt"/>
                        <a:ea typeface="Calibri" panose="020F0502020204030204" pitchFamily="34" charset="0"/>
                        <a:cs typeface="Times New Roman" panose="02020603050405020304" pitchFamily="18" charset="0"/>
                      </a:endParaRPr>
                    </a:p>
                  </a:txBody>
                  <a:tcPr marL="10624" marR="10624" marT="12361" marB="12361">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6"/>
                  </a:ext>
                </a:extLst>
              </a:tr>
              <a:tr h="914774">
                <a:tc vMerge="1">
                  <a:txBody>
                    <a:bodyPr/>
                    <a:lstStyle/>
                    <a:p>
                      <a:endParaRPr lang="en-GB"/>
                    </a:p>
                  </a:txBody>
                  <a:tcPr/>
                </a:tc>
                <a:tc>
                  <a:txBody>
                    <a:bodyPr/>
                    <a:lstStyle/>
                    <a:p>
                      <a:pPr marL="18415" marR="36195" algn="l">
                        <a:lnSpc>
                          <a:spcPct val="100000"/>
                        </a:lnSpc>
                        <a:spcAft>
                          <a:spcPts val="0"/>
                        </a:spcAft>
                      </a:pPr>
                      <a:r>
                        <a:rPr lang="en-GB" sz="1300" b="1" dirty="0">
                          <a:effectLst/>
                        </a:rPr>
                        <a:t>FLW motivation </a:t>
                      </a:r>
                      <a:endParaRPr lang="en-GB" sz="13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solidFill>
                      <a:srgbClr val="B9CDE5"/>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900" dirty="0">
                          <a:effectLst/>
                        </a:rPr>
                        <a:t>Financial incentives for frontline workers. </a:t>
                      </a:r>
                      <a:endParaRPr lang="en-GB"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34290" marB="34290"/>
                </a:tc>
                <a:tc>
                  <a:txBody>
                    <a:bodyPr/>
                    <a:lstStyle/>
                    <a:p>
                      <a:pPr algn="l">
                        <a:lnSpc>
                          <a:spcPct val="100000"/>
                        </a:lnSpc>
                        <a:spcAft>
                          <a:spcPts val="0"/>
                        </a:spcAft>
                        <a:tabLst>
                          <a:tab pos="112395" algn="l"/>
                        </a:tabLst>
                      </a:pPr>
                      <a:r>
                        <a:rPr lang="en-GB" sz="1900" kern="1200" dirty="0">
                          <a:solidFill>
                            <a:schemeClr val="dk1"/>
                          </a:solidFill>
                          <a:effectLst/>
                          <a:latin typeface="+mn-lt"/>
                          <a:ea typeface="+mn-ea"/>
                          <a:cs typeface="+mn-cs"/>
                        </a:rPr>
                        <a:t>Financial Incentives for continuum of care including appropriate referral by Village Health Workers</a:t>
                      </a:r>
                      <a:endParaRPr lang="en-GB" sz="1900" dirty="0">
                        <a:effectLst/>
                        <a:latin typeface="+mn-lt"/>
                        <a:ea typeface="Calibri" panose="020F0502020204030204" pitchFamily="34" charset="0"/>
                        <a:cs typeface="Times New Roman" panose="02020603050405020304" pitchFamily="18" charset="0"/>
                      </a:endParaRPr>
                    </a:p>
                  </a:txBody>
                  <a:tcPr marL="10624" marR="10624" marT="12361" marB="12361">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7"/>
                  </a:ext>
                </a:extLst>
              </a:tr>
              <a:tr h="373916">
                <a:tc vMerge="1">
                  <a:txBody>
                    <a:bodyPr/>
                    <a:lstStyle/>
                    <a:p>
                      <a:endParaRPr lang="en-GB"/>
                    </a:p>
                  </a:txBody>
                  <a:tcPr/>
                </a:tc>
                <a:tc>
                  <a:txBody>
                    <a:bodyPr/>
                    <a:lstStyle/>
                    <a:p>
                      <a:pPr marL="18415" marR="36195" algn="l">
                        <a:lnSpc>
                          <a:spcPct val="100000"/>
                        </a:lnSpc>
                        <a:spcAft>
                          <a:spcPts val="0"/>
                        </a:spcAft>
                      </a:pPr>
                      <a:r>
                        <a:rPr lang="en-GB" sz="1300" b="1" dirty="0">
                          <a:effectLst/>
                        </a:rPr>
                        <a:t>Job-aids</a:t>
                      </a:r>
                      <a:endParaRPr lang="en-GB" sz="13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solidFill>
                      <a:srgbClr val="B9CDE5"/>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900" dirty="0">
                          <a:effectLst/>
                        </a:rPr>
                        <a:t>Frontline workers’ toolkit </a:t>
                      </a:r>
                      <a:endParaRPr lang="en-GB"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tab pos="112395" algn="l"/>
                        </a:tabLst>
                        <a:defRPr/>
                      </a:pPr>
                      <a:r>
                        <a:rPr lang="en-GB" sz="1900" dirty="0">
                          <a:effectLst/>
                          <a:latin typeface="+mn-lt"/>
                          <a:ea typeface="Calibri" panose="020F0502020204030204" pitchFamily="34" charset="0"/>
                          <a:cs typeface="Times New Roman" panose="02020603050405020304" pitchFamily="18" charset="0"/>
                        </a:rPr>
                        <a:t>-</a:t>
                      </a:r>
                    </a:p>
                  </a:txBody>
                  <a:tcPr marL="10624" marR="10624" marT="12361" marB="12361">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8"/>
                  </a:ext>
                </a:extLst>
              </a:tr>
              <a:tr h="498554">
                <a:tc vMerge="1">
                  <a:txBody>
                    <a:bodyPr/>
                    <a:lstStyle/>
                    <a:p>
                      <a:endParaRPr lang="en-GB"/>
                    </a:p>
                  </a:txBody>
                  <a:tcPr/>
                </a:tc>
                <a:tc>
                  <a:txBody>
                    <a:bodyPr/>
                    <a:lstStyle/>
                    <a:p>
                      <a:pPr marL="18415" marR="36195" algn="l">
                        <a:lnSpc>
                          <a:spcPct val="100000"/>
                        </a:lnSpc>
                        <a:spcAft>
                          <a:spcPts val="0"/>
                        </a:spcAft>
                      </a:pPr>
                      <a:r>
                        <a:rPr lang="en-GB" sz="1300" b="1" dirty="0">
                          <a:effectLst/>
                        </a:rPr>
                        <a:t>New infrastructure</a:t>
                      </a:r>
                      <a:endParaRPr lang="en-GB" sz="13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solidFill>
                      <a:srgbClr val="B9CDE5"/>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900" dirty="0">
                          <a:effectLst/>
                        </a:rPr>
                        <a:t>Call centre for MNH advice</a:t>
                      </a:r>
                      <a:r>
                        <a:rPr lang="en-GB" sz="1900" baseline="0" dirty="0">
                          <a:effectLst/>
                        </a:rPr>
                        <a:t> </a:t>
                      </a:r>
                      <a:endParaRPr lang="en-GB"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34290" marB="34290"/>
                </a:tc>
                <a:tc>
                  <a:txBody>
                    <a:bodyPr/>
                    <a:lstStyle/>
                    <a:p>
                      <a:pPr algn="l">
                        <a:lnSpc>
                          <a:spcPct val="100000"/>
                        </a:lnSpc>
                        <a:spcAft>
                          <a:spcPts val="0"/>
                        </a:spcAft>
                        <a:tabLst>
                          <a:tab pos="112395" algn="l"/>
                        </a:tabLst>
                      </a:pPr>
                      <a:r>
                        <a:rPr lang="en-GB" sz="1900" dirty="0">
                          <a:effectLst/>
                          <a:latin typeface="+mn-lt"/>
                          <a:ea typeface="Calibri" panose="020F0502020204030204" pitchFamily="34" charset="0"/>
                          <a:cs typeface="Times New Roman" panose="02020603050405020304" pitchFamily="18" charset="0"/>
                        </a:rPr>
                        <a:t>-</a:t>
                      </a:r>
                    </a:p>
                  </a:txBody>
                  <a:tcPr marL="10624" marR="10624" marT="12361" marB="12361">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9"/>
                  </a:ext>
                </a:extLst>
              </a:tr>
              <a:tr h="959682">
                <a:tc vMerge="1">
                  <a:txBody>
                    <a:bodyPr/>
                    <a:lstStyle/>
                    <a:p>
                      <a:endParaRPr lang="en-GB"/>
                    </a:p>
                  </a:txBody>
                  <a:tcPr/>
                </a:tc>
                <a:tc>
                  <a:txBody>
                    <a:bodyPr/>
                    <a:lstStyle/>
                    <a:p>
                      <a:pPr marL="18415" marR="36195" algn="l">
                        <a:lnSpc>
                          <a:spcPct val="100000"/>
                        </a:lnSpc>
                        <a:spcAft>
                          <a:spcPts val="0"/>
                        </a:spcAft>
                      </a:pPr>
                      <a:r>
                        <a:rPr lang="en-GB" sz="1300" b="1" dirty="0">
                          <a:effectLst/>
                        </a:rPr>
                        <a:t>Operational enhancement </a:t>
                      </a:r>
                      <a:endParaRPr lang="en-GB" sz="13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solidFill>
                      <a:srgbClr val="B9CDE5"/>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900" dirty="0">
                          <a:effectLst/>
                        </a:rPr>
                        <a:t>Map service users and providers; Enhanced supply of clean delivery kits</a:t>
                      </a:r>
                      <a:endParaRPr lang="en-GB"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34290" marB="34290"/>
                </a:tc>
                <a:tc>
                  <a:txBody>
                    <a:bodyPr/>
                    <a:lstStyle/>
                    <a:p>
                      <a:pPr algn="l">
                        <a:lnSpc>
                          <a:spcPct val="100000"/>
                        </a:lnSpc>
                        <a:spcAft>
                          <a:spcPts val="0"/>
                        </a:spcAft>
                        <a:tabLst>
                          <a:tab pos="112395" algn="l"/>
                        </a:tabLst>
                      </a:pPr>
                      <a:r>
                        <a:rPr lang="en-GB" sz="1900" kern="1200" dirty="0">
                          <a:solidFill>
                            <a:schemeClr val="dk1"/>
                          </a:solidFill>
                          <a:effectLst/>
                          <a:latin typeface="+mn-lt"/>
                          <a:ea typeface="+mn-ea"/>
                          <a:cs typeface="+mn-cs"/>
                        </a:rPr>
                        <a:t>Enhance supplies in Primary Care Facilities; Access to cheaper Clean</a:t>
                      </a:r>
                      <a:r>
                        <a:rPr lang="en-GB" sz="1900" kern="1200" baseline="0" dirty="0">
                          <a:solidFill>
                            <a:schemeClr val="dk1"/>
                          </a:solidFill>
                          <a:effectLst/>
                          <a:latin typeface="+mn-lt"/>
                          <a:ea typeface="+mn-ea"/>
                          <a:cs typeface="+mn-cs"/>
                        </a:rPr>
                        <a:t> Delivery Kits; </a:t>
                      </a:r>
                      <a:r>
                        <a:rPr lang="en-GB" sz="1900" kern="1200" dirty="0">
                          <a:solidFill>
                            <a:schemeClr val="dk1"/>
                          </a:solidFill>
                          <a:effectLst/>
                          <a:latin typeface="+mn-lt"/>
                          <a:ea typeface="+mn-ea"/>
                          <a:cs typeface="+mn-cs"/>
                        </a:rPr>
                        <a:t>VHW linkage with facilities</a:t>
                      </a:r>
                      <a:endParaRPr lang="en-GB" sz="1900" dirty="0">
                        <a:effectLst/>
                        <a:latin typeface="+mn-lt"/>
                        <a:ea typeface="Calibri" panose="020F0502020204030204" pitchFamily="34" charset="0"/>
                        <a:cs typeface="Times New Roman" panose="02020603050405020304" pitchFamily="18" charset="0"/>
                      </a:endParaRPr>
                    </a:p>
                  </a:txBody>
                  <a:tcPr marL="10624" marR="10624" marT="12361" marB="12361">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415027925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116632"/>
            <a:ext cx="7829500" cy="580926"/>
          </a:xfrm>
        </p:spPr>
        <p:txBody>
          <a:bodyPr>
            <a:normAutofit/>
          </a:bodyPr>
          <a:lstStyle/>
          <a:p>
            <a:r>
              <a:rPr lang="en-GB" sz="2800" dirty="0">
                <a:solidFill>
                  <a:srgbClr val="7E93AB"/>
                </a:solidFill>
              </a:rPr>
              <a:t>Who benefits from the characterisation?</a:t>
            </a:r>
          </a:p>
        </p:txBody>
      </p:sp>
      <p:sp>
        <p:nvSpPr>
          <p:cNvPr id="3" name="Content Placeholder 2"/>
          <p:cNvSpPr>
            <a:spLocks noGrp="1"/>
          </p:cNvSpPr>
          <p:nvPr>
            <p:ph idx="1"/>
          </p:nvPr>
        </p:nvSpPr>
        <p:spPr>
          <a:xfrm>
            <a:off x="179512" y="980728"/>
            <a:ext cx="8343900" cy="3880200"/>
          </a:xfrm>
        </p:spPr>
        <p:txBody>
          <a:bodyPr>
            <a:normAutofit fontScale="92500" lnSpcReduction="10000"/>
          </a:bodyPr>
          <a:lstStyle/>
          <a:p>
            <a:r>
              <a:rPr lang="en-GB" sz="3200" dirty="0"/>
              <a:t>A structured and rigorous description of implementation projects’ work </a:t>
            </a:r>
            <a:r>
              <a:rPr lang="en-GB" sz="3200" dirty="0" smtClean="0"/>
              <a:t>may benefit </a:t>
            </a:r>
            <a:r>
              <a:rPr lang="en-GB" sz="3200" dirty="0"/>
              <a:t>a range of actors </a:t>
            </a:r>
            <a:r>
              <a:rPr lang="en-GB" sz="3200" dirty="0" smtClean="0"/>
              <a:t>including:</a:t>
            </a:r>
            <a:endParaRPr lang="en-GB" sz="3200" dirty="0"/>
          </a:p>
          <a:p>
            <a:pPr marL="0" indent="0">
              <a:buNone/>
            </a:pPr>
            <a:endParaRPr lang="en-GB" sz="2000" dirty="0"/>
          </a:p>
          <a:p>
            <a:pPr lvl="1"/>
            <a:r>
              <a:rPr lang="en-GB" sz="3200" dirty="0"/>
              <a:t>Researchers</a:t>
            </a:r>
          </a:p>
          <a:p>
            <a:pPr lvl="1"/>
            <a:r>
              <a:rPr lang="en-GB" sz="3200" dirty="0"/>
              <a:t>Implementation projects</a:t>
            </a:r>
          </a:p>
          <a:p>
            <a:pPr lvl="1"/>
            <a:r>
              <a:rPr lang="en-GB" sz="3200" dirty="0"/>
              <a:t>Funders</a:t>
            </a:r>
          </a:p>
          <a:p>
            <a:pPr lvl="1"/>
            <a:r>
              <a:rPr lang="en-GB" sz="3200" dirty="0"/>
              <a:t>Governments</a:t>
            </a:r>
          </a:p>
        </p:txBody>
      </p:sp>
      <p:sp>
        <p:nvSpPr>
          <p:cNvPr id="4" name="TextBox 3"/>
          <p:cNvSpPr txBox="1"/>
          <p:nvPr/>
        </p:nvSpPr>
        <p:spPr>
          <a:xfrm>
            <a:off x="179512" y="6010639"/>
            <a:ext cx="2160240" cy="400110"/>
          </a:xfrm>
          <a:prstGeom prst="rect">
            <a:avLst/>
          </a:prstGeom>
          <a:noFill/>
        </p:spPr>
        <p:txBody>
          <a:bodyPr wrap="square" rtlCol="0">
            <a:spAutoFit/>
          </a:bodyPr>
          <a:lstStyle/>
          <a:p>
            <a:r>
              <a:rPr lang="en-GB" sz="2000" b="1" dirty="0"/>
              <a:t>i</a:t>
            </a:r>
            <a:r>
              <a:rPr lang="en-GB" sz="2000" b="1" dirty="0" smtClean="0"/>
              <a:t>deas.lshtm.ac.uk</a:t>
            </a:r>
            <a:endParaRPr lang="en-GB" sz="2000" b="1" dirty="0"/>
          </a:p>
        </p:txBody>
      </p:sp>
    </p:spTree>
    <p:extLst>
      <p:ext uri="{BB962C8B-B14F-4D97-AF65-F5344CB8AC3E}">
        <p14:creationId xmlns:p14="http://schemas.microsoft.com/office/powerpoint/2010/main" val="219372254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20425"/>
            <a:ext cx="6070601" cy="744279"/>
          </a:xfrm>
        </p:spPr>
        <p:txBody>
          <a:bodyPr/>
          <a:lstStyle/>
          <a:p>
            <a:r>
              <a:rPr lang="en-GB" sz="3200" dirty="0">
                <a:solidFill>
                  <a:srgbClr val="617A98"/>
                </a:solidFill>
                <a:cs typeface="Arial" pitchFamily="34" charset="0"/>
              </a:rPr>
              <a:t>Acknowledgements </a:t>
            </a:r>
          </a:p>
        </p:txBody>
      </p:sp>
      <p:sp>
        <p:nvSpPr>
          <p:cNvPr id="3" name="Content Placeholder 2"/>
          <p:cNvSpPr>
            <a:spLocks noGrp="1"/>
          </p:cNvSpPr>
          <p:nvPr>
            <p:ph sz="half" idx="1"/>
          </p:nvPr>
        </p:nvSpPr>
        <p:spPr>
          <a:xfrm>
            <a:off x="179512" y="836712"/>
            <a:ext cx="8640960" cy="5188176"/>
          </a:xfrm>
        </p:spPr>
        <p:txBody>
          <a:bodyPr/>
          <a:lstStyle/>
          <a:p>
            <a:r>
              <a:rPr lang="en-GB" sz="3200" dirty="0"/>
              <a:t>Implementation project officers who contributed time and expertise</a:t>
            </a:r>
          </a:p>
          <a:p>
            <a:pPr>
              <a:buNone/>
            </a:pPr>
            <a:r>
              <a:rPr lang="en-GB" sz="3200" dirty="0"/>
              <a:t>	</a:t>
            </a:r>
            <a:r>
              <a:rPr lang="en-GB" sz="3200" dirty="0" smtClean="0"/>
              <a:t>- Nigeria</a:t>
            </a:r>
            <a:r>
              <a:rPr lang="en-GB" sz="3200" dirty="0"/>
              <a:t>: Society for Family Health and PACT</a:t>
            </a:r>
          </a:p>
          <a:p>
            <a:pPr>
              <a:buNone/>
            </a:pPr>
            <a:r>
              <a:rPr lang="en-GB" sz="3200" dirty="0"/>
              <a:t>	</a:t>
            </a:r>
            <a:r>
              <a:rPr lang="en-GB" sz="3200" dirty="0" smtClean="0"/>
              <a:t>- Ethiopia</a:t>
            </a:r>
            <a:r>
              <a:rPr lang="en-GB" sz="3200" dirty="0"/>
              <a:t>: L10K, </a:t>
            </a:r>
            <a:r>
              <a:rPr lang="en-GB" sz="3200" dirty="0" err="1"/>
              <a:t>MaNHEP</a:t>
            </a:r>
            <a:r>
              <a:rPr lang="en-GB" sz="3200" dirty="0"/>
              <a:t>, </a:t>
            </a:r>
            <a:r>
              <a:rPr lang="en-GB" sz="3200" dirty="0" smtClean="0"/>
              <a:t>SNL </a:t>
            </a:r>
            <a:r>
              <a:rPr lang="en-GB" sz="3200" dirty="0"/>
              <a:t>Combine</a:t>
            </a:r>
          </a:p>
          <a:p>
            <a:pPr>
              <a:buNone/>
            </a:pPr>
            <a:r>
              <a:rPr lang="en-GB" sz="3200" dirty="0"/>
              <a:t>	</a:t>
            </a:r>
            <a:r>
              <a:rPr lang="en-GB" sz="3200" dirty="0" smtClean="0"/>
              <a:t>- Uttar </a:t>
            </a:r>
            <a:r>
              <a:rPr lang="en-GB" sz="3200" dirty="0"/>
              <a:t>Pradesh, India: Sure Start, </a:t>
            </a:r>
            <a:r>
              <a:rPr lang="en-GB" sz="3200" dirty="0" err="1"/>
              <a:t>Manthan</a:t>
            </a:r>
            <a:r>
              <a:rPr lang="en-GB" sz="3200" dirty="0"/>
              <a:t>, Better Birth, Community Mobilisation </a:t>
            </a:r>
            <a:r>
              <a:rPr lang="en-GB" sz="3200" dirty="0" smtClean="0"/>
              <a:t>Project</a:t>
            </a:r>
            <a:endParaRPr lang="en-GB" sz="3200" dirty="0"/>
          </a:p>
          <a:p>
            <a:pPr>
              <a:buNone/>
            </a:pPr>
            <a:endParaRPr lang="en-GB" sz="3200" dirty="0" smtClean="0"/>
          </a:p>
          <a:p>
            <a:r>
              <a:rPr lang="en-GB" sz="3200" dirty="0" smtClean="0"/>
              <a:t>IDEAS </a:t>
            </a:r>
            <a:r>
              <a:rPr lang="en-GB" sz="3200" dirty="0"/>
              <a:t>country coordinators</a:t>
            </a:r>
          </a:p>
          <a:p>
            <a:pPr>
              <a:buNone/>
            </a:pPr>
            <a:endParaRPr lang="en-GB" sz="1800" b="1" dirty="0">
              <a:latin typeface="+mn-lt"/>
              <a:cs typeface="Arial" pitchFamily="34" charset="0"/>
            </a:endParaRPr>
          </a:p>
        </p:txBody>
      </p:sp>
      <p:sp>
        <p:nvSpPr>
          <p:cNvPr id="4" name="TextBox 3"/>
          <p:cNvSpPr txBox="1"/>
          <p:nvPr/>
        </p:nvSpPr>
        <p:spPr>
          <a:xfrm>
            <a:off x="179512" y="6010639"/>
            <a:ext cx="2160240" cy="400110"/>
          </a:xfrm>
          <a:prstGeom prst="rect">
            <a:avLst/>
          </a:prstGeom>
          <a:noFill/>
        </p:spPr>
        <p:txBody>
          <a:bodyPr wrap="square" rtlCol="0">
            <a:spAutoFit/>
          </a:bodyPr>
          <a:lstStyle/>
          <a:p>
            <a:r>
              <a:rPr lang="en-GB" sz="2000" b="1" dirty="0"/>
              <a:t>i</a:t>
            </a:r>
            <a:r>
              <a:rPr lang="en-GB" sz="2000" b="1" dirty="0" smtClean="0"/>
              <a:t>deas.lshtm.ac.uk</a:t>
            </a:r>
            <a:endParaRPr lang="en-GB" sz="2000" b="1" dirty="0"/>
          </a:p>
        </p:txBody>
      </p:sp>
    </p:spTree>
    <p:extLst>
      <p:ext uri="{BB962C8B-B14F-4D97-AF65-F5344CB8AC3E}">
        <p14:creationId xmlns:p14="http://schemas.microsoft.com/office/powerpoint/2010/main" val="13834908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165317" y="6237312"/>
            <a:ext cx="8813366" cy="272645"/>
          </a:xfrm>
        </p:spPr>
        <p:txBody>
          <a:bodyPr>
            <a:noAutofit/>
          </a:bodyPr>
          <a:lstStyle/>
          <a:p>
            <a:r>
              <a:rPr lang="en-GB" b="1" dirty="0">
                <a:solidFill>
                  <a:srgbClr val="617A98"/>
                </a:solidFill>
              </a:rPr>
              <a:t>Understanding the mechanisms </a:t>
            </a:r>
            <a:r>
              <a:rPr lang="en-GB" b="1" dirty="0" smtClean="0">
                <a:solidFill>
                  <a:srgbClr val="617A98"/>
                </a:solidFill>
              </a:rPr>
              <a:t>behind change</a:t>
            </a:r>
            <a:r>
              <a:rPr lang="en-GB" sz="2800" b="1" dirty="0" smtClean="0">
                <a:solidFill>
                  <a:srgbClr val="617A98"/>
                </a:solidFill>
              </a:rPr>
              <a:t/>
            </a:r>
            <a:br>
              <a:rPr lang="en-GB" sz="2800" b="1" dirty="0" smtClean="0">
                <a:solidFill>
                  <a:srgbClr val="617A98"/>
                </a:solidFill>
              </a:rPr>
            </a:br>
            <a:r>
              <a:rPr lang="en-GB" dirty="0" smtClean="0">
                <a:solidFill>
                  <a:schemeClr val="tx1"/>
                </a:solidFill>
                <a:latin typeface="+mj-lt"/>
              </a:rPr>
              <a:t>Tanya Marchant and Zelee Hill</a:t>
            </a:r>
            <a:r>
              <a:rPr lang="en-GB" sz="2800" dirty="0"/>
              <a:t/>
            </a:r>
            <a:br>
              <a:rPr lang="en-GB" sz="2800" dirty="0"/>
            </a:br>
            <a:endParaRPr lang="en-GB" sz="2800" dirty="0">
              <a:solidFill>
                <a:srgbClr val="617A98"/>
              </a:solidFill>
            </a:endParaRPr>
          </a:p>
        </p:txBody>
      </p:sp>
      <p:pic>
        <p:nvPicPr>
          <p:cNvPr id="6" name="Picture 5"/>
          <p:cNvPicPr>
            <a:picLocks noChangeAspect="1"/>
          </p:cNvPicPr>
          <p:nvPr/>
        </p:nvPicPr>
        <p:blipFill rotWithShape="1">
          <a:blip r:embed="rId3"/>
          <a:srcRect b="8255"/>
          <a:stretch/>
        </p:blipFill>
        <p:spPr>
          <a:xfrm>
            <a:off x="0" y="0"/>
            <a:ext cx="9144000" cy="5589240"/>
          </a:xfrm>
          <a:prstGeom prst="rect">
            <a:avLst/>
          </a:prstGeom>
        </p:spPr>
      </p:pic>
    </p:spTree>
    <p:extLst>
      <p:ext uri="{BB962C8B-B14F-4D97-AF65-F5344CB8AC3E}">
        <p14:creationId xmlns:p14="http://schemas.microsoft.com/office/powerpoint/2010/main" val="317477209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7584" y="274638"/>
            <a:ext cx="6070600" cy="346050"/>
          </a:xfrm>
        </p:spPr>
        <p:txBody>
          <a:bodyPr>
            <a:noAutofit/>
          </a:bodyPr>
          <a:lstStyle/>
          <a:p>
            <a:r>
              <a:rPr lang="en-GB" sz="2800" dirty="0">
                <a:solidFill>
                  <a:srgbClr val="7E93AB"/>
                </a:solidFill>
              </a:rPr>
              <a:t>Key Message</a:t>
            </a:r>
          </a:p>
        </p:txBody>
      </p:sp>
      <p:sp>
        <p:nvSpPr>
          <p:cNvPr id="3" name="Content Placeholder 2"/>
          <p:cNvSpPr>
            <a:spLocks noGrp="1"/>
          </p:cNvSpPr>
          <p:nvPr>
            <p:ph idx="1"/>
          </p:nvPr>
        </p:nvSpPr>
        <p:spPr>
          <a:xfrm>
            <a:off x="179512" y="2276872"/>
            <a:ext cx="8734896" cy="2391642"/>
          </a:xfrm>
        </p:spPr>
        <p:txBody>
          <a:bodyPr>
            <a:normAutofit/>
          </a:bodyPr>
          <a:lstStyle/>
          <a:p>
            <a:pPr marL="0" indent="0" algn="ctr">
              <a:buNone/>
            </a:pPr>
            <a:r>
              <a:rPr lang="en-GB" sz="3200" dirty="0"/>
              <a:t>When measuring change in targeted outcomes it is also important for implementation planning to understand why changes do – or do not - occur</a:t>
            </a:r>
          </a:p>
        </p:txBody>
      </p:sp>
      <p:sp>
        <p:nvSpPr>
          <p:cNvPr id="4" name="TextBox 3"/>
          <p:cNvSpPr txBox="1"/>
          <p:nvPr/>
        </p:nvSpPr>
        <p:spPr>
          <a:xfrm>
            <a:off x="179512" y="6010639"/>
            <a:ext cx="2160240" cy="400110"/>
          </a:xfrm>
          <a:prstGeom prst="rect">
            <a:avLst/>
          </a:prstGeom>
          <a:noFill/>
        </p:spPr>
        <p:txBody>
          <a:bodyPr wrap="square" rtlCol="0">
            <a:spAutoFit/>
          </a:bodyPr>
          <a:lstStyle/>
          <a:p>
            <a:r>
              <a:rPr lang="en-GB" sz="2000" b="1" dirty="0"/>
              <a:t>i</a:t>
            </a:r>
            <a:r>
              <a:rPr lang="en-GB" sz="2000" b="1" dirty="0" smtClean="0"/>
              <a:t>deas.lshtm.ac.uk</a:t>
            </a:r>
            <a:endParaRPr lang="en-GB" sz="2000" b="1" dirty="0"/>
          </a:p>
        </p:txBody>
      </p:sp>
    </p:spTree>
    <p:extLst>
      <p:ext uri="{BB962C8B-B14F-4D97-AF65-F5344CB8AC3E}">
        <p14:creationId xmlns:p14="http://schemas.microsoft.com/office/powerpoint/2010/main" val="230968037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7584" y="188640"/>
            <a:ext cx="6070600" cy="490066"/>
          </a:xfrm>
        </p:spPr>
        <p:txBody>
          <a:bodyPr>
            <a:noAutofit/>
          </a:bodyPr>
          <a:lstStyle/>
          <a:p>
            <a:r>
              <a:rPr lang="en-GB" sz="2800" dirty="0">
                <a:solidFill>
                  <a:srgbClr val="7E93AB"/>
                </a:solidFill>
              </a:rPr>
              <a:t>Outline </a:t>
            </a:r>
          </a:p>
        </p:txBody>
      </p:sp>
      <p:sp>
        <p:nvSpPr>
          <p:cNvPr id="3" name="Content Placeholder 2"/>
          <p:cNvSpPr>
            <a:spLocks noGrp="1"/>
          </p:cNvSpPr>
          <p:nvPr>
            <p:ph idx="1"/>
          </p:nvPr>
        </p:nvSpPr>
        <p:spPr>
          <a:xfrm>
            <a:off x="251520" y="980728"/>
            <a:ext cx="4320480" cy="5328592"/>
          </a:xfrm>
        </p:spPr>
        <p:txBody>
          <a:bodyPr>
            <a:normAutofit fontScale="92500" lnSpcReduction="20000"/>
          </a:bodyPr>
          <a:lstStyle/>
          <a:p>
            <a:pPr marL="0" indent="0">
              <a:buNone/>
            </a:pPr>
            <a:r>
              <a:rPr lang="en-GB" sz="3200" dirty="0">
                <a:latin typeface="+mn-lt"/>
              </a:rPr>
              <a:t>Using example of postnatal care within two days of birth in Ethiopia, here we present</a:t>
            </a:r>
            <a:r>
              <a:rPr lang="en-GB" sz="3200" dirty="0" smtClean="0">
                <a:latin typeface="+mn-lt"/>
              </a:rPr>
              <a:t>:</a:t>
            </a:r>
            <a:endParaRPr lang="en-GB" sz="3200" dirty="0">
              <a:latin typeface="+mn-lt"/>
            </a:endParaRPr>
          </a:p>
          <a:p>
            <a:pPr lvl="1"/>
            <a:r>
              <a:rPr lang="en-GB" sz="3200" dirty="0">
                <a:latin typeface="+mn-lt"/>
              </a:rPr>
              <a:t>Change in coverage of postnatal care between 2012-2015 in the  context of other contact points, </a:t>
            </a:r>
            <a:r>
              <a:rPr lang="en-GB" sz="3200" dirty="0" smtClean="0">
                <a:latin typeface="+mn-lt"/>
              </a:rPr>
              <a:t>and</a:t>
            </a:r>
            <a:endParaRPr lang="en-GB" sz="3200" dirty="0">
              <a:latin typeface="+mn-lt"/>
            </a:endParaRPr>
          </a:p>
          <a:p>
            <a:pPr lvl="1"/>
            <a:r>
              <a:rPr lang="en-GB" sz="3200" dirty="0">
                <a:latin typeface="+mn-lt"/>
              </a:rPr>
              <a:t>Evidence on the mechanisms behind change </a:t>
            </a:r>
          </a:p>
          <a:p>
            <a:pPr marL="342900" lvl="1" indent="0">
              <a:buNone/>
            </a:pPr>
            <a:endParaRPr lang="en-GB" dirty="0"/>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5900" r="-400" b="12200"/>
          <a:stretch/>
        </p:blipFill>
        <p:spPr>
          <a:xfrm>
            <a:off x="4590256" y="-27384"/>
            <a:ext cx="4590256" cy="5616624"/>
          </a:xfrm>
          <a:prstGeom prst="rect">
            <a:avLst/>
          </a:prstGeom>
        </p:spPr>
      </p:pic>
      <p:sp>
        <p:nvSpPr>
          <p:cNvPr id="6" name="TextBox 5"/>
          <p:cNvSpPr txBox="1"/>
          <p:nvPr/>
        </p:nvSpPr>
        <p:spPr>
          <a:xfrm>
            <a:off x="179512" y="6010639"/>
            <a:ext cx="2160240" cy="400110"/>
          </a:xfrm>
          <a:prstGeom prst="rect">
            <a:avLst/>
          </a:prstGeom>
          <a:noFill/>
        </p:spPr>
        <p:txBody>
          <a:bodyPr wrap="square" rtlCol="0">
            <a:spAutoFit/>
          </a:bodyPr>
          <a:lstStyle/>
          <a:p>
            <a:r>
              <a:rPr lang="en-GB" sz="2000" b="1" dirty="0"/>
              <a:t>i</a:t>
            </a:r>
            <a:r>
              <a:rPr lang="en-GB" sz="2000" b="1" dirty="0" smtClean="0"/>
              <a:t>deas.lshtm.ac.uk</a:t>
            </a:r>
            <a:endParaRPr lang="en-GB" sz="2000" b="1" dirty="0"/>
          </a:p>
        </p:txBody>
      </p:sp>
    </p:spTree>
    <p:extLst>
      <p:ext uri="{BB962C8B-B14F-4D97-AF65-F5344CB8AC3E}">
        <p14:creationId xmlns:p14="http://schemas.microsoft.com/office/powerpoint/2010/main" val="371140269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116632"/>
            <a:ext cx="6070600" cy="580926"/>
          </a:xfrm>
        </p:spPr>
        <p:txBody>
          <a:bodyPr>
            <a:normAutofit/>
          </a:bodyPr>
          <a:lstStyle/>
          <a:p>
            <a:r>
              <a:rPr lang="en-GB" sz="2800" dirty="0">
                <a:solidFill>
                  <a:srgbClr val="7E93AB"/>
                </a:solidFill>
              </a:rPr>
              <a:t>Context</a:t>
            </a:r>
          </a:p>
        </p:txBody>
      </p:sp>
      <p:sp>
        <p:nvSpPr>
          <p:cNvPr id="3" name="Content Placeholder 2"/>
          <p:cNvSpPr>
            <a:spLocks noGrp="1"/>
          </p:cNvSpPr>
          <p:nvPr>
            <p:ph idx="1"/>
          </p:nvPr>
        </p:nvSpPr>
        <p:spPr>
          <a:xfrm>
            <a:off x="251520" y="980728"/>
            <a:ext cx="8640960" cy="4608512"/>
          </a:xfrm>
        </p:spPr>
        <p:txBody>
          <a:bodyPr>
            <a:normAutofit/>
          </a:bodyPr>
          <a:lstStyle/>
          <a:p>
            <a:r>
              <a:rPr lang="en-US" sz="2000" dirty="0"/>
              <a:t>The Ethiopian government has </a:t>
            </a:r>
            <a:r>
              <a:rPr lang="en-US" sz="2000" dirty="0" err="1" smtClean="0"/>
              <a:t>prioritised</a:t>
            </a:r>
            <a:r>
              <a:rPr lang="en-US" sz="2000" dirty="0" smtClean="0"/>
              <a:t> </a:t>
            </a:r>
            <a:r>
              <a:rPr lang="en-US" sz="2000" dirty="0"/>
              <a:t>the importance of making home visits to newborns to provide health checks and identify the need for extra care</a:t>
            </a:r>
          </a:p>
          <a:p>
            <a:endParaRPr lang="en-US" sz="2000" dirty="0"/>
          </a:p>
          <a:p>
            <a:r>
              <a:rPr lang="en-US" sz="2000" dirty="0"/>
              <a:t>Community health workers “</a:t>
            </a:r>
            <a:r>
              <a:rPr lang="en-US" sz="2000" i="1" dirty="0"/>
              <a:t>Health Extension Workers” </a:t>
            </a:r>
            <a:r>
              <a:rPr lang="en-US" sz="2000" dirty="0"/>
              <a:t>are trained to make early PNC visits</a:t>
            </a:r>
          </a:p>
          <a:p>
            <a:endParaRPr lang="en-US" sz="2000" dirty="0"/>
          </a:p>
          <a:p>
            <a:r>
              <a:rPr lang="en-US" sz="2000" dirty="0"/>
              <a:t>Community health volunteers </a:t>
            </a:r>
            <a:r>
              <a:rPr lang="en-US" sz="2000" i="1" dirty="0" smtClean="0"/>
              <a:t>“</a:t>
            </a:r>
            <a:r>
              <a:rPr lang="en-US" sz="2000" i="1" dirty="0" smtClean="0"/>
              <a:t>Woman’s</a:t>
            </a:r>
            <a:r>
              <a:rPr lang="en-US" sz="2000" i="1" dirty="0" smtClean="0"/>
              <a:t> </a:t>
            </a:r>
            <a:r>
              <a:rPr lang="en-US" sz="2000" i="1" dirty="0"/>
              <a:t>Development </a:t>
            </a:r>
            <a:r>
              <a:rPr lang="en-US" sz="2000" dirty="0"/>
              <a:t>Army” are trained to help community workers identify deliveries</a:t>
            </a:r>
          </a:p>
          <a:p>
            <a:endParaRPr lang="en-US" sz="2000" dirty="0"/>
          </a:p>
          <a:p>
            <a:r>
              <a:rPr lang="en-US" sz="2000" dirty="0"/>
              <a:t>Projects are working with the government to test innovations that achieve high coverage of postnatal care</a:t>
            </a:r>
          </a:p>
          <a:p>
            <a:endParaRPr lang="en-GB" sz="2000" dirty="0"/>
          </a:p>
        </p:txBody>
      </p:sp>
      <p:sp>
        <p:nvSpPr>
          <p:cNvPr id="4" name="TextBox 3"/>
          <p:cNvSpPr txBox="1"/>
          <p:nvPr/>
        </p:nvSpPr>
        <p:spPr>
          <a:xfrm>
            <a:off x="179512" y="6010639"/>
            <a:ext cx="2160240" cy="400110"/>
          </a:xfrm>
          <a:prstGeom prst="rect">
            <a:avLst/>
          </a:prstGeom>
          <a:noFill/>
        </p:spPr>
        <p:txBody>
          <a:bodyPr wrap="square" rtlCol="0">
            <a:spAutoFit/>
          </a:bodyPr>
          <a:lstStyle/>
          <a:p>
            <a:r>
              <a:rPr lang="en-GB" sz="2000" b="1" dirty="0"/>
              <a:t>i</a:t>
            </a:r>
            <a:r>
              <a:rPr lang="en-GB" sz="2000" b="1" dirty="0" smtClean="0"/>
              <a:t>deas.lshtm.ac.uk</a:t>
            </a:r>
            <a:endParaRPr lang="en-GB" sz="2000" b="1" dirty="0"/>
          </a:p>
        </p:txBody>
      </p:sp>
    </p:spTree>
    <p:extLst>
      <p:ext uri="{BB962C8B-B14F-4D97-AF65-F5344CB8AC3E}">
        <p14:creationId xmlns:p14="http://schemas.microsoft.com/office/powerpoint/2010/main" val="141795409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Tree>
    <p:extLst>
      <p:ext uri="{BB962C8B-B14F-4D97-AF65-F5344CB8AC3E}">
        <p14:creationId xmlns:p14="http://schemas.microsoft.com/office/powerpoint/2010/main" val="162318854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57584" y="188640"/>
            <a:ext cx="6070600" cy="436910"/>
          </a:xfrm>
        </p:spPr>
        <p:txBody>
          <a:bodyPr>
            <a:noAutofit/>
          </a:bodyPr>
          <a:lstStyle/>
          <a:p>
            <a:r>
              <a:rPr lang="en-GB" sz="2800" dirty="0">
                <a:solidFill>
                  <a:srgbClr val="7E93AB"/>
                </a:solidFill>
              </a:rPr>
              <a:t>Quantitative methods</a:t>
            </a:r>
          </a:p>
        </p:txBody>
      </p:sp>
      <p:pic>
        <p:nvPicPr>
          <p:cNvPr id="10" name="Picture 9"/>
          <p:cNvPicPr>
            <a:picLocks noChangeAspect="1"/>
          </p:cNvPicPr>
          <p:nvPr/>
        </p:nvPicPr>
        <p:blipFill>
          <a:blip r:embed="rId3"/>
          <a:stretch>
            <a:fillRect/>
          </a:stretch>
        </p:blipFill>
        <p:spPr>
          <a:xfrm>
            <a:off x="2969542" y="4434311"/>
            <a:ext cx="3204916" cy="2197993"/>
          </a:xfrm>
          <a:prstGeom prst="rect">
            <a:avLst/>
          </a:prstGeom>
        </p:spPr>
      </p:pic>
      <p:graphicFrame>
        <p:nvGraphicFramePr>
          <p:cNvPr id="4" name="Table 3"/>
          <p:cNvGraphicFramePr>
            <a:graphicFrameLocks noGrp="1"/>
          </p:cNvGraphicFramePr>
          <p:nvPr>
            <p:extLst>
              <p:ext uri="{D42A27DB-BD31-4B8C-83A1-F6EECF244321}">
                <p14:modId xmlns:p14="http://schemas.microsoft.com/office/powerpoint/2010/main" val="4095180300"/>
              </p:ext>
            </p:extLst>
          </p:nvPr>
        </p:nvGraphicFramePr>
        <p:xfrm>
          <a:off x="251520" y="878304"/>
          <a:ext cx="8640960" cy="3530968"/>
        </p:xfrm>
        <a:graphic>
          <a:graphicData uri="http://schemas.openxmlformats.org/drawingml/2006/table">
            <a:tbl>
              <a:tblPr firstRow="1" bandRow="1">
                <a:tableStyleId>{5C22544A-7EE6-4342-B048-85BDC9FD1C3A}</a:tableStyleId>
              </a:tblPr>
              <a:tblGrid>
                <a:gridCol w="3752256">
                  <a:extLst>
                    <a:ext uri="{9D8B030D-6E8A-4147-A177-3AD203B41FA5}">
                      <a16:colId xmlns:a16="http://schemas.microsoft.com/office/drawing/2014/main" val="1092230285"/>
                    </a:ext>
                  </a:extLst>
                </a:gridCol>
                <a:gridCol w="4888704">
                  <a:extLst>
                    <a:ext uri="{9D8B030D-6E8A-4147-A177-3AD203B41FA5}">
                      <a16:colId xmlns:a16="http://schemas.microsoft.com/office/drawing/2014/main" val="2048329629"/>
                    </a:ext>
                  </a:extLst>
                </a:gridCol>
              </a:tblGrid>
              <a:tr h="499999">
                <a:tc>
                  <a:txBody>
                    <a:bodyPr/>
                    <a:lstStyle/>
                    <a:p>
                      <a:r>
                        <a:rPr lang="en-GB" sz="2700" dirty="0"/>
                        <a:t>Category</a:t>
                      </a:r>
                    </a:p>
                  </a:txBody>
                  <a:tcPr marL="92944" marR="92944" marT="46472" marB="46472"/>
                </a:tc>
                <a:tc>
                  <a:txBody>
                    <a:bodyPr/>
                    <a:lstStyle/>
                    <a:p>
                      <a:endParaRPr lang="en-GB" sz="2700" dirty="0"/>
                    </a:p>
                  </a:txBody>
                  <a:tcPr marL="92944" marR="92944" marT="46472" marB="46472"/>
                </a:tc>
                <a:extLst>
                  <a:ext uri="{0D108BD9-81ED-4DB2-BD59-A6C34878D82A}">
                    <a16:rowId xmlns:a16="http://schemas.microsoft.com/office/drawing/2014/main" val="2788575163"/>
                  </a:ext>
                </a:extLst>
              </a:tr>
              <a:tr h="499999">
                <a:tc>
                  <a:txBody>
                    <a:bodyPr/>
                    <a:lstStyle/>
                    <a:p>
                      <a:r>
                        <a:rPr lang="en-GB" sz="2700" dirty="0"/>
                        <a:t>Timing</a:t>
                      </a:r>
                    </a:p>
                  </a:txBody>
                  <a:tcPr marL="92944" marR="92944" marT="46472" marB="46472"/>
                </a:tc>
                <a:tc>
                  <a:txBody>
                    <a:bodyPr/>
                    <a:lstStyle/>
                    <a:p>
                      <a:r>
                        <a:rPr lang="en-GB" sz="2700" baseline="0" dirty="0"/>
                        <a:t>2012 and 2015</a:t>
                      </a:r>
                      <a:endParaRPr lang="en-GB" sz="2700" dirty="0"/>
                    </a:p>
                  </a:txBody>
                  <a:tcPr marL="92944" marR="92944" marT="46472" marB="46472"/>
                </a:tc>
                <a:extLst>
                  <a:ext uri="{0D108BD9-81ED-4DB2-BD59-A6C34878D82A}">
                    <a16:rowId xmlns:a16="http://schemas.microsoft.com/office/drawing/2014/main" val="3461091041"/>
                  </a:ext>
                </a:extLst>
              </a:tr>
              <a:tr h="499999">
                <a:tc>
                  <a:txBody>
                    <a:bodyPr/>
                    <a:lstStyle/>
                    <a:p>
                      <a:r>
                        <a:rPr lang="en-GB" sz="2700" dirty="0"/>
                        <a:t>Location</a:t>
                      </a:r>
                    </a:p>
                  </a:txBody>
                  <a:tcPr marL="92944" marR="92944" marT="46472" marB="46472"/>
                </a:tc>
                <a:tc>
                  <a:txBody>
                    <a:bodyPr/>
                    <a:lstStyle/>
                    <a:p>
                      <a:r>
                        <a:rPr lang="en-GB" sz="2700" dirty="0"/>
                        <a:t>59 districts, 4 Regions</a:t>
                      </a:r>
                    </a:p>
                  </a:txBody>
                  <a:tcPr marL="92944" marR="92944" marT="46472" marB="46472"/>
                </a:tc>
                <a:extLst>
                  <a:ext uri="{0D108BD9-81ED-4DB2-BD59-A6C34878D82A}">
                    <a16:rowId xmlns:a16="http://schemas.microsoft.com/office/drawing/2014/main" val="2213038285"/>
                  </a:ext>
                </a:extLst>
              </a:tr>
              <a:tr h="499999">
                <a:tc>
                  <a:txBody>
                    <a:bodyPr/>
                    <a:lstStyle/>
                    <a:p>
                      <a:r>
                        <a:rPr lang="en-GB" sz="2700" dirty="0"/>
                        <a:t>Survey</a:t>
                      </a:r>
                    </a:p>
                  </a:txBody>
                  <a:tcPr marL="92944" marR="92944" marT="46472" marB="46472"/>
                </a:tc>
                <a:tc>
                  <a:txBody>
                    <a:bodyPr/>
                    <a:lstStyle/>
                    <a:p>
                      <a:r>
                        <a:rPr lang="en-GB" sz="2700" dirty="0"/>
                        <a:t>Household</a:t>
                      </a:r>
                      <a:r>
                        <a:rPr lang="en-GB" sz="2700" baseline="0" dirty="0"/>
                        <a:t> survey, DHS-type tools</a:t>
                      </a:r>
                      <a:endParaRPr lang="en-GB" sz="2700" dirty="0"/>
                    </a:p>
                  </a:txBody>
                  <a:tcPr marL="92944" marR="92944" marT="46472" marB="46472"/>
                </a:tc>
                <a:extLst>
                  <a:ext uri="{0D108BD9-81ED-4DB2-BD59-A6C34878D82A}">
                    <a16:rowId xmlns:a16="http://schemas.microsoft.com/office/drawing/2014/main" val="1757016562"/>
                  </a:ext>
                </a:extLst>
              </a:tr>
              <a:tr h="499999">
                <a:tc>
                  <a:txBody>
                    <a:bodyPr/>
                    <a:lstStyle/>
                    <a:p>
                      <a:r>
                        <a:rPr lang="en-GB" sz="2700" dirty="0"/>
                        <a:t>Reference</a:t>
                      </a:r>
                    </a:p>
                  </a:txBody>
                  <a:tcPr marL="92944" marR="92944" marT="46472" marB="46472"/>
                </a:tc>
                <a:tc>
                  <a:txBody>
                    <a:bodyPr/>
                    <a:lstStyle/>
                    <a:p>
                      <a:r>
                        <a:rPr lang="en-GB" sz="2700" dirty="0"/>
                        <a:t>Births &lt;12 months </a:t>
                      </a:r>
                    </a:p>
                  </a:txBody>
                  <a:tcPr marL="92944" marR="92944" marT="46472" marB="46472"/>
                </a:tc>
                <a:extLst>
                  <a:ext uri="{0D108BD9-81ED-4DB2-BD59-A6C34878D82A}">
                    <a16:rowId xmlns:a16="http://schemas.microsoft.com/office/drawing/2014/main" val="2214534088"/>
                  </a:ext>
                </a:extLst>
              </a:tr>
              <a:tr h="499999">
                <a:tc>
                  <a:txBody>
                    <a:bodyPr/>
                    <a:lstStyle/>
                    <a:p>
                      <a:r>
                        <a:rPr lang="en-GB" sz="2700" dirty="0"/>
                        <a:t>2012 sample </a:t>
                      </a:r>
                    </a:p>
                  </a:txBody>
                  <a:tcPr marL="92944" marR="92944" marT="46472" marB="46472"/>
                </a:tc>
                <a:tc>
                  <a:txBody>
                    <a:bodyPr/>
                    <a:lstStyle/>
                    <a:p>
                      <a:r>
                        <a:rPr lang="en-GB" sz="2700" dirty="0"/>
                        <a:t>2118 households, 277</a:t>
                      </a:r>
                      <a:r>
                        <a:rPr lang="en-GB" sz="2700" baseline="0" dirty="0"/>
                        <a:t> women</a:t>
                      </a:r>
                      <a:endParaRPr lang="en-GB" sz="2700" dirty="0"/>
                    </a:p>
                  </a:txBody>
                  <a:tcPr marL="92944" marR="92944" marT="46472" marB="46472"/>
                </a:tc>
                <a:extLst>
                  <a:ext uri="{0D108BD9-81ED-4DB2-BD59-A6C34878D82A}">
                    <a16:rowId xmlns:a16="http://schemas.microsoft.com/office/drawing/2014/main" val="3455310718"/>
                  </a:ext>
                </a:extLst>
              </a:tr>
              <a:tr h="499999">
                <a:tc>
                  <a:txBody>
                    <a:bodyPr/>
                    <a:lstStyle/>
                    <a:p>
                      <a:r>
                        <a:rPr lang="en-GB" sz="2700" dirty="0"/>
                        <a:t>2015 sample </a:t>
                      </a:r>
                    </a:p>
                  </a:txBody>
                  <a:tcPr marL="92944" marR="92944" marT="46472" marB="46472"/>
                </a:tc>
                <a:tc>
                  <a:txBody>
                    <a:bodyPr/>
                    <a:lstStyle/>
                    <a:p>
                      <a:r>
                        <a:rPr lang="en-GB" sz="2700" dirty="0"/>
                        <a:t>3000 households, 404 women</a:t>
                      </a:r>
                    </a:p>
                  </a:txBody>
                  <a:tcPr marL="92944" marR="92944" marT="46472" marB="46472"/>
                </a:tc>
                <a:extLst>
                  <a:ext uri="{0D108BD9-81ED-4DB2-BD59-A6C34878D82A}">
                    <a16:rowId xmlns:a16="http://schemas.microsoft.com/office/drawing/2014/main" val="497438139"/>
                  </a:ext>
                </a:extLst>
              </a:tr>
            </a:tbl>
          </a:graphicData>
        </a:graphic>
      </p:graphicFrame>
    </p:spTree>
    <p:extLst>
      <p:ext uri="{BB962C8B-B14F-4D97-AF65-F5344CB8AC3E}">
        <p14:creationId xmlns:p14="http://schemas.microsoft.com/office/powerpoint/2010/main" val="2690810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9856" y="116632"/>
            <a:ext cx="8012544" cy="669974"/>
          </a:xfrm>
        </p:spPr>
        <p:txBody>
          <a:bodyPr>
            <a:noAutofit/>
          </a:bodyPr>
          <a:lstStyle/>
          <a:p>
            <a:r>
              <a:rPr lang="en-GB" sz="2800" dirty="0">
                <a:solidFill>
                  <a:srgbClr val="7E93AB"/>
                </a:solidFill>
              </a:rPr>
              <a:t>Results: change in coverage of contacts </a:t>
            </a:r>
          </a:p>
        </p:txBody>
      </p:sp>
      <p:sp>
        <p:nvSpPr>
          <p:cNvPr id="3" name="Content Placeholder 2"/>
          <p:cNvSpPr>
            <a:spLocks noGrp="1"/>
          </p:cNvSpPr>
          <p:nvPr>
            <p:ph idx="1"/>
          </p:nvPr>
        </p:nvSpPr>
        <p:spPr>
          <a:xfrm>
            <a:off x="251520" y="980728"/>
            <a:ext cx="3600400" cy="5389419"/>
          </a:xfrm>
          <a:noFill/>
        </p:spPr>
        <p:txBody>
          <a:bodyPr>
            <a:noAutofit/>
          </a:bodyPr>
          <a:lstStyle/>
          <a:p>
            <a:r>
              <a:rPr lang="en-GB" sz="2000" dirty="0">
                <a:latin typeface="+mn-lt"/>
              </a:rPr>
              <a:t>Up 17 percentage points for ANC4 (almost doubled)</a:t>
            </a:r>
          </a:p>
          <a:p>
            <a:pPr lvl="1"/>
            <a:r>
              <a:rPr lang="en-GB" sz="2000" dirty="0">
                <a:latin typeface="+mn-lt"/>
              </a:rPr>
              <a:t>Equitable changes</a:t>
            </a:r>
          </a:p>
          <a:p>
            <a:pPr lvl="1"/>
            <a:endParaRPr lang="en-GB" sz="2000" dirty="0">
              <a:latin typeface="+mn-lt"/>
            </a:endParaRPr>
          </a:p>
          <a:p>
            <a:r>
              <a:rPr lang="en-GB" sz="2000" dirty="0">
                <a:latin typeface="+mn-lt"/>
              </a:rPr>
              <a:t>Up 28 percentage points for facility delivery (tripled)</a:t>
            </a:r>
          </a:p>
          <a:p>
            <a:pPr lvl="1"/>
            <a:r>
              <a:rPr lang="en-GB" sz="2000" dirty="0">
                <a:latin typeface="+mn-lt"/>
              </a:rPr>
              <a:t>Equitable changes</a:t>
            </a:r>
          </a:p>
          <a:p>
            <a:endParaRPr lang="en-GB" sz="2000" dirty="0">
              <a:latin typeface="+mn-lt"/>
            </a:endParaRPr>
          </a:p>
          <a:p>
            <a:r>
              <a:rPr lang="en-GB" sz="2000" dirty="0">
                <a:latin typeface="+mn-lt"/>
              </a:rPr>
              <a:t>No change in PNC despite considerable effort</a:t>
            </a:r>
          </a:p>
          <a:p>
            <a:pPr lvl="1"/>
            <a:r>
              <a:rPr lang="en-GB" sz="2000" dirty="0">
                <a:latin typeface="+mn-lt"/>
              </a:rPr>
              <a:t>No changes for any group</a:t>
            </a:r>
          </a:p>
          <a:p>
            <a:pPr lvl="1"/>
            <a:endParaRPr lang="en-GB" sz="2000" dirty="0"/>
          </a:p>
          <a:p>
            <a:pPr lvl="1"/>
            <a:endParaRPr lang="en-GB" sz="2000" dirty="0"/>
          </a:p>
          <a:p>
            <a:pPr lvl="1"/>
            <a:endParaRPr lang="en-GB" sz="2000" dirty="0"/>
          </a:p>
        </p:txBody>
      </p:sp>
      <p:graphicFrame>
        <p:nvGraphicFramePr>
          <p:cNvPr id="9" name="Chart 8"/>
          <p:cNvGraphicFramePr/>
          <p:nvPr>
            <p:extLst>
              <p:ext uri="{D42A27DB-BD31-4B8C-83A1-F6EECF244321}">
                <p14:modId xmlns:p14="http://schemas.microsoft.com/office/powerpoint/2010/main" val="2177601335"/>
              </p:ext>
            </p:extLst>
          </p:nvPr>
        </p:nvGraphicFramePr>
        <p:xfrm>
          <a:off x="3851920" y="980728"/>
          <a:ext cx="4802380" cy="4639988"/>
        </p:xfrm>
        <a:graphic>
          <a:graphicData uri="http://schemas.openxmlformats.org/drawingml/2006/chart">
            <c:chart xmlns:c="http://schemas.openxmlformats.org/drawingml/2006/chart" xmlns:r="http://schemas.openxmlformats.org/officeDocument/2006/relationships" r:id="rId3"/>
          </a:graphicData>
        </a:graphic>
      </p:graphicFrame>
      <p:cxnSp>
        <p:nvCxnSpPr>
          <p:cNvPr id="7" name="Straight Connector 6"/>
          <p:cNvCxnSpPr/>
          <p:nvPr/>
        </p:nvCxnSpPr>
        <p:spPr>
          <a:xfrm flipH="1">
            <a:off x="5106507" y="3501008"/>
            <a:ext cx="5087" cy="432048"/>
          </a:xfrm>
          <a:prstGeom prst="line">
            <a:avLst/>
          </a:prstGeom>
        </p:spPr>
        <p:style>
          <a:lnRef idx="2">
            <a:schemeClr val="dk1"/>
          </a:lnRef>
          <a:fillRef idx="0">
            <a:schemeClr val="dk1"/>
          </a:fillRef>
          <a:effectRef idx="1">
            <a:schemeClr val="dk1"/>
          </a:effectRef>
          <a:fontRef idx="minor">
            <a:schemeClr val="tx1"/>
          </a:fontRef>
        </p:style>
      </p:cxnSp>
      <p:cxnSp>
        <p:nvCxnSpPr>
          <p:cNvPr id="10" name="Straight Connector 9"/>
          <p:cNvCxnSpPr/>
          <p:nvPr/>
        </p:nvCxnSpPr>
        <p:spPr>
          <a:xfrm flipH="1">
            <a:off x="5462682" y="2996952"/>
            <a:ext cx="3391" cy="504056"/>
          </a:xfrm>
          <a:prstGeom prst="line">
            <a:avLst/>
          </a:prstGeom>
        </p:spPr>
        <p:style>
          <a:lnRef idx="2">
            <a:schemeClr val="dk1"/>
          </a:lnRef>
          <a:fillRef idx="0">
            <a:schemeClr val="dk1"/>
          </a:fillRef>
          <a:effectRef idx="1">
            <a:schemeClr val="dk1"/>
          </a:effectRef>
          <a:fontRef idx="minor">
            <a:schemeClr val="tx1"/>
          </a:fontRef>
        </p:style>
      </p:cxnSp>
      <p:cxnSp>
        <p:nvCxnSpPr>
          <p:cNvPr id="11" name="Straight Connector 10"/>
          <p:cNvCxnSpPr/>
          <p:nvPr/>
        </p:nvCxnSpPr>
        <p:spPr>
          <a:xfrm>
            <a:off x="6383247" y="3675437"/>
            <a:ext cx="2778" cy="437639"/>
          </a:xfrm>
          <a:prstGeom prst="line">
            <a:avLst/>
          </a:prstGeom>
        </p:spPr>
        <p:style>
          <a:lnRef idx="2">
            <a:schemeClr val="dk1"/>
          </a:lnRef>
          <a:fillRef idx="0">
            <a:schemeClr val="dk1"/>
          </a:fillRef>
          <a:effectRef idx="1">
            <a:schemeClr val="dk1"/>
          </a:effectRef>
          <a:fontRef idx="minor">
            <a:schemeClr val="tx1"/>
          </a:fontRef>
        </p:style>
      </p:cxnSp>
      <p:cxnSp>
        <p:nvCxnSpPr>
          <p:cNvPr id="12" name="Straight Connector 11"/>
          <p:cNvCxnSpPr/>
          <p:nvPr/>
        </p:nvCxnSpPr>
        <p:spPr>
          <a:xfrm>
            <a:off x="6751094" y="2852936"/>
            <a:ext cx="0" cy="447786"/>
          </a:xfrm>
          <a:prstGeom prst="line">
            <a:avLst/>
          </a:prstGeom>
        </p:spPr>
        <p:style>
          <a:lnRef idx="2">
            <a:schemeClr val="dk1"/>
          </a:lnRef>
          <a:fillRef idx="0">
            <a:schemeClr val="dk1"/>
          </a:fillRef>
          <a:effectRef idx="1">
            <a:schemeClr val="dk1"/>
          </a:effectRef>
          <a:fontRef idx="minor">
            <a:schemeClr val="tx1"/>
          </a:fontRef>
        </p:style>
      </p:cxnSp>
      <p:sp>
        <p:nvSpPr>
          <p:cNvPr id="13" name="TextBox 12"/>
          <p:cNvSpPr txBox="1"/>
          <p:nvPr/>
        </p:nvSpPr>
        <p:spPr>
          <a:xfrm>
            <a:off x="179512" y="6010639"/>
            <a:ext cx="2160240" cy="400110"/>
          </a:xfrm>
          <a:prstGeom prst="rect">
            <a:avLst/>
          </a:prstGeom>
          <a:noFill/>
        </p:spPr>
        <p:txBody>
          <a:bodyPr wrap="square" rtlCol="0">
            <a:spAutoFit/>
          </a:bodyPr>
          <a:lstStyle/>
          <a:p>
            <a:r>
              <a:rPr lang="en-GB" sz="2000" b="1" dirty="0"/>
              <a:t>i</a:t>
            </a:r>
            <a:r>
              <a:rPr lang="en-GB" sz="2000" b="1" dirty="0" smtClean="0"/>
              <a:t>deas.lshtm.ac.uk</a:t>
            </a:r>
            <a:endParaRPr lang="en-GB" sz="2000" b="1" dirty="0"/>
          </a:p>
        </p:txBody>
      </p:sp>
      <p:sp>
        <p:nvSpPr>
          <p:cNvPr id="4" name="TextBox 3"/>
          <p:cNvSpPr txBox="1"/>
          <p:nvPr/>
        </p:nvSpPr>
        <p:spPr>
          <a:xfrm>
            <a:off x="5153871" y="2417110"/>
            <a:ext cx="617621" cy="369332"/>
          </a:xfrm>
          <a:prstGeom prst="rect">
            <a:avLst/>
          </a:prstGeom>
          <a:noFill/>
        </p:spPr>
        <p:txBody>
          <a:bodyPr wrap="square" rtlCol="0">
            <a:spAutoFit/>
          </a:bodyPr>
          <a:lstStyle/>
          <a:p>
            <a:r>
              <a:rPr lang="en-GB" dirty="0" smtClean="0"/>
              <a:t>39%</a:t>
            </a:r>
            <a:endParaRPr lang="en-GB" dirty="0"/>
          </a:p>
        </p:txBody>
      </p:sp>
      <p:sp>
        <p:nvSpPr>
          <p:cNvPr id="5" name="TextBox 4"/>
          <p:cNvSpPr txBox="1"/>
          <p:nvPr/>
        </p:nvSpPr>
        <p:spPr>
          <a:xfrm>
            <a:off x="6503862" y="2235279"/>
            <a:ext cx="709033" cy="369332"/>
          </a:xfrm>
          <a:prstGeom prst="rect">
            <a:avLst/>
          </a:prstGeom>
          <a:noFill/>
        </p:spPr>
        <p:txBody>
          <a:bodyPr wrap="square" rtlCol="0">
            <a:spAutoFit/>
          </a:bodyPr>
          <a:lstStyle/>
          <a:p>
            <a:r>
              <a:rPr lang="en-GB" dirty="0"/>
              <a:t>43%</a:t>
            </a:r>
            <a:endParaRPr lang="en-GB" dirty="0"/>
          </a:p>
        </p:txBody>
      </p:sp>
      <p:sp>
        <p:nvSpPr>
          <p:cNvPr id="6" name="TextBox 5"/>
          <p:cNvSpPr txBox="1"/>
          <p:nvPr/>
        </p:nvSpPr>
        <p:spPr>
          <a:xfrm>
            <a:off x="7848364" y="3717032"/>
            <a:ext cx="648072" cy="369332"/>
          </a:xfrm>
          <a:prstGeom prst="rect">
            <a:avLst/>
          </a:prstGeom>
          <a:noFill/>
        </p:spPr>
        <p:txBody>
          <a:bodyPr wrap="square" rtlCol="0">
            <a:spAutoFit/>
          </a:bodyPr>
          <a:lstStyle/>
          <a:p>
            <a:r>
              <a:rPr lang="en-GB" dirty="0" smtClean="0"/>
              <a:t>4%</a:t>
            </a:r>
            <a:endParaRPr lang="en-GB" dirty="0"/>
          </a:p>
        </p:txBody>
      </p:sp>
    </p:spTree>
    <p:extLst>
      <p:ext uri="{BB962C8B-B14F-4D97-AF65-F5344CB8AC3E}">
        <p14:creationId xmlns:p14="http://schemas.microsoft.com/office/powerpoint/2010/main" val="348954741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5576" y="2924944"/>
            <a:ext cx="7502950" cy="738052"/>
          </a:xfrm>
        </p:spPr>
        <p:txBody>
          <a:bodyPr>
            <a:noAutofit/>
          </a:bodyPr>
          <a:lstStyle/>
          <a:p>
            <a:pPr algn="ctr"/>
            <a:r>
              <a:rPr lang="en-GB" sz="3200" b="0" dirty="0">
                <a:solidFill>
                  <a:schemeClr val="tx1"/>
                </a:solidFill>
                <a:latin typeface="+mj-lt"/>
              </a:rPr>
              <a:t>What was different about postnatal care?</a:t>
            </a:r>
          </a:p>
        </p:txBody>
      </p:sp>
      <p:sp>
        <p:nvSpPr>
          <p:cNvPr id="3" name="TextBox 2"/>
          <p:cNvSpPr txBox="1"/>
          <p:nvPr/>
        </p:nvSpPr>
        <p:spPr>
          <a:xfrm>
            <a:off x="179512" y="6010639"/>
            <a:ext cx="2160240" cy="400110"/>
          </a:xfrm>
          <a:prstGeom prst="rect">
            <a:avLst/>
          </a:prstGeom>
          <a:noFill/>
        </p:spPr>
        <p:txBody>
          <a:bodyPr wrap="square" rtlCol="0">
            <a:spAutoFit/>
          </a:bodyPr>
          <a:lstStyle/>
          <a:p>
            <a:r>
              <a:rPr lang="en-GB" sz="2000" b="1" dirty="0"/>
              <a:t>i</a:t>
            </a:r>
            <a:r>
              <a:rPr lang="en-GB" sz="2000" b="1" dirty="0" smtClean="0"/>
              <a:t>deas.lshtm.ac.uk</a:t>
            </a:r>
            <a:endParaRPr lang="en-GB" sz="2000" b="1" dirty="0"/>
          </a:p>
        </p:txBody>
      </p:sp>
    </p:spTree>
    <p:extLst>
      <p:ext uri="{BB962C8B-B14F-4D97-AF65-F5344CB8AC3E}">
        <p14:creationId xmlns:p14="http://schemas.microsoft.com/office/powerpoint/2010/main" val="215995818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7584" y="183778"/>
            <a:ext cx="6070600" cy="508918"/>
          </a:xfrm>
        </p:spPr>
        <p:txBody>
          <a:bodyPr>
            <a:noAutofit/>
          </a:bodyPr>
          <a:lstStyle/>
          <a:p>
            <a:r>
              <a:rPr lang="en-GB" sz="2800" dirty="0">
                <a:solidFill>
                  <a:srgbClr val="7E93AB"/>
                </a:solidFill>
              </a:rPr>
              <a:t>Outline </a:t>
            </a:r>
          </a:p>
        </p:txBody>
      </p:sp>
      <p:sp>
        <p:nvSpPr>
          <p:cNvPr id="3" name="Content Placeholder 2"/>
          <p:cNvSpPr>
            <a:spLocks noGrp="1"/>
          </p:cNvSpPr>
          <p:nvPr>
            <p:ph idx="1"/>
          </p:nvPr>
        </p:nvSpPr>
        <p:spPr>
          <a:xfrm>
            <a:off x="251520" y="988178"/>
            <a:ext cx="4320480" cy="5321142"/>
          </a:xfrm>
        </p:spPr>
        <p:txBody>
          <a:bodyPr>
            <a:normAutofit fontScale="92500" lnSpcReduction="20000"/>
          </a:bodyPr>
          <a:lstStyle/>
          <a:p>
            <a:pPr marL="0" indent="0">
              <a:buNone/>
            </a:pPr>
            <a:r>
              <a:rPr lang="en-GB" sz="3200" dirty="0">
                <a:solidFill>
                  <a:schemeClr val="tx1"/>
                </a:solidFill>
              </a:rPr>
              <a:t>Using example of postnatal care within two days of birth in Ethiopia, here we present</a:t>
            </a:r>
            <a:r>
              <a:rPr lang="en-GB" sz="3200" dirty="0" smtClean="0">
                <a:solidFill>
                  <a:schemeClr val="tx1"/>
                </a:solidFill>
              </a:rPr>
              <a:t>:</a:t>
            </a:r>
            <a:endParaRPr lang="en-GB" sz="3200" dirty="0">
              <a:solidFill>
                <a:schemeClr val="tx1"/>
              </a:solidFill>
            </a:endParaRPr>
          </a:p>
          <a:p>
            <a:pPr lvl="1"/>
            <a:r>
              <a:rPr lang="en-GB" sz="3200" dirty="0">
                <a:solidFill>
                  <a:schemeClr val="tx1"/>
                </a:solidFill>
              </a:rPr>
              <a:t>change in coverage of postnatal care between 2012-2015 in </a:t>
            </a:r>
            <a:r>
              <a:rPr lang="en-GB" sz="3200" dirty="0" smtClean="0">
                <a:solidFill>
                  <a:schemeClr val="tx1"/>
                </a:solidFill>
              </a:rPr>
              <a:t>the </a:t>
            </a:r>
            <a:r>
              <a:rPr lang="en-GB" sz="3200" dirty="0">
                <a:solidFill>
                  <a:schemeClr val="tx1"/>
                </a:solidFill>
              </a:rPr>
              <a:t>context of other contact points, </a:t>
            </a:r>
          </a:p>
          <a:p>
            <a:pPr marL="457200" lvl="1" indent="0">
              <a:buNone/>
            </a:pPr>
            <a:r>
              <a:rPr lang="en-GB" sz="3200" dirty="0">
                <a:solidFill>
                  <a:schemeClr val="tx1"/>
                </a:solidFill>
              </a:rPr>
              <a:t>and</a:t>
            </a:r>
          </a:p>
          <a:p>
            <a:pPr lvl="1"/>
            <a:r>
              <a:rPr lang="en-GB" sz="3200" b="1" dirty="0"/>
              <a:t>evidence on the mechanisms behind change </a:t>
            </a:r>
          </a:p>
          <a:p>
            <a:pPr marL="342900" lvl="1" indent="0">
              <a:buNone/>
            </a:pPr>
            <a:endParaRPr lang="en-GB" dirty="0"/>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9765"/>
          <a:stretch/>
        </p:blipFill>
        <p:spPr>
          <a:xfrm>
            <a:off x="4572000" y="1268760"/>
            <a:ext cx="4320480" cy="3192016"/>
          </a:xfrm>
          <a:prstGeom prst="rect">
            <a:avLst/>
          </a:prstGeom>
        </p:spPr>
      </p:pic>
      <p:sp>
        <p:nvSpPr>
          <p:cNvPr id="6" name="TextBox 5"/>
          <p:cNvSpPr txBox="1"/>
          <p:nvPr/>
        </p:nvSpPr>
        <p:spPr>
          <a:xfrm>
            <a:off x="179512" y="6010639"/>
            <a:ext cx="2160240" cy="400110"/>
          </a:xfrm>
          <a:prstGeom prst="rect">
            <a:avLst/>
          </a:prstGeom>
          <a:noFill/>
        </p:spPr>
        <p:txBody>
          <a:bodyPr wrap="square" rtlCol="0">
            <a:spAutoFit/>
          </a:bodyPr>
          <a:lstStyle/>
          <a:p>
            <a:r>
              <a:rPr lang="en-GB" sz="2000" b="1" dirty="0"/>
              <a:t>i</a:t>
            </a:r>
            <a:r>
              <a:rPr lang="en-GB" sz="2000" b="1" dirty="0" smtClean="0"/>
              <a:t>deas.lshtm.ac.uk</a:t>
            </a:r>
            <a:endParaRPr lang="en-GB" sz="2000" b="1" dirty="0"/>
          </a:p>
        </p:txBody>
      </p:sp>
    </p:spTree>
    <p:extLst>
      <p:ext uri="{BB962C8B-B14F-4D97-AF65-F5344CB8AC3E}">
        <p14:creationId xmlns:p14="http://schemas.microsoft.com/office/powerpoint/2010/main" val="49489784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57584" y="116632"/>
            <a:ext cx="6070600" cy="580926"/>
          </a:xfrm>
        </p:spPr>
        <p:txBody>
          <a:bodyPr>
            <a:normAutofit/>
          </a:bodyPr>
          <a:lstStyle/>
          <a:p>
            <a:r>
              <a:rPr lang="en-GB" sz="2800" dirty="0">
                <a:solidFill>
                  <a:srgbClr val="7E93AB"/>
                </a:solidFill>
              </a:rPr>
              <a:t>Qualitative methods</a:t>
            </a:r>
          </a:p>
        </p:txBody>
      </p:sp>
      <p:graphicFrame>
        <p:nvGraphicFramePr>
          <p:cNvPr id="6" name="Table 5"/>
          <p:cNvGraphicFramePr>
            <a:graphicFrameLocks noGrp="1"/>
          </p:cNvGraphicFramePr>
          <p:nvPr>
            <p:extLst>
              <p:ext uri="{D42A27DB-BD31-4B8C-83A1-F6EECF244321}">
                <p14:modId xmlns:p14="http://schemas.microsoft.com/office/powerpoint/2010/main" val="1512565570"/>
              </p:ext>
            </p:extLst>
          </p:nvPr>
        </p:nvGraphicFramePr>
        <p:xfrm>
          <a:off x="251520" y="1239332"/>
          <a:ext cx="8640960" cy="3739050"/>
        </p:xfrm>
        <a:graphic>
          <a:graphicData uri="http://schemas.openxmlformats.org/drawingml/2006/table">
            <a:tbl>
              <a:tblPr firstRow="1" bandRow="1">
                <a:tableStyleId>{5C22544A-7EE6-4342-B048-85BDC9FD1C3A}</a:tableStyleId>
              </a:tblPr>
              <a:tblGrid>
                <a:gridCol w="1953485">
                  <a:extLst>
                    <a:ext uri="{9D8B030D-6E8A-4147-A177-3AD203B41FA5}">
                      <a16:colId xmlns:a16="http://schemas.microsoft.com/office/drawing/2014/main" val="2530302195"/>
                    </a:ext>
                  </a:extLst>
                </a:gridCol>
                <a:gridCol w="6687475">
                  <a:extLst>
                    <a:ext uri="{9D8B030D-6E8A-4147-A177-3AD203B41FA5}">
                      <a16:colId xmlns:a16="http://schemas.microsoft.com/office/drawing/2014/main" val="581364923"/>
                    </a:ext>
                  </a:extLst>
                </a:gridCol>
              </a:tblGrid>
              <a:tr h="414708">
                <a:tc>
                  <a:txBody>
                    <a:bodyPr/>
                    <a:lstStyle/>
                    <a:p>
                      <a:r>
                        <a:rPr lang="en-GB" sz="2300" dirty="0"/>
                        <a:t>Category</a:t>
                      </a:r>
                    </a:p>
                  </a:txBody>
                  <a:tcPr marL="67865" marR="67865" marT="33933" marB="33933"/>
                </a:tc>
                <a:tc>
                  <a:txBody>
                    <a:bodyPr/>
                    <a:lstStyle/>
                    <a:p>
                      <a:endParaRPr lang="en-GB" sz="2300" dirty="0"/>
                    </a:p>
                  </a:txBody>
                  <a:tcPr marL="67865" marR="67865" marT="33933" marB="33933"/>
                </a:tc>
                <a:extLst>
                  <a:ext uri="{0D108BD9-81ED-4DB2-BD59-A6C34878D82A}">
                    <a16:rowId xmlns:a16="http://schemas.microsoft.com/office/drawing/2014/main" val="574451655"/>
                  </a:ext>
                </a:extLst>
              </a:tr>
              <a:tr h="414708">
                <a:tc>
                  <a:txBody>
                    <a:bodyPr/>
                    <a:lstStyle/>
                    <a:p>
                      <a:r>
                        <a:rPr lang="en-GB" sz="2300" dirty="0"/>
                        <a:t>Location</a:t>
                      </a:r>
                    </a:p>
                  </a:txBody>
                  <a:tcPr marL="67865" marR="67865" marT="33933" marB="33933"/>
                </a:tc>
                <a:tc>
                  <a:txBody>
                    <a:bodyPr/>
                    <a:lstStyle/>
                    <a:p>
                      <a:r>
                        <a:rPr lang="en-US" sz="2300" dirty="0"/>
                        <a:t>Two 'typical' Kebeles, Amhara and SNNP regions </a:t>
                      </a:r>
                      <a:endParaRPr lang="en-GB" sz="2300" dirty="0"/>
                    </a:p>
                  </a:txBody>
                  <a:tcPr marL="67865" marR="67865" marT="33933" marB="33933"/>
                </a:tc>
                <a:extLst>
                  <a:ext uri="{0D108BD9-81ED-4DB2-BD59-A6C34878D82A}">
                    <a16:rowId xmlns:a16="http://schemas.microsoft.com/office/drawing/2014/main" val="1402161158"/>
                  </a:ext>
                </a:extLst>
              </a:tr>
              <a:tr h="761549">
                <a:tc>
                  <a:txBody>
                    <a:bodyPr/>
                    <a:lstStyle/>
                    <a:p>
                      <a:r>
                        <a:rPr lang="en-GB" sz="2300" dirty="0"/>
                        <a:t>Respondents</a:t>
                      </a:r>
                    </a:p>
                  </a:txBody>
                  <a:tcPr marL="67865" marR="67865" marT="33933" marB="33933"/>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300" dirty="0"/>
                        <a:t>Recent mothers, grandmothers, fathers, community health workers and volunteers</a:t>
                      </a:r>
                    </a:p>
                  </a:txBody>
                  <a:tcPr marL="67865" marR="67865" marT="33933" marB="33933"/>
                </a:tc>
                <a:extLst>
                  <a:ext uri="{0D108BD9-81ED-4DB2-BD59-A6C34878D82A}">
                    <a16:rowId xmlns:a16="http://schemas.microsoft.com/office/drawing/2014/main" val="596822451"/>
                  </a:ext>
                </a:extLst>
              </a:tr>
              <a:tr h="761549">
                <a:tc>
                  <a:txBody>
                    <a:bodyPr/>
                    <a:lstStyle/>
                    <a:p>
                      <a:r>
                        <a:rPr lang="en-GB" sz="2300" dirty="0"/>
                        <a:t>Methods</a:t>
                      </a:r>
                    </a:p>
                  </a:txBody>
                  <a:tcPr marL="67865" marR="67865" marT="33933" marB="33933"/>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300" dirty="0"/>
                        <a:t>Narratives (12), in-depth interviews (13), friendship pair interviews (5) and FGDs (16)</a:t>
                      </a:r>
                    </a:p>
                  </a:txBody>
                  <a:tcPr marL="67865" marR="67865" marT="33933" marB="33933"/>
                </a:tc>
                <a:extLst>
                  <a:ext uri="{0D108BD9-81ED-4DB2-BD59-A6C34878D82A}">
                    <a16:rowId xmlns:a16="http://schemas.microsoft.com/office/drawing/2014/main" val="1356690868"/>
                  </a:ext>
                </a:extLst>
              </a:tr>
              <a:tr h="761549">
                <a:tc>
                  <a:txBody>
                    <a:bodyPr/>
                    <a:lstStyle/>
                    <a:p>
                      <a:r>
                        <a:rPr lang="en-GB" sz="2300" dirty="0"/>
                        <a:t>Content</a:t>
                      </a:r>
                    </a:p>
                  </a:txBody>
                  <a:tcPr marL="67865" marR="67865" marT="33933" marB="33933"/>
                </a:tc>
                <a:tc>
                  <a:txBody>
                    <a:bodyPr/>
                    <a:lstStyle/>
                    <a:p>
                      <a:r>
                        <a:rPr lang="en-US" sz="2300" dirty="0"/>
                        <a:t>Experiences of PNC visits, including why they did or did not occur and how women were identified</a:t>
                      </a:r>
                      <a:endParaRPr lang="en-GB" sz="2300" dirty="0"/>
                    </a:p>
                  </a:txBody>
                  <a:tcPr marL="67865" marR="67865" marT="33933" marB="33933"/>
                </a:tc>
                <a:extLst>
                  <a:ext uri="{0D108BD9-81ED-4DB2-BD59-A6C34878D82A}">
                    <a16:rowId xmlns:a16="http://schemas.microsoft.com/office/drawing/2014/main" val="1542225607"/>
                  </a:ext>
                </a:extLst>
              </a:tr>
              <a:tr h="595560">
                <a:tc>
                  <a:txBody>
                    <a:bodyPr/>
                    <a:lstStyle/>
                    <a:p>
                      <a:r>
                        <a:rPr lang="en-GB" sz="2300" dirty="0"/>
                        <a:t>Analysis</a:t>
                      </a:r>
                    </a:p>
                  </a:txBody>
                  <a:tcPr marL="67865" marR="67865" marT="33933" marB="33933"/>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300" dirty="0"/>
                        <a:t>Deductive and inductive coding and interpretation </a:t>
                      </a:r>
                    </a:p>
                  </a:txBody>
                  <a:tcPr marL="67865" marR="67865" marT="33933" marB="33933"/>
                </a:tc>
                <a:extLst>
                  <a:ext uri="{0D108BD9-81ED-4DB2-BD59-A6C34878D82A}">
                    <a16:rowId xmlns:a16="http://schemas.microsoft.com/office/drawing/2014/main" val="221914200"/>
                  </a:ext>
                </a:extLst>
              </a:tr>
            </a:tbl>
          </a:graphicData>
        </a:graphic>
      </p:graphicFrame>
      <p:sp>
        <p:nvSpPr>
          <p:cNvPr id="7" name="TextBox 6"/>
          <p:cNvSpPr txBox="1"/>
          <p:nvPr/>
        </p:nvSpPr>
        <p:spPr>
          <a:xfrm>
            <a:off x="179512" y="6010639"/>
            <a:ext cx="2160240" cy="400110"/>
          </a:xfrm>
          <a:prstGeom prst="rect">
            <a:avLst/>
          </a:prstGeom>
          <a:noFill/>
        </p:spPr>
        <p:txBody>
          <a:bodyPr wrap="square" rtlCol="0">
            <a:spAutoFit/>
          </a:bodyPr>
          <a:lstStyle/>
          <a:p>
            <a:r>
              <a:rPr lang="en-GB" sz="2000" b="1" dirty="0"/>
              <a:t>i</a:t>
            </a:r>
            <a:r>
              <a:rPr lang="en-GB" sz="2000" b="1" dirty="0" smtClean="0"/>
              <a:t>deas.lshtm.ac.uk</a:t>
            </a:r>
            <a:endParaRPr lang="en-GB" sz="2000" b="1" dirty="0"/>
          </a:p>
        </p:txBody>
      </p:sp>
    </p:spTree>
    <p:extLst>
      <p:ext uri="{BB962C8B-B14F-4D97-AF65-F5344CB8AC3E}">
        <p14:creationId xmlns:p14="http://schemas.microsoft.com/office/powerpoint/2010/main" val="92331304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99392"/>
            <a:ext cx="7613112" cy="990600"/>
          </a:xfrm>
        </p:spPr>
        <p:txBody>
          <a:bodyPr>
            <a:noAutofit/>
          </a:bodyPr>
          <a:lstStyle/>
          <a:p>
            <a:r>
              <a:rPr lang="en-GB" sz="2800" dirty="0" smtClean="0">
                <a:solidFill>
                  <a:srgbClr val="7E93AB"/>
                </a:solidFill>
              </a:rPr>
              <a:t>Results</a:t>
            </a:r>
            <a:endParaRPr lang="en-GB" sz="2800" dirty="0">
              <a:solidFill>
                <a:srgbClr val="7E93AB"/>
              </a:solidFill>
            </a:endParaRPr>
          </a:p>
        </p:txBody>
      </p:sp>
      <p:graphicFrame>
        <p:nvGraphicFramePr>
          <p:cNvPr id="6" name="Diagram 5"/>
          <p:cNvGraphicFramePr/>
          <p:nvPr>
            <p:extLst>
              <p:ext uri="{D42A27DB-BD31-4B8C-83A1-F6EECF244321}">
                <p14:modId xmlns:p14="http://schemas.microsoft.com/office/powerpoint/2010/main" val="3317496480"/>
              </p:ext>
            </p:extLst>
          </p:nvPr>
        </p:nvGraphicFramePr>
        <p:xfrm>
          <a:off x="539552" y="2777411"/>
          <a:ext cx="8263870" cy="39639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p:cNvSpPr txBox="1"/>
          <p:nvPr/>
        </p:nvSpPr>
        <p:spPr>
          <a:xfrm>
            <a:off x="179512" y="836712"/>
            <a:ext cx="8568952" cy="584775"/>
          </a:xfrm>
          <a:prstGeom prst="rect">
            <a:avLst/>
          </a:prstGeom>
          <a:noFill/>
        </p:spPr>
        <p:txBody>
          <a:bodyPr wrap="square" rtlCol="0">
            <a:spAutoFit/>
          </a:bodyPr>
          <a:lstStyle/>
          <a:p>
            <a:r>
              <a:rPr lang="en-GB" sz="3200" b="1" dirty="0"/>
              <a:t>What influences whether PNC visits occur?</a:t>
            </a:r>
          </a:p>
        </p:txBody>
      </p:sp>
    </p:spTree>
    <p:extLst>
      <p:ext uri="{BB962C8B-B14F-4D97-AF65-F5344CB8AC3E}">
        <p14:creationId xmlns:p14="http://schemas.microsoft.com/office/powerpoint/2010/main" val="187068256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4570039" y="0"/>
            <a:ext cx="4572002" cy="3429000"/>
          </a:xfrm>
          <a:prstGeom prst="rect">
            <a:avLst/>
          </a:prstGeom>
        </p:spPr>
      </p:pic>
      <p:sp>
        <p:nvSpPr>
          <p:cNvPr id="3" name="Content Placeholder 2"/>
          <p:cNvSpPr>
            <a:spLocks noGrp="1"/>
          </p:cNvSpPr>
          <p:nvPr>
            <p:ph idx="1"/>
          </p:nvPr>
        </p:nvSpPr>
        <p:spPr>
          <a:xfrm>
            <a:off x="107504" y="980728"/>
            <a:ext cx="4383550" cy="3400927"/>
          </a:xfrm>
        </p:spPr>
        <p:txBody>
          <a:bodyPr>
            <a:normAutofit/>
          </a:bodyPr>
          <a:lstStyle/>
          <a:p>
            <a:pPr>
              <a:spcBef>
                <a:spcPts val="1200"/>
              </a:spcBef>
            </a:pPr>
            <a:r>
              <a:rPr lang="en-GB" sz="2400" dirty="0"/>
              <a:t>Extreme distances and difficult terrain made visits impossible in some areas</a:t>
            </a:r>
          </a:p>
          <a:p>
            <a:pPr lvl="1">
              <a:spcBef>
                <a:spcPts val="1200"/>
              </a:spcBef>
            </a:pPr>
            <a:r>
              <a:rPr lang="en-GB" sz="2000" dirty="0"/>
              <a:t>Flat terrain and having a bicycle offset distance issues </a:t>
            </a:r>
          </a:p>
          <a:p>
            <a:pPr>
              <a:spcBef>
                <a:spcPts val="1200"/>
              </a:spcBef>
            </a:pPr>
            <a:r>
              <a:rPr lang="en-GB" sz="2400" dirty="0"/>
              <a:t>Information and work issues a greater barrier than moderate physical difficulties</a:t>
            </a:r>
          </a:p>
        </p:txBody>
      </p:sp>
      <p:sp>
        <p:nvSpPr>
          <p:cNvPr id="5" name="TextBox 4"/>
          <p:cNvSpPr txBox="1"/>
          <p:nvPr/>
        </p:nvSpPr>
        <p:spPr>
          <a:xfrm>
            <a:off x="148442" y="4381655"/>
            <a:ext cx="8744038" cy="1569660"/>
          </a:xfrm>
          <a:prstGeom prst="rect">
            <a:avLst/>
          </a:prstGeom>
          <a:noFill/>
          <a:ln w="28575" cmpd="sng">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400" i="1" dirty="0"/>
              <a:t>‘Some of the places are quite mountainous, and other places can only be accessed using a ladder to descend a ravine….There are places that we can’t access in the wet season…. Those that are nearer are not problematic’</a:t>
            </a:r>
            <a:r>
              <a:rPr lang="en-US" sz="2400" dirty="0"/>
              <a:t>  [Amhara, CHW] </a:t>
            </a:r>
            <a:endParaRPr lang="en-GB" sz="2400" dirty="0"/>
          </a:p>
        </p:txBody>
      </p:sp>
      <p:sp>
        <p:nvSpPr>
          <p:cNvPr id="7" name="Title 1"/>
          <p:cNvSpPr txBox="1">
            <a:spLocks/>
          </p:cNvSpPr>
          <p:nvPr/>
        </p:nvSpPr>
        <p:spPr>
          <a:xfrm>
            <a:off x="146323" y="116632"/>
            <a:ext cx="5793829" cy="614548"/>
          </a:xfrm>
          <a:prstGeom prst="rect">
            <a:avLst/>
          </a:prstGeom>
        </p:spPr>
        <p:txBody>
          <a:bodyPr vert="horz" lIns="91440" tIns="45720" rIns="91440" bIns="45720" rtlCol="0" anchor="ctr">
            <a:noAutofit/>
          </a:bodyPr>
          <a:lstStyle>
            <a:lvl1pPr algn="l" defTabSz="457200" rtl="0" eaLnBrk="1" latinLnBrk="0" hangingPunct="1">
              <a:spcBef>
                <a:spcPct val="0"/>
              </a:spcBef>
              <a:buNone/>
              <a:defRPr sz="4700" b="1" kern="1200" baseline="0">
                <a:solidFill>
                  <a:schemeClr val="accent1"/>
                </a:solidFill>
                <a:latin typeface="Cambria" pitchFamily="18" charset="0"/>
                <a:ea typeface="+mj-ea"/>
                <a:cs typeface="Cambria" pitchFamily="18" charset="0"/>
              </a:defRPr>
            </a:lvl1pPr>
          </a:lstStyle>
          <a:p>
            <a:r>
              <a:rPr lang="en-GB" sz="2800" dirty="0">
                <a:solidFill>
                  <a:srgbClr val="7E93AB"/>
                </a:solidFill>
              </a:rPr>
              <a:t>Accessibility </a:t>
            </a:r>
          </a:p>
        </p:txBody>
      </p:sp>
    </p:spTree>
    <p:extLst>
      <p:ext uri="{BB962C8B-B14F-4D97-AF65-F5344CB8AC3E}">
        <p14:creationId xmlns:p14="http://schemas.microsoft.com/office/powerpoint/2010/main" val="155200056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70529" y="980728"/>
            <a:ext cx="6282689" cy="3818021"/>
          </a:xfrm>
        </p:spPr>
        <p:txBody>
          <a:bodyPr>
            <a:noAutofit/>
          </a:bodyPr>
          <a:lstStyle/>
          <a:p>
            <a:pPr lvl="1"/>
            <a:r>
              <a:rPr lang="en-GB" sz="2000" dirty="0"/>
              <a:t>More visits in places where CHW had engaged with families close to the time of the delivery</a:t>
            </a:r>
          </a:p>
          <a:p>
            <a:pPr lvl="1"/>
            <a:endParaRPr lang="en-GB" sz="2000" dirty="0"/>
          </a:p>
          <a:p>
            <a:pPr lvl="1"/>
            <a:r>
              <a:rPr lang="en-GB" sz="2000" dirty="0"/>
              <a:t>More likely in areas where community </a:t>
            </a:r>
          </a:p>
          <a:p>
            <a:pPr marL="457200" lvl="1" indent="0">
              <a:buNone/>
            </a:pPr>
            <a:r>
              <a:rPr lang="en-GB" sz="2000" dirty="0"/>
              <a:t>volunteer/CHW information system functioned</a:t>
            </a:r>
          </a:p>
          <a:p>
            <a:pPr lvl="3"/>
            <a:r>
              <a:rPr lang="en-GB" sz="2000" dirty="0"/>
              <a:t>Poor function in less accessible areas, where CHWs relied most on this system, or on proactive mothers </a:t>
            </a:r>
          </a:p>
          <a:p>
            <a:pPr lvl="3"/>
            <a:r>
              <a:rPr lang="en-GB" sz="2000" dirty="0"/>
              <a:t>Poor function if volunteer thought the CHW would not come anyway </a:t>
            </a:r>
          </a:p>
        </p:txBody>
      </p:sp>
      <p:sp>
        <p:nvSpPr>
          <p:cNvPr id="7" name="Title 1"/>
          <p:cNvSpPr txBox="1">
            <a:spLocks/>
          </p:cNvSpPr>
          <p:nvPr/>
        </p:nvSpPr>
        <p:spPr>
          <a:xfrm>
            <a:off x="146323" y="-162272"/>
            <a:ext cx="7882061" cy="1143000"/>
          </a:xfrm>
          <a:prstGeom prst="rect">
            <a:avLst/>
          </a:prstGeom>
        </p:spPr>
        <p:txBody>
          <a:bodyPr vert="horz" lIns="91440" tIns="45720" rIns="91440" bIns="45720" rtlCol="0" anchor="ctr">
            <a:noAutofit/>
          </a:bodyPr>
          <a:lstStyle>
            <a:lvl1pPr algn="l" defTabSz="457200" rtl="0" eaLnBrk="1" latinLnBrk="0" hangingPunct="1">
              <a:spcBef>
                <a:spcPct val="0"/>
              </a:spcBef>
              <a:buNone/>
              <a:defRPr sz="4700" b="1" kern="1200" baseline="0">
                <a:solidFill>
                  <a:schemeClr val="accent1"/>
                </a:solidFill>
                <a:latin typeface="Cambria" pitchFamily="18" charset="0"/>
                <a:ea typeface="+mj-ea"/>
                <a:cs typeface="Cambria" pitchFamily="18" charset="0"/>
              </a:defRPr>
            </a:lvl1pPr>
          </a:lstStyle>
          <a:p>
            <a:r>
              <a:rPr lang="en-GB" sz="2800" dirty="0">
                <a:solidFill>
                  <a:srgbClr val="7E93AB"/>
                </a:solidFill>
              </a:rPr>
              <a:t>Community worker knowledge of deliveries </a:t>
            </a:r>
          </a:p>
        </p:txBody>
      </p:sp>
      <p:pic>
        <p:nvPicPr>
          <p:cNvPr id="8" name="Content Placeholder 4"/>
          <p:cNvPicPr>
            <a:picLocks noChangeAspect="1"/>
          </p:cNvPicPr>
          <p:nvPr/>
        </p:nvPicPr>
        <p:blipFill rotWithShape="1">
          <a:blip r:embed="rId3">
            <a:extLst/>
          </a:blip>
          <a:srcRect l="-1525" r="-519"/>
          <a:stretch/>
        </p:blipFill>
        <p:spPr>
          <a:xfrm>
            <a:off x="5940152" y="1819168"/>
            <a:ext cx="3312368" cy="2617944"/>
          </a:xfrm>
          <a:prstGeom prst="rect">
            <a:avLst/>
          </a:prstGeom>
        </p:spPr>
      </p:pic>
      <p:sp>
        <p:nvSpPr>
          <p:cNvPr id="9" name="TextBox 8"/>
          <p:cNvSpPr txBox="1"/>
          <p:nvPr/>
        </p:nvSpPr>
        <p:spPr>
          <a:xfrm>
            <a:off x="146323" y="5018419"/>
            <a:ext cx="8640960" cy="923330"/>
          </a:xfrm>
          <a:prstGeom prst="rect">
            <a:avLst/>
          </a:prstGeom>
          <a:noFill/>
          <a:ln w="28575" cmpd="sng">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i="1" dirty="0"/>
              <a:t>‘The problem is that we do not get the feedback through the [volunteers] on time. They have to go a lot of distance …….because of that we visit them after 7 days. So that is our major problem’ </a:t>
            </a:r>
            <a:r>
              <a:rPr lang="en-US" dirty="0"/>
              <a:t>[Amhara, CHW] </a:t>
            </a:r>
          </a:p>
        </p:txBody>
      </p:sp>
    </p:spTree>
    <p:extLst>
      <p:ext uri="{BB962C8B-B14F-4D97-AF65-F5344CB8AC3E}">
        <p14:creationId xmlns:p14="http://schemas.microsoft.com/office/powerpoint/2010/main" val="196142445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70529" y="980728"/>
            <a:ext cx="6282689" cy="3818021"/>
          </a:xfrm>
        </p:spPr>
        <p:txBody>
          <a:bodyPr>
            <a:noAutofit/>
          </a:bodyPr>
          <a:lstStyle/>
          <a:p>
            <a:pPr lvl="1"/>
            <a:r>
              <a:rPr lang="en-GB" sz="2000" dirty="0"/>
              <a:t>Well organized CHWs had clear strategies for visiting each community </a:t>
            </a:r>
          </a:p>
          <a:p>
            <a:pPr lvl="1"/>
            <a:endParaRPr lang="en-GB" sz="2000" dirty="0"/>
          </a:p>
          <a:p>
            <a:pPr lvl="1"/>
            <a:r>
              <a:rPr lang="en-GB" sz="2000" dirty="0"/>
              <a:t>Many CHWs were unavailable due to competing activities +/- motivation</a:t>
            </a:r>
          </a:p>
          <a:p>
            <a:pPr marL="1008460" lvl="2"/>
            <a:r>
              <a:rPr lang="en-GB" sz="2000" dirty="0"/>
              <a:t>Temporary staff and those less connected to </a:t>
            </a:r>
            <a:br>
              <a:rPr lang="en-GB" sz="2000" dirty="0"/>
            </a:br>
            <a:r>
              <a:rPr lang="en-GB" sz="2000" dirty="0"/>
              <a:t>the community were less active</a:t>
            </a:r>
          </a:p>
          <a:p>
            <a:pPr marL="1008460" lvl="2"/>
            <a:r>
              <a:rPr lang="en-GB" sz="2000" dirty="0"/>
              <a:t>Some CHWs relied on volunteers to do community work</a:t>
            </a:r>
          </a:p>
          <a:p>
            <a:pPr marL="1008460" lvl="2"/>
            <a:r>
              <a:rPr lang="en-GB" sz="2000" dirty="0"/>
              <a:t>Some CHWs focused mainly on increasing </a:t>
            </a:r>
          </a:p>
          <a:p>
            <a:pPr marL="779860" lvl="2" indent="0">
              <a:buNone/>
            </a:pPr>
            <a:r>
              <a:rPr lang="en-GB" sz="2000" dirty="0"/>
              <a:t>    facility deliveries</a:t>
            </a:r>
          </a:p>
          <a:p>
            <a:pPr lvl="2"/>
            <a:endParaRPr lang="en-GB" sz="2400" dirty="0"/>
          </a:p>
          <a:p>
            <a:pPr marL="342900" lvl="1" indent="0">
              <a:buNone/>
            </a:pPr>
            <a:endParaRPr lang="en-GB" sz="1350" dirty="0"/>
          </a:p>
        </p:txBody>
      </p:sp>
      <p:sp>
        <p:nvSpPr>
          <p:cNvPr id="7" name="Title 1"/>
          <p:cNvSpPr txBox="1">
            <a:spLocks/>
          </p:cNvSpPr>
          <p:nvPr/>
        </p:nvSpPr>
        <p:spPr>
          <a:xfrm>
            <a:off x="146323" y="116632"/>
            <a:ext cx="5793829" cy="589002"/>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4700" b="1" kern="1200" baseline="0">
                <a:solidFill>
                  <a:schemeClr val="accent1"/>
                </a:solidFill>
                <a:latin typeface="Cambria" pitchFamily="18" charset="0"/>
                <a:ea typeface="+mj-ea"/>
                <a:cs typeface="Cambria" pitchFamily="18" charset="0"/>
              </a:defRPr>
            </a:lvl1pPr>
          </a:lstStyle>
          <a:p>
            <a:r>
              <a:rPr lang="en-GB" sz="2800" dirty="0">
                <a:solidFill>
                  <a:srgbClr val="7E93AB"/>
                </a:solidFill>
              </a:rPr>
              <a:t>Work issues</a:t>
            </a:r>
          </a:p>
        </p:txBody>
      </p:sp>
      <p:pic>
        <p:nvPicPr>
          <p:cNvPr id="10" name="Content Placeholder 4"/>
          <p:cNvPicPr>
            <a:picLocks noChangeAspect="1"/>
          </p:cNvPicPr>
          <p:nvPr/>
        </p:nvPicPr>
        <p:blipFill rotWithShape="1">
          <a:blip r:embed="rId3"/>
          <a:srcRect l="4100" r="5692"/>
          <a:stretch/>
        </p:blipFill>
        <p:spPr>
          <a:xfrm>
            <a:off x="6012160" y="1772816"/>
            <a:ext cx="3168352" cy="2664296"/>
          </a:xfrm>
          <a:prstGeom prst="rect">
            <a:avLst/>
          </a:prstGeom>
        </p:spPr>
      </p:pic>
      <p:sp>
        <p:nvSpPr>
          <p:cNvPr id="11" name="TextBox 10"/>
          <p:cNvSpPr txBox="1"/>
          <p:nvPr/>
        </p:nvSpPr>
        <p:spPr>
          <a:xfrm>
            <a:off x="179122" y="5073843"/>
            <a:ext cx="5040560" cy="1323439"/>
          </a:xfrm>
          <a:prstGeom prst="rect">
            <a:avLst/>
          </a:prstGeom>
          <a:noFill/>
          <a:ln w="28575" cmpd="sng">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000" i="1" dirty="0"/>
              <a:t>‘There are only two [CHWs].  They have lots of activities, which they are expected to perform.  Therefore, they cannot cover all mothers in the three days after delivery’  </a:t>
            </a:r>
            <a:r>
              <a:rPr lang="en-US" sz="2000" dirty="0"/>
              <a:t>[SNNPR, Mother]</a:t>
            </a:r>
            <a:endParaRPr lang="en-US" sz="2000" i="1" dirty="0"/>
          </a:p>
        </p:txBody>
      </p:sp>
    </p:spTree>
    <p:extLst>
      <p:ext uri="{BB962C8B-B14F-4D97-AF65-F5344CB8AC3E}">
        <p14:creationId xmlns:p14="http://schemas.microsoft.com/office/powerpoint/2010/main" val="28533217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7584" y="183778"/>
            <a:ext cx="6070600" cy="508918"/>
          </a:xfrm>
        </p:spPr>
        <p:txBody>
          <a:bodyPr>
            <a:noAutofit/>
          </a:bodyPr>
          <a:lstStyle/>
          <a:p>
            <a:r>
              <a:rPr lang="en-GB" sz="2800" dirty="0">
                <a:solidFill>
                  <a:srgbClr val="7E93AB"/>
                </a:solidFill>
              </a:rPr>
              <a:t>Interpretation</a:t>
            </a:r>
          </a:p>
        </p:txBody>
      </p:sp>
      <p:sp>
        <p:nvSpPr>
          <p:cNvPr id="3" name="Content Placeholder 2"/>
          <p:cNvSpPr>
            <a:spLocks noGrp="1"/>
          </p:cNvSpPr>
          <p:nvPr>
            <p:ph idx="1"/>
          </p:nvPr>
        </p:nvSpPr>
        <p:spPr>
          <a:xfrm>
            <a:off x="175840" y="620688"/>
            <a:ext cx="8640960" cy="4661797"/>
          </a:xfrm>
        </p:spPr>
        <p:txBody>
          <a:bodyPr>
            <a:normAutofit/>
          </a:bodyPr>
          <a:lstStyle/>
          <a:p>
            <a:pPr marL="0" indent="0">
              <a:buNone/>
            </a:pPr>
            <a:endParaRPr lang="en-GB" sz="2000" dirty="0"/>
          </a:p>
          <a:p>
            <a:pPr marL="0" indent="0">
              <a:buNone/>
            </a:pPr>
            <a:r>
              <a:rPr lang="en-GB" sz="2000" dirty="0"/>
              <a:t>The understanding gained from this study can enhance plans to improve PNC coverage. It shows:</a:t>
            </a:r>
          </a:p>
          <a:p>
            <a:pPr lvl="1"/>
            <a:endParaRPr lang="en-GB" sz="2000" dirty="0"/>
          </a:p>
          <a:p>
            <a:pPr lvl="1"/>
            <a:r>
              <a:rPr lang="en-GB" sz="2000" dirty="0"/>
              <a:t>importance of realistic workloads and catchment areas</a:t>
            </a:r>
          </a:p>
          <a:p>
            <a:pPr lvl="1"/>
            <a:endParaRPr lang="en-GB" sz="2000" dirty="0"/>
          </a:p>
          <a:p>
            <a:pPr lvl="1"/>
            <a:r>
              <a:rPr lang="en-GB" sz="2000" dirty="0"/>
              <a:t>need to improve the community volunteer/CHW notification system</a:t>
            </a:r>
          </a:p>
          <a:p>
            <a:pPr lvl="1"/>
            <a:endParaRPr lang="en-GB" sz="2000" dirty="0"/>
          </a:p>
          <a:p>
            <a:pPr lvl="1"/>
            <a:r>
              <a:rPr lang="en-GB" sz="2000" dirty="0"/>
              <a:t>need to consider alternative notification systems</a:t>
            </a:r>
          </a:p>
          <a:p>
            <a:pPr lvl="1"/>
            <a:endParaRPr lang="en-GB" sz="2000" dirty="0"/>
          </a:p>
          <a:p>
            <a:pPr lvl="1"/>
            <a:r>
              <a:rPr lang="en-GB" sz="2000" dirty="0"/>
              <a:t>differences between workers suggests that selection and motivation of workers could play a key role in PNC coverage. </a:t>
            </a:r>
          </a:p>
          <a:p>
            <a:endParaRPr lang="en-GB" sz="2000" dirty="0"/>
          </a:p>
          <a:p>
            <a:endParaRPr lang="en-GB" sz="2000" dirty="0"/>
          </a:p>
          <a:p>
            <a:endParaRPr lang="en-GB" sz="2000" dirty="0"/>
          </a:p>
          <a:p>
            <a:pPr marL="0" indent="0">
              <a:buNone/>
            </a:pPr>
            <a:endParaRPr lang="en-GB" sz="2000" dirty="0"/>
          </a:p>
        </p:txBody>
      </p:sp>
    </p:spTree>
    <p:extLst>
      <p:ext uri="{BB962C8B-B14F-4D97-AF65-F5344CB8AC3E}">
        <p14:creationId xmlns:p14="http://schemas.microsoft.com/office/powerpoint/2010/main" val="330199721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57571"/>
            <a:ext cx="9144000" cy="5142857"/>
          </a:xfrm>
          <a:prstGeom prst="rect">
            <a:avLst/>
          </a:prstGeom>
        </p:spPr>
      </p:pic>
    </p:spTree>
    <p:extLst>
      <p:ext uri="{BB962C8B-B14F-4D97-AF65-F5344CB8AC3E}">
        <p14:creationId xmlns:p14="http://schemas.microsoft.com/office/powerpoint/2010/main" val="371159017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7584" y="183778"/>
            <a:ext cx="6070600" cy="508918"/>
          </a:xfrm>
        </p:spPr>
        <p:txBody>
          <a:bodyPr>
            <a:noAutofit/>
          </a:bodyPr>
          <a:lstStyle/>
          <a:p>
            <a:r>
              <a:rPr lang="en-GB" sz="2800" dirty="0">
                <a:solidFill>
                  <a:srgbClr val="7E93AB"/>
                </a:solidFill>
              </a:rPr>
              <a:t>Acknowledgements</a:t>
            </a:r>
          </a:p>
        </p:txBody>
      </p:sp>
      <p:sp>
        <p:nvSpPr>
          <p:cNvPr id="3" name="Content Placeholder 2"/>
          <p:cNvSpPr>
            <a:spLocks noGrp="1"/>
          </p:cNvSpPr>
          <p:nvPr>
            <p:ph idx="1"/>
          </p:nvPr>
        </p:nvSpPr>
        <p:spPr>
          <a:xfrm>
            <a:off x="251520" y="1484784"/>
            <a:ext cx="8640960" cy="4104456"/>
          </a:xfrm>
        </p:spPr>
        <p:txBody>
          <a:bodyPr>
            <a:normAutofit fontScale="92500" lnSpcReduction="10000"/>
          </a:bodyPr>
          <a:lstStyle/>
          <a:p>
            <a:r>
              <a:rPr lang="en-GB" sz="3200" dirty="0" smtClean="0"/>
              <a:t>Ethiopian </a:t>
            </a:r>
            <a:r>
              <a:rPr lang="en-GB" sz="3200" dirty="0"/>
              <a:t>Government for support</a:t>
            </a:r>
          </a:p>
          <a:p>
            <a:r>
              <a:rPr lang="en-GB" sz="3200" dirty="0" err="1"/>
              <a:t>JaRco</a:t>
            </a:r>
            <a:r>
              <a:rPr lang="en-GB" sz="3200" dirty="0"/>
              <a:t> Consulting for survey implementation and oversight</a:t>
            </a:r>
          </a:p>
          <a:p>
            <a:r>
              <a:rPr lang="en-GB" sz="3200" dirty="0"/>
              <a:t>Y Amare, P Scheelbeek, D </a:t>
            </a:r>
            <a:r>
              <a:rPr lang="en-GB" sz="3200" dirty="0" err="1"/>
              <a:t>Berhanu</a:t>
            </a:r>
            <a:r>
              <a:rPr lang="en-GB" sz="3200" dirty="0"/>
              <a:t> for qualitative data collection</a:t>
            </a:r>
          </a:p>
          <a:p>
            <a:r>
              <a:rPr lang="en-GB" sz="3200" dirty="0"/>
              <a:t>Bill &amp; Melinda Gates Foundation grantees for support and input</a:t>
            </a:r>
          </a:p>
          <a:p>
            <a:r>
              <a:rPr lang="en-GB" sz="3200" dirty="0"/>
              <a:t>All families and community members interviewed</a:t>
            </a:r>
          </a:p>
          <a:p>
            <a:endParaRPr lang="en-GB" dirty="0"/>
          </a:p>
          <a:p>
            <a:endParaRPr lang="en-GB" dirty="0"/>
          </a:p>
          <a:p>
            <a:pPr marL="0" indent="0">
              <a:buNone/>
            </a:pPr>
            <a:endParaRPr lang="en-GB" dirty="0"/>
          </a:p>
        </p:txBody>
      </p:sp>
    </p:spTree>
    <p:extLst>
      <p:ext uri="{BB962C8B-B14F-4D97-AF65-F5344CB8AC3E}">
        <p14:creationId xmlns:p14="http://schemas.microsoft.com/office/powerpoint/2010/main" val="383202381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5589240"/>
            <a:ext cx="6070600" cy="1143000"/>
          </a:xfrm>
        </p:spPr>
        <p:txBody>
          <a:bodyPr>
            <a:normAutofit/>
          </a:bodyPr>
          <a:lstStyle/>
          <a:p>
            <a:r>
              <a:rPr lang="en-GB" sz="2800" dirty="0">
                <a:solidFill>
                  <a:srgbClr val="7E93AB"/>
                </a:solidFill>
              </a:rPr>
              <a:t>Panel discussion</a:t>
            </a:r>
          </a:p>
        </p:txBody>
      </p:sp>
      <p:pic>
        <p:nvPicPr>
          <p:cNvPr id="4"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980" t="4412" r="980" b="5699"/>
          <a:stretch/>
        </p:blipFill>
        <p:spPr>
          <a:xfrm>
            <a:off x="0" y="0"/>
            <a:ext cx="9144000" cy="5589240"/>
          </a:xfrm>
        </p:spPr>
      </p:pic>
    </p:spTree>
    <p:extLst>
      <p:ext uri="{BB962C8B-B14F-4D97-AF65-F5344CB8AC3E}">
        <p14:creationId xmlns:p14="http://schemas.microsoft.com/office/powerpoint/2010/main" val="399376250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44624"/>
            <a:ext cx="2818656" cy="724942"/>
          </a:xfrm>
        </p:spPr>
        <p:txBody>
          <a:bodyPr>
            <a:normAutofit/>
          </a:bodyPr>
          <a:lstStyle/>
          <a:p>
            <a:pPr algn="ctr"/>
            <a:r>
              <a:rPr lang="en-GB" sz="2800" b="1" dirty="0">
                <a:solidFill>
                  <a:srgbClr val="8EAED5"/>
                </a:solidFill>
                <a:cs typeface="Arial" panose="020B0604020202020204" pitchFamily="34" charset="0"/>
              </a:rPr>
              <a:t>Scale-up game </a:t>
            </a:r>
          </a:p>
        </p:txBody>
      </p:sp>
      <p:sp>
        <p:nvSpPr>
          <p:cNvPr id="5" name="Content Placeholder 2"/>
          <p:cNvSpPr>
            <a:spLocks noGrp="1"/>
          </p:cNvSpPr>
          <p:nvPr>
            <p:ph idx="1"/>
          </p:nvPr>
        </p:nvSpPr>
        <p:spPr>
          <a:xfrm>
            <a:off x="251520" y="1600201"/>
            <a:ext cx="8640959" cy="2548880"/>
          </a:xfrm>
        </p:spPr>
        <p:txBody>
          <a:bodyPr>
            <a:noAutofit/>
          </a:bodyPr>
          <a:lstStyle/>
          <a:p>
            <a:pPr marL="0" indent="0" algn="ctr">
              <a:buNone/>
            </a:pPr>
            <a:r>
              <a:rPr lang="en-GB" sz="3200" dirty="0">
                <a:cs typeface="Arial" panose="020B0604020202020204" pitchFamily="34" charset="0"/>
              </a:rPr>
              <a:t>In the break: what words or phrases do you think of when considering ‘scale-up’...? Please write them down! </a:t>
            </a:r>
          </a:p>
          <a:p>
            <a:pPr marL="0" indent="0">
              <a:buNone/>
            </a:pPr>
            <a:endParaRPr lang="en-GB" sz="3200" i="1" dirty="0">
              <a:cs typeface="Arial" panose="020B0604020202020204" pitchFamily="34" charset="0"/>
            </a:endParaRPr>
          </a:p>
          <a:p>
            <a:pPr marL="0" indent="0" algn="ctr">
              <a:buNone/>
            </a:pPr>
            <a:r>
              <a:rPr lang="en-GB" sz="3200" b="1" i="1" dirty="0" smtClean="0">
                <a:cs typeface="Arial" panose="020B0604020202020204" pitchFamily="34" charset="0"/>
              </a:rPr>
              <a:t>Fantastic prizes!</a:t>
            </a:r>
            <a:endParaRPr lang="en-GB" sz="3200" b="1" i="1" dirty="0">
              <a:cs typeface="Arial" panose="020B0604020202020204" pitchFamily="34" charset="0"/>
            </a:endParaRPr>
          </a:p>
        </p:txBody>
      </p:sp>
      <p:sp>
        <p:nvSpPr>
          <p:cNvPr id="6" name="TextBox 5"/>
          <p:cNvSpPr txBox="1"/>
          <p:nvPr/>
        </p:nvSpPr>
        <p:spPr>
          <a:xfrm>
            <a:off x="179512" y="6010639"/>
            <a:ext cx="2160240" cy="400110"/>
          </a:xfrm>
          <a:prstGeom prst="rect">
            <a:avLst/>
          </a:prstGeom>
          <a:noFill/>
        </p:spPr>
        <p:txBody>
          <a:bodyPr wrap="square" rtlCol="0">
            <a:spAutoFit/>
          </a:bodyPr>
          <a:lstStyle/>
          <a:p>
            <a:r>
              <a:rPr lang="en-GB" sz="2000" b="1" dirty="0"/>
              <a:t>i</a:t>
            </a:r>
            <a:r>
              <a:rPr lang="en-GB" sz="2000" b="1" dirty="0" smtClean="0"/>
              <a:t>deas.lshtm.ac.uk</a:t>
            </a:r>
            <a:endParaRPr lang="en-GB" sz="2000" b="1" dirty="0"/>
          </a:p>
        </p:txBody>
      </p:sp>
    </p:spTree>
    <p:extLst>
      <p:ext uri="{BB962C8B-B14F-4D97-AF65-F5344CB8AC3E}">
        <p14:creationId xmlns:p14="http://schemas.microsoft.com/office/powerpoint/2010/main" val="232198895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89282" y="500870"/>
            <a:ext cx="3417376" cy="954107"/>
          </a:xfrm>
          <a:prstGeom prst="rect">
            <a:avLst/>
          </a:prstGeom>
          <a:noFill/>
        </p:spPr>
        <p:txBody>
          <a:bodyPr wrap="square" rtlCol="0">
            <a:spAutoFit/>
          </a:bodyPr>
          <a:lstStyle/>
          <a:p>
            <a:r>
              <a:rPr lang="en-GB" sz="2800" b="1" dirty="0">
                <a:solidFill>
                  <a:schemeClr val="accent6">
                    <a:lumMod val="75000"/>
                  </a:schemeClr>
                </a:solidFill>
              </a:rPr>
              <a:t>Innovation effectiveness </a:t>
            </a:r>
          </a:p>
        </p:txBody>
      </p:sp>
      <p:sp>
        <p:nvSpPr>
          <p:cNvPr id="7" name="TextBox 6"/>
          <p:cNvSpPr txBox="1"/>
          <p:nvPr/>
        </p:nvSpPr>
        <p:spPr>
          <a:xfrm>
            <a:off x="683568" y="2098944"/>
            <a:ext cx="1525511" cy="523220"/>
          </a:xfrm>
          <a:prstGeom prst="rect">
            <a:avLst/>
          </a:prstGeom>
          <a:noFill/>
        </p:spPr>
        <p:txBody>
          <a:bodyPr wrap="square" rtlCol="0">
            <a:spAutoFit/>
          </a:bodyPr>
          <a:lstStyle/>
          <a:p>
            <a:r>
              <a:rPr lang="en-GB" sz="2800" b="1" dirty="0">
                <a:solidFill>
                  <a:schemeClr val="accent6">
                    <a:lumMod val="75000"/>
                  </a:schemeClr>
                </a:solidFill>
              </a:rPr>
              <a:t>Evidence</a:t>
            </a:r>
            <a:endParaRPr lang="en-GB" sz="2800" dirty="0">
              <a:solidFill>
                <a:schemeClr val="accent6">
                  <a:lumMod val="75000"/>
                </a:schemeClr>
              </a:solidFill>
            </a:endParaRPr>
          </a:p>
        </p:txBody>
      </p:sp>
      <p:sp>
        <p:nvSpPr>
          <p:cNvPr id="8" name="TextBox 7"/>
          <p:cNvSpPr txBox="1"/>
          <p:nvPr/>
        </p:nvSpPr>
        <p:spPr>
          <a:xfrm>
            <a:off x="3414513" y="679347"/>
            <a:ext cx="1836204" cy="523220"/>
          </a:xfrm>
          <a:prstGeom prst="rect">
            <a:avLst/>
          </a:prstGeom>
          <a:noFill/>
        </p:spPr>
        <p:txBody>
          <a:bodyPr wrap="square" rtlCol="0">
            <a:spAutoFit/>
          </a:bodyPr>
          <a:lstStyle/>
          <a:p>
            <a:r>
              <a:rPr lang="en-GB" sz="2800" b="1" dirty="0">
                <a:solidFill>
                  <a:schemeClr val="accent6">
                    <a:lumMod val="75000"/>
                  </a:schemeClr>
                </a:solidFill>
              </a:rPr>
              <a:t>Scalability</a:t>
            </a:r>
          </a:p>
        </p:txBody>
      </p:sp>
      <p:sp>
        <p:nvSpPr>
          <p:cNvPr id="19" name="TextBox 18"/>
          <p:cNvSpPr txBox="1"/>
          <p:nvPr/>
        </p:nvSpPr>
        <p:spPr>
          <a:xfrm>
            <a:off x="3351582" y="1454977"/>
            <a:ext cx="1981722" cy="523220"/>
          </a:xfrm>
          <a:prstGeom prst="rect">
            <a:avLst/>
          </a:prstGeom>
          <a:noFill/>
        </p:spPr>
        <p:txBody>
          <a:bodyPr wrap="square" rtlCol="0">
            <a:spAutoFit/>
          </a:bodyPr>
          <a:lstStyle/>
          <a:p>
            <a:r>
              <a:rPr lang="en-GB" sz="2800" b="1" dirty="0">
                <a:solidFill>
                  <a:schemeClr val="accent6">
                    <a:lumMod val="75000"/>
                  </a:schemeClr>
                </a:solidFill>
              </a:rPr>
              <a:t>Alignment</a:t>
            </a:r>
            <a:endParaRPr lang="en-GB" sz="2800" dirty="0">
              <a:solidFill>
                <a:schemeClr val="accent6">
                  <a:lumMod val="75000"/>
                </a:schemeClr>
              </a:solidFill>
            </a:endParaRPr>
          </a:p>
        </p:txBody>
      </p:sp>
      <p:sp>
        <p:nvSpPr>
          <p:cNvPr id="21" name="TextBox 20"/>
          <p:cNvSpPr txBox="1"/>
          <p:nvPr/>
        </p:nvSpPr>
        <p:spPr>
          <a:xfrm>
            <a:off x="6431365" y="2182092"/>
            <a:ext cx="1836204" cy="523220"/>
          </a:xfrm>
          <a:prstGeom prst="rect">
            <a:avLst/>
          </a:prstGeom>
          <a:noFill/>
        </p:spPr>
        <p:txBody>
          <a:bodyPr wrap="square" rtlCol="0">
            <a:spAutoFit/>
          </a:bodyPr>
          <a:lstStyle/>
          <a:p>
            <a:r>
              <a:rPr lang="en-GB" sz="2800" b="1" dirty="0">
                <a:solidFill>
                  <a:schemeClr val="accent6">
                    <a:lumMod val="75000"/>
                  </a:schemeClr>
                </a:solidFill>
              </a:rPr>
              <a:t>Diffusion</a:t>
            </a:r>
          </a:p>
        </p:txBody>
      </p:sp>
      <p:sp>
        <p:nvSpPr>
          <p:cNvPr id="10" name="TextBox 9"/>
          <p:cNvSpPr txBox="1"/>
          <p:nvPr/>
        </p:nvSpPr>
        <p:spPr>
          <a:xfrm>
            <a:off x="655711" y="3148318"/>
            <a:ext cx="1836204" cy="954107"/>
          </a:xfrm>
          <a:prstGeom prst="rect">
            <a:avLst/>
          </a:prstGeom>
          <a:noFill/>
        </p:spPr>
        <p:txBody>
          <a:bodyPr wrap="square" rtlCol="0">
            <a:spAutoFit/>
          </a:bodyPr>
          <a:lstStyle/>
          <a:p>
            <a:r>
              <a:rPr lang="en-GB" sz="2800" b="1" dirty="0">
                <a:solidFill>
                  <a:schemeClr val="accent1"/>
                </a:solidFill>
              </a:rPr>
              <a:t>Powerful individuals</a:t>
            </a:r>
          </a:p>
        </p:txBody>
      </p:sp>
      <p:sp>
        <p:nvSpPr>
          <p:cNvPr id="11" name="TextBox 10"/>
          <p:cNvSpPr txBox="1"/>
          <p:nvPr/>
        </p:nvSpPr>
        <p:spPr>
          <a:xfrm>
            <a:off x="3563888" y="5176694"/>
            <a:ext cx="1134126" cy="523220"/>
          </a:xfrm>
          <a:prstGeom prst="rect">
            <a:avLst/>
          </a:prstGeom>
          <a:noFill/>
        </p:spPr>
        <p:txBody>
          <a:bodyPr wrap="square" rtlCol="0">
            <a:spAutoFit/>
          </a:bodyPr>
          <a:lstStyle/>
          <a:p>
            <a:r>
              <a:rPr lang="en-GB" sz="2800" b="1" dirty="0">
                <a:solidFill>
                  <a:schemeClr val="accent1"/>
                </a:solidFill>
              </a:rPr>
              <a:t>Trust</a:t>
            </a:r>
            <a:r>
              <a:rPr lang="en-GB" sz="2100" b="1" dirty="0">
                <a:solidFill>
                  <a:schemeClr val="accent1"/>
                </a:solidFill>
              </a:rPr>
              <a:t>  </a:t>
            </a:r>
            <a:endParaRPr lang="en-GB" sz="2100" dirty="0"/>
          </a:p>
        </p:txBody>
      </p:sp>
      <p:sp>
        <p:nvSpPr>
          <p:cNvPr id="12" name="TextBox 11"/>
          <p:cNvSpPr txBox="1"/>
          <p:nvPr/>
        </p:nvSpPr>
        <p:spPr>
          <a:xfrm>
            <a:off x="361217" y="4530378"/>
            <a:ext cx="2520279" cy="954107"/>
          </a:xfrm>
          <a:prstGeom prst="rect">
            <a:avLst/>
          </a:prstGeom>
          <a:noFill/>
        </p:spPr>
        <p:txBody>
          <a:bodyPr wrap="square" rtlCol="0">
            <a:spAutoFit/>
          </a:bodyPr>
          <a:lstStyle/>
          <a:p>
            <a:r>
              <a:rPr lang="en-GB" sz="2800" b="1" dirty="0">
                <a:solidFill>
                  <a:schemeClr val="accent1"/>
                </a:solidFill>
              </a:rPr>
              <a:t>Donor harmonisation</a:t>
            </a:r>
            <a:r>
              <a:rPr lang="en-GB" sz="2800" dirty="0"/>
              <a:t> </a:t>
            </a:r>
          </a:p>
        </p:txBody>
      </p:sp>
      <p:sp>
        <p:nvSpPr>
          <p:cNvPr id="16" name="TextBox 15"/>
          <p:cNvSpPr txBox="1"/>
          <p:nvPr/>
        </p:nvSpPr>
        <p:spPr>
          <a:xfrm>
            <a:off x="3441426" y="3314682"/>
            <a:ext cx="1836204" cy="523220"/>
          </a:xfrm>
          <a:prstGeom prst="rect">
            <a:avLst/>
          </a:prstGeom>
          <a:noFill/>
        </p:spPr>
        <p:txBody>
          <a:bodyPr wrap="square" rtlCol="0">
            <a:spAutoFit/>
          </a:bodyPr>
          <a:lstStyle/>
          <a:p>
            <a:r>
              <a:rPr lang="en-GB" sz="2800" b="1" dirty="0">
                <a:solidFill>
                  <a:schemeClr val="accent1"/>
                </a:solidFill>
              </a:rPr>
              <a:t>Passion</a:t>
            </a:r>
          </a:p>
        </p:txBody>
      </p:sp>
      <p:sp>
        <p:nvSpPr>
          <p:cNvPr id="17" name="TextBox 16"/>
          <p:cNvSpPr txBox="1"/>
          <p:nvPr/>
        </p:nvSpPr>
        <p:spPr>
          <a:xfrm>
            <a:off x="6627953" y="3303059"/>
            <a:ext cx="1836204" cy="523220"/>
          </a:xfrm>
          <a:prstGeom prst="rect">
            <a:avLst/>
          </a:prstGeom>
          <a:noFill/>
        </p:spPr>
        <p:txBody>
          <a:bodyPr wrap="square" rtlCol="0">
            <a:spAutoFit/>
          </a:bodyPr>
          <a:lstStyle/>
          <a:p>
            <a:r>
              <a:rPr lang="en-GB" sz="2800" b="1" dirty="0">
                <a:solidFill>
                  <a:schemeClr val="accent1"/>
                </a:solidFill>
              </a:rPr>
              <a:t>Vision</a:t>
            </a:r>
            <a:r>
              <a:rPr lang="en-GB" sz="2100" b="1" dirty="0">
                <a:solidFill>
                  <a:schemeClr val="accent1"/>
                </a:solidFill>
              </a:rPr>
              <a:t>  </a:t>
            </a:r>
          </a:p>
        </p:txBody>
      </p:sp>
      <p:sp>
        <p:nvSpPr>
          <p:cNvPr id="18" name="TextBox 17"/>
          <p:cNvSpPr txBox="1"/>
          <p:nvPr/>
        </p:nvSpPr>
        <p:spPr>
          <a:xfrm>
            <a:off x="6267129" y="4291784"/>
            <a:ext cx="1944216" cy="523220"/>
          </a:xfrm>
          <a:prstGeom prst="rect">
            <a:avLst/>
          </a:prstGeom>
          <a:noFill/>
        </p:spPr>
        <p:txBody>
          <a:bodyPr wrap="square" rtlCol="0">
            <a:spAutoFit/>
          </a:bodyPr>
          <a:lstStyle/>
          <a:p>
            <a:r>
              <a:rPr lang="en-GB" sz="2800" b="1" dirty="0">
                <a:solidFill>
                  <a:schemeClr val="accent1"/>
                </a:solidFill>
              </a:rPr>
              <a:t>Flexibility</a:t>
            </a:r>
            <a:r>
              <a:rPr lang="en-GB" sz="2100" b="1" dirty="0">
                <a:solidFill>
                  <a:schemeClr val="accent1"/>
                </a:solidFill>
              </a:rPr>
              <a:t> </a:t>
            </a:r>
            <a:r>
              <a:rPr lang="en-GB" sz="2100" dirty="0"/>
              <a:t> </a:t>
            </a:r>
          </a:p>
        </p:txBody>
      </p:sp>
      <p:sp>
        <p:nvSpPr>
          <p:cNvPr id="22" name="TextBox 21"/>
          <p:cNvSpPr txBox="1"/>
          <p:nvPr/>
        </p:nvSpPr>
        <p:spPr>
          <a:xfrm>
            <a:off x="3200230" y="4061853"/>
            <a:ext cx="2106234" cy="954107"/>
          </a:xfrm>
          <a:prstGeom prst="rect">
            <a:avLst/>
          </a:prstGeom>
          <a:noFill/>
        </p:spPr>
        <p:txBody>
          <a:bodyPr wrap="square" rtlCol="0">
            <a:spAutoFit/>
          </a:bodyPr>
          <a:lstStyle/>
          <a:p>
            <a:r>
              <a:rPr lang="en-GB" sz="2800" b="1" dirty="0">
                <a:solidFill>
                  <a:schemeClr val="accent1"/>
                </a:solidFill>
              </a:rPr>
              <a:t>Government ownership </a:t>
            </a:r>
          </a:p>
        </p:txBody>
      </p:sp>
      <p:sp>
        <p:nvSpPr>
          <p:cNvPr id="23" name="TextBox 22"/>
          <p:cNvSpPr txBox="1"/>
          <p:nvPr/>
        </p:nvSpPr>
        <p:spPr>
          <a:xfrm>
            <a:off x="6431365" y="500870"/>
            <a:ext cx="2229381" cy="954107"/>
          </a:xfrm>
          <a:prstGeom prst="rect">
            <a:avLst/>
          </a:prstGeom>
          <a:noFill/>
        </p:spPr>
        <p:txBody>
          <a:bodyPr wrap="square" rtlCol="0">
            <a:spAutoFit/>
          </a:bodyPr>
          <a:lstStyle/>
          <a:p>
            <a:r>
              <a:rPr lang="en-GB" sz="2800" b="1" dirty="0">
                <a:solidFill>
                  <a:schemeClr val="accent6">
                    <a:lumMod val="75000"/>
                  </a:schemeClr>
                </a:solidFill>
              </a:rPr>
              <a:t>Systems readiness</a:t>
            </a:r>
            <a:endParaRPr lang="en-GB" sz="2800" dirty="0">
              <a:solidFill>
                <a:schemeClr val="accent6">
                  <a:lumMod val="75000"/>
                </a:schemeClr>
              </a:solidFill>
            </a:endParaRPr>
          </a:p>
        </p:txBody>
      </p:sp>
      <p:sp>
        <p:nvSpPr>
          <p:cNvPr id="24" name="TextBox 23"/>
          <p:cNvSpPr txBox="1"/>
          <p:nvPr/>
        </p:nvSpPr>
        <p:spPr>
          <a:xfrm>
            <a:off x="3414513" y="2133670"/>
            <a:ext cx="1855860" cy="523220"/>
          </a:xfrm>
          <a:prstGeom prst="rect">
            <a:avLst/>
          </a:prstGeom>
          <a:noFill/>
        </p:spPr>
        <p:txBody>
          <a:bodyPr wrap="square" rtlCol="0">
            <a:spAutoFit/>
          </a:bodyPr>
          <a:lstStyle/>
          <a:p>
            <a:r>
              <a:rPr lang="en-GB" sz="2800" b="1" dirty="0">
                <a:solidFill>
                  <a:schemeClr val="accent6">
                    <a:lumMod val="75000"/>
                  </a:schemeClr>
                </a:solidFill>
              </a:rPr>
              <a:t>Coverage </a:t>
            </a:r>
            <a:endParaRPr lang="en-GB" sz="2800" dirty="0">
              <a:solidFill>
                <a:schemeClr val="accent6">
                  <a:lumMod val="75000"/>
                </a:schemeClr>
              </a:solidFill>
            </a:endParaRPr>
          </a:p>
        </p:txBody>
      </p:sp>
      <p:sp>
        <p:nvSpPr>
          <p:cNvPr id="20" name="TextBox 19"/>
          <p:cNvSpPr txBox="1"/>
          <p:nvPr/>
        </p:nvSpPr>
        <p:spPr>
          <a:xfrm>
            <a:off x="179512" y="6010639"/>
            <a:ext cx="2160240" cy="400110"/>
          </a:xfrm>
          <a:prstGeom prst="rect">
            <a:avLst/>
          </a:prstGeom>
          <a:noFill/>
        </p:spPr>
        <p:txBody>
          <a:bodyPr wrap="square" rtlCol="0">
            <a:spAutoFit/>
          </a:bodyPr>
          <a:lstStyle/>
          <a:p>
            <a:r>
              <a:rPr lang="en-GB" sz="2000" b="1" dirty="0"/>
              <a:t>i</a:t>
            </a:r>
            <a:r>
              <a:rPr lang="en-GB" sz="2000" b="1" dirty="0" smtClean="0"/>
              <a:t>deas.lshtm.ac.uk</a:t>
            </a:r>
            <a:endParaRPr lang="en-GB" sz="2000" b="1" dirty="0"/>
          </a:p>
        </p:txBody>
      </p:sp>
    </p:spTree>
    <p:extLst>
      <p:ext uri="{BB962C8B-B14F-4D97-AF65-F5344CB8AC3E}">
        <p14:creationId xmlns:p14="http://schemas.microsoft.com/office/powerpoint/2010/main" val="1691357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19" grpId="0"/>
      <p:bldP spid="21" grpId="0"/>
      <p:bldP spid="10" grpId="0"/>
      <p:bldP spid="11" grpId="0"/>
      <p:bldP spid="12" grpId="0"/>
      <p:bldP spid="16" grpId="0"/>
      <p:bldP spid="17" grpId="0"/>
      <p:bldP spid="18" grpId="0"/>
      <p:bldP spid="22" grpId="0"/>
      <p:bldP spid="23" grpId="0"/>
      <p:bldP spid="24" grpId="0"/>
    </p:bld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179512" y="5733256"/>
            <a:ext cx="8712968" cy="830997"/>
          </a:xfrm>
          <a:prstGeom prst="rect">
            <a:avLst/>
          </a:prstGeom>
          <a:noFill/>
        </p:spPr>
        <p:txBody>
          <a:bodyPr wrap="square" rtlCol="0">
            <a:spAutoFit/>
          </a:bodyPr>
          <a:lstStyle/>
          <a:p>
            <a:r>
              <a:rPr lang="en-GB" sz="2400" b="1" dirty="0">
                <a:solidFill>
                  <a:srgbClr val="617A98"/>
                </a:solidFill>
                <a:latin typeface="Cambria" panose="02040503050406030204" pitchFamily="18" charset="0"/>
                <a:cs typeface="Arial" panose="020B0604020202020204" pitchFamily="34" charset="0"/>
              </a:rPr>
              <a:t>Scaling up innovations: how and why does scale-up happen?</a:t>
            </a:r>
          </a:p>
          <a:p>
            <a:r>
              <a:rPr lang="en-GB" sz="2400" b="1" dirty="0">
                <a:latin typeface="+mj-lt"/>
              </a:rPr>
              <a:t>Neil </a:t>
            </a:r>
            <a:r>
              <a:rPr lang="en-GB" sz="2400" b="1" dirty="0" smtClean="0">
                <a:latin typeface="+mj-lt"/>
              </a:rPr>
              <a:t>Spicer</a:t>
            </a: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b="9609"/>
          <a:stretch/>
        </p:blipFill>
        <p:spPr>
          <a:xfrm>
            <a:off x="2141" y="0"/>
            <a:ext cx="9144000" cy="5589240"/>
          </a:xfrm>
          <a:prstGeom prst="rect">
            <a:avLst/>
          </a:prstGeom>
        </p:spPr>
      </p:pic>
    </p:spTree>
    <p:extLst>
      <p:ext uri="{BB962C8B-B14F-4D97-AF65-F5344CB8AC3E}">
        <p14:creationId xmlns:p14="http://schemas.microsoft.com/office/powerpoint/2010/main" val="25151185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80528" y="-162272"/>
            <a:ext cx="2890664" cy="1143000"/>
          </a:xfrm>
        </p:spPr>
        <p:txBody>
          <a:bodyPr>
            <a:normAutofit/>
          </a:bodyPr>
          <a:lstStyle/>
          <a:p>
            <a:pPr algn="ctr"/>
            <a:r>
              <a:rPr lang="en-GB" sz="2800" b="1" dirty="0">
                <a:solidFill>
                  <a:srgbClr val="7E93AB"/>
                </a:solidFill>
                <a:cs typeface="Arial" panose="020B0604020202020204" pitchFamily="34" charset="0"/>
              </a:rPr>
              <a:t>Key message </a:t>
            </a:r>
          </a:p>
        </p:txBody>
      </p:sp>
      <p:sp>
        <p:nvSpPr>
          <p:cNvPr id="5" name="Content Placeholder 2"/>
          <p:cNvSpPr>
            <a:spLocks noGrp="1"/>
          </p:cNvSpPr>
          <p:nvPr>
            <p:ph idx="1"/>
          </p:nvPr>
        </p:nvSpPr>
        <p:spPr>
          <a:xfrm>
            <a:off x="683568" y="1124744"/>
            <a:ext cx="8229600" cy="1828800"/>
          </a:xfrm>
        </p:spPr>
        <p:txBody>
          <a:bodyPr/>
          <a:lstStyle/>
          <a:p>
            <a:pPr marL="0" indent="0">
              <a:buNone/>
            </a:pPr>
            <a:r>
              <a:rPr lang="en-GB" sz="3200" dirty="0">
                <a:solidFill>
                  <a:schemeClr val="tx1"/>
                </a:solidFill>
                <a:latin typeface="+mn-lt"/>
                <a:cs typeface="Arial" panose="020B0604020202020204" pitchFamily="34" charset="0"/>
              </a:rPr>
              <a:t>Scale-up is an </a:t>
            </a:r>
            <a:r>
              <a:rPr lang="en-GB" sz="3200" b="1" dirty="0">
                <a:solidFill>
                  <a:schemeClr val="tx1"/>
                </a:solidFill>
                <a:latin typeface="+mn-lt"/>
                <a:cs typeface="Arial" panose="020B0604020202020204" pitchFamily="34" charset="0"/>
              </a:rPr>
              <a:t>art</a:t>
            </a:r>
            <a:r>
              <a:rPr lang="en-GB" sz="3200" dirty="0">
                <a:solidFill>
                  <a:schemeClr val="tx1"/>
                </a:solidFill>
                <a:latin typeface="+mn-lt"/>
                <a:cs typeface="Arial" panose="020B0604020202020204" pitchFamily="34" charset="0"/>
              </a:rPr>
              <a:t> not a </a:t>
            </a:r>
            <a:r>
              <a:rPr lang="en-GB" sz="3200" b="1" dirty="0">
                <a:solidFill>
                  <a:schemeClr val="tx1"/>
                </a:solidFill>
                <a:latin typeface="+mn-lt"/>
                <a:cs typeface="Arial" panose="020B0604020202020204" pitchFamily="34" charset="0"/>
              </a:rPr>
              <a:t>science: </a:t>
            </a:r>
            <a:r>
              <a:rPr lang="en-GB" sz="3200" dirty="0">
                <a:solidFill>
                  <a:schemeClr val="tx1"/>
                </a:solidFill>
                <a:latin typeface="+mn-lt"/>
                <a:cs typeface="Arial" panose="020B0604020202020204" pitchFamily="34" charset="0"/>
              </a:rPr>
              <a:t>multiple factors influence scale-up beyond developing a strong innovation and having evidence of its impacts </a:t>
            </a:r>
          </a:p>
          <a:p>
            <a:endParaRPr lang="en-GB"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06328" y="2659152"/>
            <a:ext cx="1348857" cy="1287892"/>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15696" y="4205253"/>
            <a:ext cx="1318374" cy="1318374"/>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3453" y="4006792"/>
            <a:ext cx="1257409" cy="1051651"/>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49400" y="4006792"/>
            <a:ext cx="1585097" cy="1546994"/>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99056" y="2832653"/>
            <a:ext cx="1249788" cy="983065"/>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32023" y="5553786"/>
            <a:ext cx="1561780" cy="1074505"/>
          </a:xfrm>
          <a:prstGeom prst="rect">
            <a:avLst/>
          </a:prstGeom>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72027" y="4450662"/>
            <a:ext cx="1120237" cy="868755"/>
          </a:xfrm>
          <a:prstGeom prst="rect">
            <a:avLst/>
          </a:prstGeom>
        </p:spPr>
      </p:pic>
      <p:pic>
        <p:nvPicPr>
          <p:cNvPr id="13" name="Picture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40409" y="2637159"/>
            <a:ext cx="1562235" cy="1867062"/>
          </a:xfrm>
          <a:prstGeom prst="rect">
            <a:avLst/>
          </a:prstGeom>
        </p:spPr>
      </p:pic>
      <p:pic>
        <p:nvPicPr>
          <p:cNvPr id="14" name="Picture 1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166299" y="2811565"/>
            <a:ext cx="1371719" cy="983065"/>
          </a:xfrm>
          <a:prstGeom prst="rect">
            <a:avLst/>
          </a:prstGeom>
        </p:spPr>
      </p:pic>
      <p:sp>
        <p:nvSpPr>
          <p:cNvPr id="15" name="TextBox 14"/>
          <p:cNvSpPr txBox="1"/>
          <p:nvPr/>
        </p:nvSpPr>
        <p:spPr>
          <a:xfrm>
            <a:off x="179512" y="6010639"/>
            <a:ext cx="2160240" cy="400110"/>
          </a:xfrm>
          <a:prstGeom prst="rect">
            <a:avLst/>
          </a:prstGeom>
          <a:noFill/>
        </p:spPr>
        <p:txBody>
          <a:bodyPr wrap="square" rtlCol="0">
            <a:spAutoFit/>
          </a:bodyPr>
          <a:lstStyle/>
          <a:p>
            <a:r>
              <a:rPr lang="en-GB" sz="2000" b="1" dirty="0"/>
              <a:t>i</a:t>
            </a:r>
            <a:r>
              <a:rPr lang="en-GB" sz="2000" b="1" dirty="0" smtClean="0"/>
              <a:t>deas.lshtm.ac.uk</a:t>
            </a:r>
            <a:endParaRPr lang="en-GB" sz="2000" b="1" dirty="0"/>
          </a:p>
        </p:txBody>
      </p:sp>
    </p:spTree>
    <p:extLst>
      <p:ext uri="{BB962C8B-B14F-4D97-AF65-F5344CB8AC3E}">
        <p14:creationId xmlns:p14="http://schemas.microsoft.com/office/powerpoint/2010/main" val="207194343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7584" y="-171400"/>
            <a:ext cx="6070600" cy="1143000"/>
          </a:xfrm>
        </p:spPr>
        <p:txBody>
          <a:bodyPr>
            <a:normAutofit/>
          </a:bodyPr>
          <a:lstStyle/>
          <a:p>
            <a:r>
              <a:rPr lang="en-GB" sz="2800" b="1" dirty="0">
                <a:solidFill>
                  <a:srgbClr val="7E93AB"/>
                </a:solidFill>
                <a:cs typeface="Arial" pitchFamily="34" charset="0"/>
              </a:rPr>
              <a:t>Outline</a:t>
            </a:r>
          </a:p>
        </p:txBody>
      </p:sp>
      <p:sp>
        <p:nvSpPr>
          <p:cNvPr id="3" name="Content Placeholder 2"/>
          <p:cNvSpPr>
            <a:spLocks noGrp="1"/>
          </p:cNvSpPr>
          <p:nvPr>
            <p:ph idx="1"/>
          </p:nvPr>
        </p:nvSpPr>
        <p:spPr>
          <a:xfrm>
            <a:off x="323528" y="1844824"/>
            <a:ext cx="8640960" cy="1719960"/>
          </a:xfrm>
        </p:spPr>
        <p:txBody>
          <a:bodyPr>
            <a:noAutofit/>
          </a:bodyPr>
          <a:lstStyle/>
          <a:p>
            <a:pPr marL="514350" indent="-514350">
              <a:buFont typeface="+mj-lt"/>
              <a:buAutoNum type="arabicPeriod"/>
            </a:pPr>
            <a:r>
              <a:rPr lang="en-GB" sz="3200" dirty="0">
                <a:cs typeface="Arial" panose="020B0604020202020204" pitchFamily="34" charset="0"/>
              </a:rPr>
              <a:t>Study design and definitions </a:t>
            </a:r>
          </a:p>
          <a:p>
            <a:pPr marL="514350" indent="-514350">
              <a:buFont typeface="+mj-lt"/>
              <a:buAutoNum type="arabicPeriod"/>
            </a:pPr>
            <a:r>
              <a:rPr lang="en-GB" sz="3200" dirty="0">
                <a:cs typeface="Arial" panose="020B0604020202020204" pitchFamily="34" charset="0"/>
              </a:rPr>
              <a:t>Key messages from the study (1) - </a:t>
            </a:r>
            <a:r>
              <a:rPr lang="en-GB" sz="3200" b="1" dirty="0">
                <a:cs typeface="Arial" panose="020B0604020202020204" pitchFamily="34" charset="0"/>
              </a:rPr>
              <a:t>implementer</a:t>
            </a:r>
            <a:r>
              <a:rPr lang="en-GB" sz="3200" dirty="0">
                <a:cs typeface="Arial" panose="020B0604020202020204" pitchFamily="34" charset="0"/>
              </a:rPr>
              <a:t> actions to catalyse scale-up </a:t>
            </a:r>
          </a:p>
          <a:p>
            <a:pPr marL="514350" indent="-514350">
              <a:buFont typeface="+mj-lt"/>
              <a:buAutoNum type="arabicPeriod"/>
            </a:pPr>
            <a:r>
              <a:rPr lang="en-GB" sz="3200" dirty="0">
                <a:cs typeface="Arial" panose="020B0604020202020204" pitchFamily="34" charset="0"/>
              </a:rPr>
              <a:t>Key messages from the study (2) – </a:t>
            </a:r>
            <a:r>
              <a:rPr lang="en-GB" sz="3200" b="1" dirty="0">
                <a:cs typeface="Arial" panose="020B0604020202020204" pitchFamily="34" charset="0"/>
              </a:rPr>
              <a:t>donor</a:t>
            </a:r>
            <a:r>
              <a:rPr lang="en-GB" sz="3200" dirty="0">
                <a:cs typeface="Arial" panose="020B0604020202020204" pitchFamily="34" charset="0"/>
              </a:rPr>
              <a:t> actions to catalyse scale-up </a:t>
            </a:r>
          </a:p>
          <a:p>
            <a:endParaRPr lang="en-GB" sz="3200" dirty="0"/>
          </a:p>
          <a:p>
            <a:pPr marL="0" indent="0">
              <a:buNone/>
            </a:pPr>
            <a:endParaRPr lang="en-GB" sz="3200" dirty="0"/>
          </a:p>
        </p:txBody>
      </p:sp>
      <p:sp>
        <p:nvSpPr>
          <p:cNvPr id="13" name="TextBox 12"/>
          <p:cNvSpPr txBox="1"/>
          <p:nvPr/>
        </p:nvSpPr>
        <p:spPr>
          <a:xfrm>
            <a:off x="179512" y="6010639"/>
            <a:ext cx="2160240" cy="400110"/>
          </a:xfrm>
          <a:prstGeom prst="rect">
            <a:avLst/>
          </a:prstGeom>
          <a:noFill/>
        </p:spPr>
        <p:txBody>
          <a:bodyPr wrap="square" rtlCol="0">
            <a:spAutoFit/>
          </a:bodyPr>
          <a:lstStyle/>
          <a:p>
            <a:r>
              <a:rPr lang="en-GB" sz="2000" b="1" dirty="0"/>
              <a:t>i</a:t>
            </a:r>
            <a:r>
              <a:rPr lang="en-GB" sz="2000" b="1" dirty="0" smtClean="0"/>
              <a:t>deas.lshtm.ac.uk</a:t>
            </a:r>
            <a:endParaRPr lang="en-GB" sz="2000" b="1" dirty="0"/>
          </a:p>
        </p:txBody>
      </p:sp>
    </p:spTree>
    <p:extLst>
      <p:ext uri="{BB962C8B-B14F-4D97-AF65-F5344CB8AC3E}">
        <p14:creationId xmlns:p14="http://schemas.microsoft.com/office/powerpoint/2010/main" val="284968325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8978" b="9773"/>
          <a:stretch/>
        </p:blipFill>
        <p:spPr>
          <a:xfrm>
            <a:off x="0" y="-27384"/>
            <a:ext cx="9144000" cy="5616624"/>
          </a:xfrm>
        </p:spPr>
      </p:pic>
      <p:sp>
        <p:nvSpPr>
          <p:cNvPr id="6" name="TextBox 5"/>
          <p:cNvSpPr txBox="1"/>
          <p:nvPr/>
        </p:nvSpPr>
        <p:spPr>
          <a:xfrm>
            <a:off x="179512" y="5877272"/>
            <a:ext cx="4896544" cy="523220"/>
          </a:xfrm>
          <a:prstGeom prst="rect">
            <a:avLst/>
          </a:prstGeom>
          <a:noFill/>
        </p:spPr>
        <p:txBody>
          <a:bodyPr wrap="square" rtlCol="0">
            <a:spAutoFit/>
          </a:bodyPr>
          <a:lstStyle/>
          <a:p>
            <a:r>
              <a:rPr lang="en-GB" sz="2800" b="1" dirty="0">
                <a:solidFill>
                  <a:srgbClr val="617A98"/>
                </a:solidFill>
                <a:latin typeface="Cambria" panose="02040503050406030204" pitchFamily="18" charset="0"/>
                <a:cs typeface="Arial" panose="020B0604020202020204" pitchFamily="34" charset="0"/>
              </a:rPr>
              <a:t>Study design and definitions</a:t>
            </a:r>
          </a:p>
        </p:txBody>
      </p:sp>
    </p:spTree>
    <p:extLst>
      <p:ext uri="{BB962C8B-B14F-4D97-AF65-F5344CB8AC3E}">
        <p14:creationId xmlns:p14="http://schemas.microsoft.com/office/powerpoint/2010/main" val="61840783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251520" y="764704"/>
            <a:ext cx="8640960" cy="5544616"/>
          </a:xfrm>
        </p:spPr>
        <p:txBody>
          <a:bodyPr>
            <a:normAutofit fontScale="85000" lnSpcReduction="20000"/>
          </a:bodyPr>
          <a:lstStyle/>
          <a:p>
            <a:pPr marL="514350" indent="-514350" algn="just">
              <a:buFont typeface="+mj-lt"/>
              <a:buAutoNum type="arabicPeriod"/>
            </a:pPr>
            <a:r>
              <a:rPr lang="en-GB" sz="3200" dirty="0">
                <a:solidFill>
                  <a:schemeClr val="tx1"/>
                </a:solidFill>
                <a:cs typeface="Arial" pitchFamily="34" charset="0"/>
              </a:rPr>
              <a:t>To understand how to catalyse scale-up of externally funded MNH innovations </a:t>
            </a:r>
          </a:p>
          <a:p>
            <a:pPr marL="514350" indent="-514350" algn="just">
              <a:buFont typeface="+mj-lt"/>
              <a:buAutoNum type="arabicPeriod"/>
            </a:pPr>
            <a:r>
              <a:rPr lang="en-GB" sz="3200" dirty="0">
                <a:solidFill>
                  <a:schemeClr val="tx1"/>
                </a:solidFill>
                <a:cs typeface="Arial" pitchFamily="34" charset="0"/>
              </a:rPr>
              <a:t>To identify contextual and health systems factors influencing innovation scale-up</a:t>
            </a:r>
          </a:p>
          <a:p>
            <a:pPr marL="266700" indent="-266700" algn="just">
              <a:buNone/>
            </a:pPr>
            <a:endParaRPr lang="en-GB" sz="3200" b="1" dirty="0">
              <a:solidFill>
                <a:schemeClr val="tx2">
                  <a:lumMod val="60000"/>
                  <a:lumOff val="40000"/>
                </a:schemeClr>
              </a:solidFill>
              <a:cs typeface="Arial" pitchFamily="34" charset="0"/>
            </a:endParaRPr>
          </a:p>
          <a:p>
            <a:pPr marL="266700" indent="-266700" algn="just">
              <a:buNone/>
            </a:pPr>
            <a:endParaRPr lang="en-GB" sz="3200" b="1" dirty="0">
              <a:solidFill>
                <a:schemeClr val="tx2">
                  <a:lumMod val="60000"/>
                  <a:lumOff val="40000"/>
                </a:schemeClr>
              </a:solidFill>
              <a:cs typeface="Arial" pitchFamily="34" charset="0"/>
            </a:endParaRPr>
          </a:p>
          <a:p>
            <a:pPr marL="266700" indent="-266700" algn="just">
              <a:buNone/>
            </a:pPr>
            <a:endParaRPr lang="en-GB" sz="3200" b="1" dirty="0">
              <a:solidFill>
                <a:schemeClr val="tx2">
                  <a:lumMod val="60000"/>
                  <a:lumOff val="40000"/>
                </a:schemeClr>
              </a:solidFill>
              <a:cs typeface="Arial" pitchFamily="34" charset="0"/>
            </a:endParaRPr>
          </a:p>
          <a:p>
            <a:pPr marL="273050" indent="-273050" algn="just"/>
            <a:r>
              <a:rPr lang="en-GB" sz="3200" dirty="0">
                <a:cs typeface="Arial" pitchFamily="34" charset="0"/>
              </a:rPr>
              <a:t>In-depth qualitative interviews </a:t>
            </a:r>
          </a:p>
          <a:p>
            <a:pPr marL="673100" lvl="1" indent="-273050" algn="just"/>
            <a:r>
              <a:rPr lang="en-GB" sz="3200" dirty="0">
                <a:cs typeface="Arial" pitchFamily="34" charset="0"/>
              </a:rPr>
              <a:t>150 (2012/13) and 60 (2014/15) in Ethiopia, Nigeria, India, UK, USA </a:t>
            </a:r>
          </a:p>
          <a:p>
            <a:pPr marL="666750" lvl="1" indent="-266700" algn="just">
              <a:spcAft>
                <a:spcPts val="500"/>
              </a:spcAft>
              <a:defRPr/>
            </a:pPr>
            <a:r>
              <a:rPr lang="en-GB" sz="3200" dirty="0">
                <a:cs typeface="Arial" pitchFamily="34" charset="0"/>
              </a:rPr>
              <a:t>Stakeholders in MNH: government; </a:t>
            </a:r>
            <a:r>
              <a:rPr lang="en-US" sz="3200" dirty="0">
                <a:cs typeface="Arial" pitchFamily="34" charset="0"/>
              </a:rPr>
              <a:t>development agencies; implementers; professional associations; academics/experts; frontline workers </a:t>
            </a:r>
          </a:p>
          <a:p>
            <a:endParaRPr lang="en-GB" sz="1300" dirty="0"/>
          </a:p>
          <a:p>
            <a:pPr>
              <a:buNone/>
            </a:pPr>
            <a:endParaRPr lang="en-GB" dirty="0"/>
          </a:p>
        </p:txBody>
      </p:sp>
      <p:sp>
        <p:nvSpPr>
          <p:cNvPr id="2" name="TextBox 1"/>
          <p:cNvSpPr txBox="1"/>
          <p:nvPr/>
        </p:nvSpPr>
        <p:spPr>
          <a:xfrm>
            <a:off x="179512" y="169476"/>
            <a:ext cx="5544616" cy="523220"/>
          </a:xfrm>
          <a:prstGeom prst="rect">
            <a:avLst/>
          </a:prstGeom>
          <a:noFill/>
        </p:spPr>
        <p:txBody>
          <a:bodyPr wrap="square" rtlCol="0">
            <a:spAutoFit/>
          </a:bodyPr>
          <a:lstStyle/>
          <a:p>
            <a:r>
              <a:rPr lang="en-US" sz="2800" b="1" dirty="0">
                <a:solidFill>
                  <a:srgbClr val="617A98"/>
                </a:solidFill>
                <a:latin typeface="Cambria" panose="02040503050406030204" pitchFamily="18" charset="0"/>
                <a:cs typeface="Arial" pitchFamily="34" charset="0"/>
              </a:rPr>
              <a:t>Aims</a:t>
            </a:r>
            <a:endParaRPr lang="en-GB" sz="2800" dirty="0">
              <a:solidFill>
                <a:srgbClr val="617A98"/>
              </a:solidFill>
              <a:latin typeface="Cambria" panose="02040503050406030204" pitchFamily="18" charset="0"/>
            </a:endParaRPr>
          </a:p>
        </p:txBody>
      </p:sp>
      <p:sp>
        <p:nvSpPr>
          <p:cNvPr id="3" name="TextBox 2"/>
          <p:cNvSpPr txBox="1"/>
          <p:nvPr/>
        </p:nvSpPr>
        <p:spPr>
          <a:xfrm>
            <a:off x="141019" y="2492896"/>
            <a:ext cx="4464496" cy="523220"/>
          </a:xfrm>
          <a:prstGeom prst="rect">
            <a:avLst/>
          </a:prstGeom>
          <a:noFill/>
        </p:spPr>
        <p:txBody>
          <a:bodyPr wrap="square" rtlCol="0">
            <a:spAutoFit/>
          </a:bodyPr>
          <a:lstStyle/>
          <a:p>
            <a:r>
              <a:rPr lang="en-GB" sz="2800" b="1" dirty="0">
                <a:solidFill>
                  <a:srgbClr val="617A98"/>
                </a:solidFill>
                <a:latin typeface="Cambria" panose="02040503050406030204" pitchFamily="18" charset="0"/>
                <a:cs typeface="Arial" pitchFamily="34" charset="0"/>
              </a:rPr>
              <a:t>Qualitative study design</a:t>
            </a:r>
          </a:p>
        </p:txBody>
      </p:sp>
      <p:sp>
        <p:nvSpPr>
          <p:cNvPr id="5" name="TextBox 4"/>
          <p:cNvSpPr txBox="1"/>
          <p:nvPr/>
        </p:nvSpPr>
        <p:spPr>
          <a:xfrm>
            <a:off x="179512" y="6010639"/>
            <a:ext cx="2160240" cy="400110"/>
          </a:xfrm>
          <a:prstGeom prst="rect">
            <a:avLst/>
          </a:prstGeom>
          <a:noFill/>
        </p:spPr>
        <p:txBody>
          <a:bodyPr wrap="square" rtlCol="0">
            <a:spAutoFit/>
          </a:bodyPr>
          <a:lstStyle/>
          <a:p>
            <a:r>
              <a:rPr lang="en-GB" sz="2000" b="1" dirty="0"/>
              <a:t>i</a:t>
            </a:r>
            <a:r>
              <a:rPr lang="en-GB" sz="2000" b="1" dirty="0" smtClean="0"/>
              <a:t>deas.lshtm.ac.uk</a:t>
            </a:r>
            <a:endParaRPr lang="en-GB" sz="2000" b="1" dirty="0"/>
          </a:p>
        </p:txBody>
      </p:sp>
    </p:spTree>
    <p:extLst>
      <p:ext uri="{BB962C8B-B14F-4D97-AF65-F5344CB8AC3E}">
        <p14:creationId xmlns:p14="http://schemas.microsoft.com/office/powerpoint/2010/main" val="128085983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srcRect l="18649" t="7792" r="20787" b="38994"/>
          <a:stretch>
            <a:fillRect/>
          </a:stretch>
        </p:blipFill>
        <p:spPr bwMode="auto">
          <a:xfrm>
            <a:off x="4194320" y="-20713"/>
            <a:ext cx="4949681" cy="2718078"/>
          </a:xfrm>
          <a:prstGeom prst="rect">
            <a:avLst/>
          </a:prstGeom>
          <a:noFill/>
          <a:ln w="9525">
            <a:noFill/>
            <a:miter lim="800000"/>
            <a:headEnd/>
            <a:tailEnd/>
          </a:ln>
        </p:spPr>
      </p:pic>
      <p:pic>
        <p:nvPicPr>
          <p:cNvPr id="2" name="Picture 2"/>
          <p:cNvPicPr>
            <a:picLocks noChangeAspect="1" noChangeArrowheads="1"/>
          </p:cNvPicPr>
          <p:nvPr/>
        </p:nvPicPr>
        <p:blipFill rotWithShape="1">
          <a:blip r:embed="rId4"/>
          <a:srcRect l="13595" t="15040" r="18073" b="18074"/>
          <a:stretch/>
        </p:blipFill>
        <p:spPr bwMode="auto">
          <a:xfrm>
            <a:off x="1" y="0"/>
            <a:ext cx="4427984" cy="2708920"/>
          </a:xfrm>
          <a:prstGeom prst="rect">
            <a:avLst/>
          </a:prstGeom>
          <a:noFill/>
          <a:ln w="9525">
            <a:noFill/>
            <a:miter lim="800000"/>
            <a:headEnd/>
            <a:tailEnd/>
          </a:ln>
        </p:spPr>
      </p:pic>
      <p:pic>
        <p:nvPicPr>
          <p:cNvPr id="1027" name="Picture 3"/>
          <p:cNvPicPr>
            <a:picLocks noChangeAspect="1" noChangeArrowheads="1"/>
          </p:cNvPicPr>
          <p:nvPr/>
        </p:nvPicPr>
        <p:blipFill>
          <a:blip r:embed="rId5"/>
          <a:srcRect l="18666" t="7209" r="19542" b="48301"/>
          <a:stretch>
            <a:fillRect/>
          </a:stretch>
        </p:blipFill>
        <p:spPr bwMode="auto">
          <a:xfrm>
            <a:off x="4418074" y="4869160"/>
            <a:ext cx="4690430" cy="2236301"/>
          </a:xfrm>
          <a:prstGeom prst="rect">
            <a:avLst/>
          </a:prstGeom>
          <a:noFill/>
          <a:ln w="9525">
            <a:noFill/>
            <a:miter lim="800000"/>
            <a:headEnd/>
            <a:tailEnd/>
          </a:ln>
        </p:spPr>
      </p:pic>
      <p:pic>
        <p:nvPicPr>
          <p:cNvPr id="1028" name="Picture 4"/>
          <p:cNvPicPr>
            <a:picLocks noChangeAspect="1" noChangeArrowheads="1"/>
          </p:cNvPicPr>
          <p:nvPr/>
        </p:nvPicPr>
        <p:blipFill>
          <a:blip r:embed="rId6"/>
          <a:srcRect l="18490" t="7618" r="19529" b="46953"/>
          <a:stretch>
            <a:fillRect/>
          </a:stretch>
        </p:blipFill>
        <p:spPr bwMode="auto">
          <a:xfrm>
            <a:off x="4453570" y="2708919"/>
            <a:ext cx="4690430" cy="2148687"/>
          </a:xfrm>
          <a:prstGeom prst="rect">
            <a:avLst/>
          </a:prstGeom>
          <a:noFill/>
          <a:ln w="9525">
            <a:noFill/>
            <a:miter lim="800000"/>
            <a:headEnd/>
            <a:tailEnd/>
          </a:ln>
        </p:spPr>
      </p:pic>
      <p:pic>
        <p:nvPicPr>
          <p:cNvPr id="4" name="Picture 3"/>
          <p:cNvPicPr>
            <a:picLocks noChangeAspect="1"/>
          </p:cNvPicPr>
          <p:nvPr/>
        </p:nvPicPr>
        <p:blipFill rotWithShape="1">
          <a:blip r:embed="rId7"/>
          <a:srcRect l="20686" t="16038" r="21863" b="23098"/>
          <a:stretch/>
        </p:blipFill>
        <p:spPr>
          <a:xfrm>
            <a:off x="0" y="2708920"/>
            <a:ext cx="4329119" cy="2866380"/>
          </a:xfrm>
          <a:prstGeom prst="rect">
            <a:avLst/>
          </a:prstGeom>
        </p:spPr>
      </p:pic>
      <p:pic>
        <p:nvPicPr>
          <p:cNvPr id="5" name="Picture 4"/>
          <p:cNvPicPr>
            <a:picLocks noChangeAspect="1"/>
          </p:cNvPicPr>
          <p:nvPr/>
        </p:nvPicPr>
        <p:blipFill rotWithShape="1">
          <a:blip r:embed="rId8"/>
          <a:srcRect l="15490" t="26078" r="17157" b="21132"/>
          <a:stretch/>
        </p:blipFill>
        <p:spPr>
          <a:xfrm>
            <a:off x="-12634" y="4941168"/>
            <a:ext cx="4368610" cy="2140037"/>
          </a:xfrm>
          <a:prstGeom prst="rect">
            <a:avLst/>
          </a:prstGeom>
        </p:spPr>
      </p:pic>
    </p:spTree>
    <p:extLst>
      <p:ext uri="{BB962C8B-B14F-4D97-AF65-F5344CB8AC3E}">
        <p14:creationId xmlns:p14="http://schemas.microsoft.com/office/powerpoint/2010/main" val="358610580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57571"/>
            <a:ext cx="9144000" cy="5142857"/>
          </a:xfrm>
          <a:prstGeom prst="rect">
            <a:avLst/>
          </a:prstGeom>
        </p:spPr>
      </p:pic>
    </p:spTree>
    <p:extLst>
      <p:ext uri="{BB962C8B-B14F-4D97-AF65-F5344CB8AC3E}">
        <p14:creationId xmlns:p14="http://schemas.microsoft.com/office/powerpoint/2010/main" val="414873366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71600" y="1700808"/>
            <a:ext cx="7200800" cy="3096344"/>
          </a:xfrm>
        </p:spPr>
        <p:txBody>
          <a:bodyPr>
            <a:normAutofit/>
          </a:bodyPr>
          <a:lstStyle/>
          <a:p>
            <a:pPr marL="0" indent="0" algn="ctr">
              <a:buNone/>
            </a:pPr>
            <a:r>
              <a:rPr lang="en-GB" sz="3200" dirty="0">
                <a:solidFill>
                  <a:schemeClr val="tx1"/>
                </a:solidFill>
                <a:latin typeface="+mn-lt"/>
                <a:cs typeface="Arial" panose="020B0604020202020204" pitchFamily="34" charset="0"/>
              </a:rPr>
              <a:t>Adoption of externally-funded health innovations by government or other actors to increase geographical reach and to benefit a greater number of people beyond externally funded implementers’ programme districts</a:t>
            </a:r>
          </a:p>
          <a:p>
            <a:endParaRPr lang="en-GB" sz="3200" dirty="0">
              <a:latin typeface="+mn-lt"/>
            </a:endParaRPr>
          </a:p>
          <a:p>
            <a:endParaRPr lang="en-GB" sz="3200" dirty="0">
              <a:latin typeface="+mn-lt"/>
            </a:endParaRPr>
          </a:p>
        </p:txBody>
      </p:sp>
      <p:sp>
        <p:nvSpPr>
          <p:cNvPr id="5" name="Title 1"/>
          <p:cNvSpPr txBox="1">
            <a:spLocks/>
          </p:cNvSpPr>
          <p:nvPr/>
        </p:nvSpPr>
        <p:spPr>
          <a:xfrm>
            <a:off x="161510" y="332656"/>
            <a:ext cx="6426714" cy="583574"/>
          </a:xfrm>
          <a:prstGeom prst="rect">
            <a:avLst/>
          </a:prstGeom>
        </p:spPr>
        <p:txBody>
          <a:bodyPr vert="horz" lIns="68580" tIns="34290" rIns="68580" bIns="3429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2800" b="1" dirty="0">
                <a:solidFill>
                  <a:srgbClr val="617A98"/>
                </a:solidFill>
                <a:latin typeface="Cambria" panose="02040503050406030204" pitchFamily="18" charset="0"/>
                <a:cs typeface="Arial" pitchFamily="34" charset="0"/>
              </a:rPr>
              <a:t>What do we mean by scale-up?</a:t>
            </a:r>
            <a:br>
              <a:rPr lang="en-GB" sz="2800" b="1" dirty="0">
                <a:solidFill>
                  <a:srgbClr val="617A98"/>
                </a:solidFill>
                <a:latin typeface="Cambria" panose="02040503050406030204" pitchFamily="18" charset="0"/>
                <a:cs typeface="Arial" pitchFamily="34" charset="0"/>
              </a:rPr>
            </a:br>
            <a:endParaRPr lang="en-GB" sz="2800" dirty="0">
              <a:solidFill>
                <a:srgbClr val="617A98"/>
              </a:solidFill>
              <a:latin typeface="Cambria" panose="02040503050406030204" pitchFamily="18" charset="0"/>
              <a:cs typeface="Arial" panose="020B0604020202020204" pitchFamily="34" charset="0"/>
            </a:endParaRPr>
          </a:p>
        </p:txBody>
      </p:sp>
      <p:sp>
        <p:nvSpPr>
          <p:cNvPr id="4" name="TextBox 3"/>
          <p:cNvSpPr txBox="1"/>
          <p:nvPr/>
        </p:nvSpPr>
        <p:spPr>
          <a:xfrm>
            <a:off x="179512" y="6010639"/>
            <a:ext cx="2160240" cy="400110"/>
          </a:xfrm>
          <a:prstGeom prst="rect">
            <a:avLst/>
          </a:prstGeom>
          <a:noFill/>
        </p:spPr>
        <p:txBody>
          <a:bodyPr wrap="square" rtlCol="0">
            <a:spAutoFit/>
          </a:bodyPr>
          <a:lstStyle/>
          <a:p>
            <a:r>
              <a:rPr lang="en-GB" sz="2000" b="1" dirty="0"/>
              <a:t>i</a:t>
            </a:r>
            <a:r>
              <a:rPr lang="en-GB" sz="2000" b="1" dirty="0" smtClean="0"/>
              <a:t>deas.lshtm.ac.uk</a:t>
            </a:r>
            <a:endParaRPr lang="en-GB" sz="2000" b="1" dirty="0"/>
          </a:p>
        </p:txBody>
      </p:sp>
    </p:spTree>
    <p:extLst>
      <p:ext uri="{BB962C8B-B14F-4D97-AF65-F5344CB8AC3E}">
        <p14:creationId xmlns:p14="http://schemas.microsoft.com/office/powerpoint/2010/main" val="39765545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71600" y="1628800"/>
            <a:ext cx="7200800" cy="3240360"/>
          </a:xfrm>
        </p:spPr>
        <p:txBody>
          <a:bodyPr>
            <a:normAutofit/>
          </a:bodyPr>
          <a:lstStyle/>
          <a:p>
            <a:pPr marL="0" indent="0" algn="ctr">
              <a:buNone/>
            </a:pPr>
            <a:r>
              <a:rPr lang="en-GB" sz="3200" u="sng" dirty="0">
                <a:solidFill>
                  <a:schemeClr val="tx1"/>
                </a:solidFill>
                <a:cs typeface="Arial" panose="020B0604020202020204" pitchFamily="34" charset="0"/>
              </a:rPr>
              <a:t>Adoption of externally-funded health innovations</a:t>
            </a:r>
            <a:r>
              <a:rPr lang="en-GB" sz="3200" dirty="0">
                <a:solidFill>
                  <a:schemeClr val="tx1"/>
                </a:solidFill>
                <a:cs typeface="Arial" panose="020B0604020202020204" pitchFamily="34" charset="0"/>
              </a:rPr>
              <a:t> by government or other actors to increase geographical reach and to benefit a greater number of people beyond externally funded implementers’ programme districts</a:t>
            </a:r>
          </a:p>
          <a:p>
            <a:endParaRPr lang="en-GB" sz="3200" dirty="0"/>
          </a:p>
          <a:p>
            <a:endParaRPr lang="en-GB" sz="3200" dirty="0"/>
          </a:p>
        </p:txBody>
      </p:sp>
      <p:sp>
        <p:nvSpPr>
          <p:cNvPr id="5" name="Title 1"/>
          <p:cNvSpPr txBox="1">
            <a:spLocks/>
          </p:cNvSpPr>
          <p:nvPr/>
        </p:nvSpPr>
        <p:spPr>
          <a:xfrm>
            <a:off x="179512" y="325146"/>
            <a:ext cx="6426714" cy="583574"/>
          </a:xfrm>
          <a:prstGeom prst="rect">
            <a:avLst/>
          </a:prstGeom>
        </p:spPr>
        <p:txBody>
          <a:bodyPr vert="horz" lIns="68580" tIns="34290" rIns="68580" bIns="3429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2800" b="1" dirty="0">
                <a:solidFill>
                  <a:srgbClr val="617A98"/>
                </a:solidFill>
                <a:latin typeface="Cambria" panose="02040503050406030204" pitchFamily="18" charset="0"/>
                <a:cs typeface="Arial" pitchFamily="34" charset="0"/>
              </a:rPr>
              <a:t>What do we mean by scale-up?</a:t>
            </a:r>
            <a:r>
              <a:rPr lang="en-GB" sz="2400" b="1" dirty="0">
                <a:solidFill>
                  <a:srgbClr val="617A98"/>
                </a:solidFill>
                <a:latin typeface="Cambria" panose="02040503050406030204" pitchFamily="18" charset="0"/>
                <a:cs typeface="Arial" pitchFamily="34" charset="0"/>
              </a:rPr>
              <a:t/>
            </a:r>
            <a:br>
              <a:rPr lang="en-GB" sz="2400" b="1" dirty="0">
                <a:solidFill>
                  <a:srgbClr val="617A98"/>
                </a:solidFill>
                <a:latin typeface="Cambria" panose="02040503050406030204" pitchFamily="18" charset="0"/>
                <a:cs typeface="Arial" pitchFamily="34" charset="0"/>
              </a:rPr>
            </a:br>
            <a:endParaRPr lang="en-GB" sz="2400" dirty="0">
              <a:solidFill>
                <a:srgbClr val="617A98"/>
              </a:solidFill>
              <a:latin typeface="Cambria" panose="02040503050406030204" pitchFamily="18" charset="0"/>
              <a:cs typeface="Arial" panose="020B0604020202020204" pitchFamily="34" charset="0"/>
            </a:endParaRPr>
          </a:p>
        </p:txBody>
      </p:sp>
      <p:sp>
        <p:nvSpPr>
          <p:cNvPr id="4" name="TextBox 3"/>
          <p:cNvSpPr txBox="1"/>
          <p:nvPr/>
        </p:nvSpPr>
        <p:spPr>
          <a:xfrm>
            <a:off x="179512" y="6010639"/>
            <a:ext cx="2160240" cy="400110"/>
          </a:xfrm>
          <a:prstGeom prst="rect">
            <a:avLst/>
          </a:prstGeom>
          <a:noFill/>
        </p:spPr>
        <p:txBody>
          <a:bodyPr wrap="square" rtlCol="0">
            <a:spAutoFit/>
          </a:bodyPr>
          <a:lstStyle/>
          <a:p>
            <a:r>
              <a:rPr lang="en-GB" sz="2000" b="1" dirty="0"/>
              <a:t>i</a:t>
            </a:r>
            <a:r>
              <a:rPr lang="en-GB" sz="2000" b="1" dirty="0" smtClean="0"/>
              <a:t>deas.lshtm.ac.uk</a:t>
            </a:r>
            <a:endParaRPr lang="en-GB" sz="2000" b="1" dirty="0"/>
          </a:p>
        </p:txBody>
      </p:sp>
    </p:spTree>
    <p:extLst>
      <p:ext uri="{BB962C8B-B14F-4D97-AF65-F5344CB8AC3E}">
        <p14:creationId xmlns:p14="http://schemas.microsoft.com/office/powerpoint/2010/main" val="396215746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8171" y="1556792"/>
            <a:ext cx="5153909" cy="5256584"/>
          </a:xfrm>
        </p:spPr>
        <p:txBody>
          <a:bodyPr>
            <a:normAutofit fontScale="25000" lnSpcReduction="20000"/>
          </a:bodyPr>
          <a:lstStyle/>
          <a:p>
            <a:pPr marL="0" indent="0">
              <a:buNone/>
            </a:pPr>
            <a:r>
              <a:rPr lang="en-GB" sz="7200" b="1" dirty="0">
                <a:solidFill>
                  <a:schemeClr val="accent3">
                    <a:lumMod val="75000"/>
                  </a:schemeClr>
                </a:solidFill>
                <a:latin typeface="Arial" pitchFamily="34" charset="0"/>
                <a:cs typeface="Arial" pitchFamily="34" charset="0"/>
              </a:rPr>
              <a:t>Ethiopia: </a:t>
            </a:r>
            <a:r>
              <a:rPr lang="en-GB" sz="7200" b="1" dirty="0">
                <a:latin typeface="Arial" pitchFamily="34" charset="0"/>
                <a:cs typeface="Arial" pitchFamily="34" charset="0"/>
              </a:rPr>
              <a:t>Saving </a:t>
            </a:r>
            <a:r>
              <a:rPr lang="en-GB" sz="7200" b="1" dirty="0" err="1">
                <a:latin typeface="Arial" pitchFamily="34" charset="0"/>
                <a:cs typeface="Arial" pitchFamily="34" charset="0"/>
              </a:rPr>
              <a:t>Newborn</a:t>
            </a:r>
            <a:r>
              <a:rPr lang="en-GB" sz="7200" b="1" dirty="0">
                <a:latin typeface="Arial" pitchFamily="34" charset="0"/>
                <a:cs typeface="Arial" pitchFamily="34" charset="0"/>
              </a:rPr>
              <a:t> Lives </a:t>
            </a:r>
            <a:r>
              <a:rPr lang="en-GB" sz="7200" dirty="0">
                <a:latin typeface="Arial" pitchFamily="34" charset="0"/>
                <a:cs typeface="Arial" pitchFamily="34" charset="0"/>
              </a:rPr>
              <a:t>sepsis case management by CHWs </a:t>
            </a:r>
          </a:p>
          <a:p>
            <a:pPr lvl="1"/>
            <a:r>
              <a:rPr lang="en-GB" sz="7200" b="1" dirty="0">
                <a:latin typeface="Arial" pitchFamily="34" charset="0"/>
                <a:cs typeface="Arial" pitchFamily="34" charset="0"/>
              </a:rPr>
              <a:t>Scaled as: </a:t>
            </a:r>
            <a:r>
              <a:rPr lang="en-GB" sz="7200" dirty="0">
                <a:latin typeface="Arial" pitchFamily="34" charset="0"/>
                <a:cs typeface="Arial" pitchFamily="34" charset="0"/>
              </a:rPr>
              <a:t>component of government flagship programme </a:t>
            </a:r>
          </a:p>
          <a:p>
            <a:pPr lvl="1"/>
            <a:r>
              <a:rPr lang="en-GB" sz="7200" b="1" dirty="0">
                <a:latin typeface="Arial" pitchFamily="34" charset="0"/>
                <a:cs typeface="Arial" pitchFamily="34" charset="0"/>
              </a:rPr>
              <a:t>Funded at scale: </a:t>
            </a:r>
            <a:r>
              <a:rPr lang="en-GB" sz="7200" dirty="0">
                <a:latin typeface="Arial" pitchFamily="34" charset="0"/>
                <a:cs typeface="Arial" pitchFamily="34" charset="0"/>
              </a:rPr>
              <a:t>donor contributions to government budget </a:t>
            </a:r>
          </a:p>
          <a:p>
            <a:endParaRPr lang="en-GB" sz="7200" dirty="0">
              <a:latin typeface="Arial" pitchFamily="34" charset="0"/>
              <a:cs typeface="Arial" pitchFamily="34" charset="0"/>
            </a:endParaRPr>
          </a:p>
          <a:p>
            <a:pPr marL="0" indent="0">
              <a:buNone/>
            </a:pPr>
            <a:r>
              <a:rPr lang="en-GB" sz="7200" b="1" dirty="0">
                <a:solidFill>
                  <a:schemeClr val="accent3">
                    <a:lumMod val="75000"/>
                  </a:schemeClr>
                </a:solidFill>
                <a:latin typeface="Arial" pitchFamily="34" charset="0"/>
                <a:cs typeface="Arial" pitchFamily="34" charset="0"/>
              </a:rPr>
              <a:t>NE Nigeria: </a:t>
            </a:r>
            <a:r>
              <a:rPr lang="en-GB" sz="7200" b="1" dirty="0">
                <a:latin typeface="Arial" pitchFamily="34" charset="0"/>
                <a:cs typeface="Arial" pitchFamily="34" charset="0"/>
              </a:rPr>
              <a:t>Emergency Transport Scheme </a:t>
            </a:r>
          </a:p>
          <a:p>
            <a:pPr lvl="1"/>
            <a:r>
              <a:rPr lang="en-GB" sz="7200" b="1" dirty="0">
                <a:latin typeface="Arial" pitchFamily="34" charset="0"/>
                <a:cs typeface="Arial" pitchFamily="34" charset="0"/>
              </a:rPr>
              <a:t>Scaled as: </a:t>
            </a:r>
            <a:r>
              <a:rPr lang="en-GB" sz="7200" dirty="0">
                <a:latin typeface="Arial" pitchFamily="34" charset="0"/>
                <a:cs typeface="Arial" pitchFamily="34" charset="0"/>
              </a:rPr>
              <a:t>programme in additional state of </a:t>
            </a:r>
            <a:r>
              <a:rPr lang="en-GB" sz="7200" dirty="0" smtClean="0">
                <a:latin typeface="Arial" pitchFamily="34" charset="0"/>
                <a:cs typeface="Arial" pitchFamily="34" charset="0"/>
              </a:rPr>
              <a:t>Nigeria </a:t>
            </a:r>
            <a:endParaRPr lang="en-GB" sz="7200" dirty="0">
              <a:latin typeface="Arial" pitchFamily="34" charset="0"/>
              <a:cs typeface="Arial" pitchFamily="34" charset="0"/>
            </a:endParaRPr>
          </a:p>
          <a:p>
            <a:pPr lvl="1"/>
            <a:r>
              <a:rPr lang="en-GB" sz="7200" b="1" dirty="0">
                <a:latin typeface="Arial" pitchFamily="34" charset="0"/>
                <a:cs typeface="Arial" pitchFamily="34" charset="0"/>
              </a:rPr>
              <a:t>Funded at scale: </a:t>
            </a:r>
            <a:r>
              <a:rPr lang="en-GB" sz="7200" dirty="0">
                <a:latin typeface="Arial" pitchFamily="34" charset="0"/>
                <a:cs typeface="Arial" pitchFamily="34" charset="0"/>
              </a:rPr>
              <a:t>UK charity Comic Relief</a:t>
            </a:r>
          </a:p>
          <a:p>
            <a:endParaRPr lang="en-GB" sz="7200" b="1" dirty="0">
              <a:latin typeface="Arial" pitchFamily="34" charset="0"/>
              <a:cs typeface="Arial" pitchFamily="34" charset="0"/>
            </a:endParaRPr>
          </a:p>
          <a:p>
            <a:pPr marL="0" indent="0">
              <a:buNone/>
            </a:pPr>
            <a:r>
              <a:rPr lang="en-GB" sz="7200" b="1" dirty="0">
                <a:solidFill>
                  <a:schemeClr val="accent3">
                    <a:lumMod val="75000"/>
                  </a:schemeClr>
                </a:solidFill>
                <a:latin typeface="Arial" pitchFamily="34" charset="0"/>
                <a:cs typeface="Arial" pitchFamily="34" charset="0"/>
              </a:rPr>
              <a:t>Uttar Pradesh: </a:t>
            </a:r>
            <a:r>
              <a:rPr lang="en-GB" sz="7200" b="1" i="1" dirty="0" err="1">
                <a:latin typeface="Arial" pitchFamily="34" charset="0"/>
                <a:cs typeface="Arial" pitchFamily="34" charset="0"/>
              </a:rPr>
              <a:t>mSakhi</a:t>
            </a:r>
            <a:r>
              <a:rPr lang="en-GB" sz="7200" dirty="0">
                <a:latin typeface="Arial" pitchFamily="34" charset="0"/>
                <a:cs typeface="Arial" pitchFamily="34" charset="0"/>
              </a:rPr>
              <a:t> smart phone app for CHWs </a:t>
            </a:r>
          </a:p>
          <a:p>
            <a:pPr lvl="1"/>
            <a:r>
              <a:rPr lang="en-GB" sz="7200" b="1" dirty="0">
                <a:latin typeface="Arial" pitchFamily="34" charset="0"/>
                <a:cs typeface="Arial" pitchFamily="34" charset="0"/>
              </a:rPr>
              <a:t>Scaled as:</a:t>
            </a:r>
            <a:r>
              <a:rPr lang="en-GB" sz="7200" dirty="0">
                <a:latin typeface="Arial" pitchFamily="34" charset="0"/>
                <a:cs typeface="Arial" pitchFamily="34" charset="0"/>
              </a:rPr>
              <a:t> influenced and informed state government m-health platform in 5 districts </a:t>
            </a:r>
            <a:r>
              <a:rPr lang="en-GB" sz="7200" dirty="0" smtClean="0">
                <a:latin typeface="Arial" pitchFamily="34" charset="0"/>
                <a:cs typeface="Arial" pitchFamily="34" charset="0"/>
              </a:rPr>
              <a:t> </a:t>
            </a:r>
            <a:endParaRPr lang="en-GB" sz="7200" dirty="0">
              <a:latin typeface="Arial" pitchFamily="34" charset="0"/>
              <a:cs typeface="Arial" pitchFamily="34" charset="0"/>
            </a:endParaRPr>
          </a:p>
          <a:p>
            <a:pPr lvl="1"/>
            <a:r>
              <a:rPr lang="en-GB" sz="7200" b="1" dirty="0">
                <a:latin typeface="Arial" pitchFamily="34" charset="0"/>
                <a:cs typeface="Arial" pitchFamily="34" charset="0"/>
              </a:rPr>
              <a:t>Funded at scale: </a:t>
            </a:r>
            <a:r>
              <a:rPr lang="en-GB" sz="7200" dirty="0">
                <a:latin typeface="Arial" pitchFamily="34" charset="0"/>
                <a:cs typeface="Arial" pitchFamily="34" charset="0"/>
              </a:rPr>
              <a:t>state resources </a:t>
            </a:r>
          </a:p>
          <a:p>
            <a:endParaRPr lang="en-GB" dirty="0"/>
          </a:p>
          <a:p>
            <a:endParaRPr lang="en-GB" dirty="0"/>
          </a:p>
        </p:txBody>
      </p:sp>
      <p:pic>
        <p:nvPicPr>
          <p:cNvPr id="5" name="Picture 4"/>
          <p:cNvPicPr>
            <a:picLocks noChangeAspect="1"/>
          </p:cNvPicPr>
          <p:nvPr/>
        </p:nvPicPr>
        <p:blipFill rotWithShape="1">
          <a:blip r:embed="rId2" cstate="print"/>
          <a:srcRect r="20623" b="13729"/>
          <a:stretch/>
        </p:blipFill>
        <p:spPr>
          <a:xfrm>
            <a:off x="5292079" y="2132856"/>
            <a:ext cx="3855908" cy="2160240"/>
          </a:xfrm>
          <a:prstGeom prst="rect">
            <a:avLst/>
          </a:prstGeom>
        </p:spPr>
      </p:pic>
      <p:pic>
        <p:nvPicPr>
          <p:cNvPr id="6" name="Picture 5" descr="India dec 2014_36_small.jpg"/>
          <p:cNvPicPr>
            <a:picLocks noChangeAspect="1"/>
          </p:cNvPicPr>
          <p:nvPr/>
        </p:nvPicPr>
        <p:blipFill>
          <a:blip r:embed="rId3" cstate="print"/>
          <a:stretch>
            <a:fillRect/>
          </a:stretch>
        </p:blipFill>
        <p:spPr>
          <a:xfrm>
            <a:off x="5292080" y="4293096"/>
            <a:ext cx="3851920" cy="2567946"/>
          </a:xfrm>
          <a:prstGeom prst="rect">
            <a:avLst/>
          </a:prstGeom>
        </p:spPr>
      </p:pic>
      <p:pic>
        <p:nvPicPr>
          <p:cNvPr id="7" name="Picture 6"/>
          <p:cNvPicPr>
            <a:picLocks noChangeAspect="1"/>
          </p:cNvPicPr>
          <p:nvPr/>
        </p:nvPicPr>
        <p:blipFill rotWithShape="1">
          <a:blip r:embed="rId4" cstate="print"/>
          <a:srcRect t="4453" b="9197"/>
          <a:stretch/>
        </p:blipFill>
        <p:spPr>
          <a:xfrm>
            <a:off x="5293462" y="-27384"/>
            <a:ext cx="3850537" cy="2160240"/>
          </a:xfrm>
          <a:prstGeom prst="rect">
            <a:avLst/>
          </a:prstGeom>
        </p:spPr>
      </p:pic>
      <p:sp>
        <p:nvSpPr>
          <p:cNvPr id="2" name="TextBox 1"/>
          <p:cNvSpPr txBox="1"/>
          <p:nvPr/>
        </p:nvSpPr>
        <p:spPr>
          <a:xfrm>
            <a:off x="138171" y="169476"/>
            <a:ext cx="8538285" cy="1384995"/>
          </a:xfrm>
          <a:prstGeom prst="rect">
            <a:avLst/>
          </a:prstGeom>
          <a:noFill/>
        </p:spPr>
        <p:txBody>
          <a:bodyPr wrap="square" rtlCol="0">
            <a:spAutoFit/>
          </a:bodyPr>
          <a:lstStyle/>
          <a:p>
            <a:r>
              <a:rPr lang="en-GB" sz="2800" b="1" dirty="0">
                <a:solidFill>
                  <a:srgbClr val="617A98"/>
                </a:solidFill>
                <a:latin typeface="Cambria" panose="02040503050406030204" pitchFamily="18" charset="0"/>
                <a:cs typeface="Arial" pitchFamily="34" charset="0"/>
              </a:rPr>
              <a:t>Gates-funded MNH </a:t>
            </a:r>
            <a:br>
              <a:rPr lang="en-GB" sz="2800" b="1" dirty="0">
                <a:solidFill>
                  <a:srgbClr val="617A98"/>
                </a:solidFill>
                <a:latin typeface="Cambria" panose="02040503050406030204" pitchFamily="18" charset="0"/>
                <a:cs typeface="Arial" pitchFamily="34" charset="0"/>
              </a:rPr>
            </a:br>
            <a:r>
              <a:rPr lang="en-GB" sz="2800" b="1" dirty="0">
                <a:solidFill>
                  <a:srgbClr val="617A98"/>
                </a:solidFill>
                <a:latin typeface="Cambria" panose="02040503050406030204" pitchFamily="18" charset="0"/>
                <a:cs typeface="Arial" pitchFamily="34" charset="0"/>
              </a:rPr>
              <a:t>innovations successfully </a:t>
            </a:r>
            <a:br>
              <a:rPr lang="en-GB" sz="2800" b="1" dirty="0">
                <a:solidFill>
                  <a:srgbClr val="617A98"/>
                </a:solidFill>
                <a:latin typeface="Cambria" panose="02040503050406030204" pitchFamily="18" charset="0"/>
                <a:cs typeface="Arial" pitchFamily="34" charset="0"/>
              </a:rPr>
            </a:br>
            <a:r>
              <a:rPr lang="en-GB" sz="2800" b="1" dirty="0">
                <a:solidFill>
                  <a:srgbClr val="617A98"/>
                </a:solidFill>
                <a:latin typeface="Cambria" panose="02040503050406030204" pitchFamily="18" charset="0"/>
                <a:cs typeface="Arial" pitchFamily="34" charset="0"/>
              </a:rPr>
              <a:t>scaled: </a:t>
            </a:r>
          </a:p>
        </p:txBody>
      </p:sp>
    </p:spTree>
    <p:extLst>
      <p:ext uri="{BB962C8B-B14F-4D97-AF65-F5344CB8AC3E}">
        <p14:creationId xmlns:p14="http://schemas.microsoft.com/office/powerpoint/2010/main" val="85603485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357" t="4104" r="357" b="18500"/>
          <a:stretch/>
        </p:blipFill>
        <p:spPr>
          <a:xfrm>
            <a:off x="0" y="-27384"/>
            <a:ext cx="9143999" cy="5616624"/>
          </a:xfrm>
          <a:prstGeom prst="rect">
            <a:avLst/>
          </a:prstGeom>
        </p:spPr>
      </p:pic>
      <p:sp>
        <p:nvSpPr>
          <p:cNvPr id="3" name="TextBox 2"/>
          <p:cNvSpPr txBox="1"/>
          <p:nvPr/>
        </p:nvSpPr>
        <p:spPr>
          <a:xfrm>
            <a:off x="179512" y="5733256"/>
            <a:ext cx="4896544" cy="954107"/>
          </a:xfrm>
          <a:prstGeom prst="rect">
            <a:avLst/>
          </a:prstGeom>
          <a:noFill/>
        </p:spPr>
        <p:txBody>
          <a:bodyPr wrap="square" rtlCol="0">
            <a:spAutoFit/>
          </a:bodyPr>
          <a:lstStyle/>
          <a:p>
            <a:r>
              <a:rPr lang="en-GB" sz="2800" b="1" dirty="0">
                <a:solidFill>
                  <a:srgbClr val="7E93AB"/>
                </a:solidFill>
                <a:latin typeface="Cambria" panose="02040503050406030204" pitchFamily="18" charset="0"/>
                <a:cs typeface="Arial" panose="020B0604020202020204" pitchFamily="34" charset="0"/>
              </a:rPr>
              <a:t>Key </a:t>
            </a:r>
            <a:r>
              <a:rPr lang="en-GB" sz="2800" b="1" dirty="0" smtClean="0">
                <a:solidFill>
                  <a:srgbClr val="7E93AB"/>
                </a:solidFill>
                <a:latin typeface="Cambria" panose="02040503050406030204" pitchFamily="18" charset="0"/>
                <a:cs typeface="Arial" panose="020B0604020202020204" pitchFamily="34" charset="0"/>
              </a:rPr>
              <a:t>messages:</a:t>
            </a:r>
            <a:br>
              <a:rPr lang="en-GB" sz="2800" b="1" dirty="0" smtClean="0">
                <a:solidFill>
                  <a:srgbClr val="7E93AB"/>
                </a:solidFill>
                <a:latin typeface="Cambria" panose="02040503050406030204" pitchFamily="18" charset="0"/>
                <a:cs typeface="Arial" panose="020B0604020202020204" pitchFamily="34" charset="0"/>
              </a:rPr>
            </a:br>
            <a:r>
              <a:rPr lang="en-GB" sz="2800" b="1" dirty="0" smtClean="0">
                <a:solidFill>
                  <a:srgbClr val="7E93AB"/>
                </a:solidFill>
                <a:latin typeface="Cambria" panose="02040503050406030204" pitchFamily="18" charset="0"/>
                <a:cs typeface="Arial" panose="020B0604020202020204" pitchFamily="34" charset="0"/>
              </a:rPr>
              <a:t>Implementer </a:t>
            </a:r>
            <a:r>
              <a:rPr lang="en-GB" sz="2800" b="1" dirty="0">
                <a:solidFill>
                  <a:srgbClr val="7E93AB"/>
                </a:solidFill>
                <a:latin typeface="Cambria" panose="02040503050406030204" pitchFamily="18" charset="0"/>
                <a:cs typeface="Arial" panose="020B0604020202020204" pitchFamily="34" charset="0"/>
              </a:rPr>
              <a:t>actions</a:t>
            </a:r>
          </a:p>
        </p:txBody>
      </p:sp>
    </p:spTree>
    <p:extLst>
      <p:ext uri="{BB962C8B-B14F-4D97-AF65-F5344CB8AC3E}">
        <p14:creationId xmlns:p14="http://schemas.microsoft.com/office/powerpoint/2010/main" val="277767057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79512" y="980728"/>
            <a:ext cx="8640960" cy="4536504"/>
          </a:xfrm>
        </p:spPr>
        <p:txBody>
          <a:bodyPr>
            <a:normAutofit/>
          </a:bodyPr>
          <a:lstStyle/>
          <a:p>
            <a:pPr marL="457200" indent="-457200">
              <a:buNone/>
            </a:pPr>
            <a:r>
              <a:rPr lang="en-GB" sz="2000" b="1" dirty="0">
                <a:solidFill>
                  <a:schemeClr val="accent3">
                    <a:lumMod val="75000"/>
                  </a:schemeClr>
                </a:solidFill>
                <a:latin typeface="+mn-lt"/>
                <a:cs typeface="Arial" pitchFamily="34" charset="0"/>
              </a:rPr>
              <a:t>1 Evidence:</a:t>
            </a:r>
            <a:r>
              <a:rPr lang="en-GB" sz="2000" dirty="0">
                <a:latin typeface="+mn-lt"/>
                <a:cs typeface="Arial" pitchFamily="34" charset="0"/>
              </a:rPr>
              <a:t> building a strong evidence base </a:t>
            </a:r>
          </a:p>
          <a:p>
            <a:r>
              <a:rPr lang="en-GB" sz="2000" dirty="0">
                <a:latin typeface="+mn-lt"/>
                <a:cs typeface="Arial" pitchFamily="34" charset="0"/>
              </a:rPr>
              <a:t>Quantitative impacts data, qualitative operational lessons, cost/cost effectiveness data, synthesising secondary data </a:t>
            </a:r>
          </a:p>
          <a:p>
            <a:pPr lvl="1"/>
            <a:r>
              <a:rPr lang="en-GB" sz="2000" dirty="0">
                <a:latin typeface="+mn-lt"/>
                <a:cs typeface="Arial" pitchFamily="34" charset="0"/>
              </a:rPr>
              <a:t>Influence decision to scale-up</a:t>
            </a:r>
          </a:p>
          <a:p>
            <a:pPr lvl="1"/>
            <a:r>
              <a:rPr lang="en-GB" sz="2000" dirty="0">
                <a:latin typeface="+mn-lt"/>
                <a:cs typeface="Arial" pitchFamily="34" charset="0"/>
              </a:rPr>
              <a:t>Inform </a:t>
            </a:r>
            <a:r>
              <a:rPr lang="en-GB" sz="2000" i="1" dirty="0">
                <a:latin typeface="+mn-lt"/>
                <a:cs typeface="Arial" pitchFamily="34" charset="0"/>
              </a:rPr>
              <a:t>how</a:t>
            </a:r>
            <a:r>
              <a:rPr lang="en-GB" sz="2000" dirty="0">
                <a:latin typeface="+mn-lt"/>
                <a:cs typeface="Arial" pitchFamily="34" charset="0"/>
              </a:rPr>
              <a:t> to implement at scale</a:t>
            </a:r>
          </a:p>
          <a:p>
            <a:r>
              <a:rPr lang="en-GB" sz="2000" dirty="0">
                <a:latin typeface="+mn-lt"/>
                <a:cs typeface="Arial" pitchFamily="34" charset="0"/>
              </a:rPr>
              <a:t>Decisions to scale not always based on quantitative impacts data – ‘experiential’ evidence powerful: </a:t>
            </a:r>
            <a:r>
              <a:rPr lang="en-GB" sz="2000" b="1" i="1" dirty="0">
                <a:solidFill>
                  <a:srgbClr val="617A98"/>
                </a:solidFill>
                <a:latin typeface="+mn-lt"/>
                <a:cs typeface="Arial" pitchFamily="34" charset="0"/>
              </a:rPr>
              <a:t>‘...take decision makers to the field...this way we get emotional buy-in’</a:t>
            </a:r>
          </a:p>
          <a:p>
            <a:endParaRPr lang="en-GB" sz="2000" b="1" i="1" dirty="0">
              <a:solidFill>
                <a:schemeClr val="tx2">
                  <a:lumMod val="60000"/>
                  <a:lumOff val="40000"/>
                </a:schemeClr>
              </a:solidFill>
              <a:latin typeface="+mn-lt"/>
              <a:cs typeface="Arial" pitchFamily="34" charset="0"/>
            </a:endParaRPr>
          </a:p>
          <a:p>
            <a:pPr marL="457200" indent="-457200">
              <a:buNone/>
            </a:pPr>
            <a:r>
              <a:rPr lang="en-GB" sz="2000" b="1" dirty="0">
                <a:solidFill>
                  <a:schemeClr val="accent3">
                    <a:lumMod val="75000"/>
                  </a:schemeClr>
                </a:solidFill>
                <a:latin typeface="+mn-lt"/>
                <a:cs typeface="Arial" pitchFamily="34" charset="0"/>
              </a:rPr>
              <a:t>2 Power of individuals:</a:t>
            </a:r>
            <a:r>
              <a:rPr lang="en-GB" sz="2000" dirty="0">
                <a:solidFill>
                  <a:schemeClr val="accent3">
                    <a:lumMod val="75000"/>
                  </a:schemeClr>
                </a:solidFill>
                <a:latin typeface="+mn-lt"/>
                <a:cs typeface="Arial" pitchFamily="34" charset="0"/>
              </a:rPr>
              <a:t> </a:t>
            </a:r>
            <a:r>
              <a:rPr lang="en-GB" sz="2000" dirty="0">
                <a:latin typeface="+mn-lt"/>
                <a:cs typeface="Arial" pitchFamily="34" charset="0"/>
              </a:rPr>
              <a:t>backing of well-connected advocates and</a:t>
            </a:r>
            <a:r>
              <a:rPr lang="en-GB" sz="2000" b="1" dirty="0">
                <a:latin typeface="+mn-lt"/>
                <a:cs typeface="Arial" pitchFamily="34" charset="0"/>
              </a:rPr>
              <a:t> </a:t>
            </a:r>
            <a:r>
              <a:rPr lang="en-GB" sz="2000" dirty="0">
                <a:latin typeface="+mn-lt"/>
                <a:cs typeface="Arial" pitchFamily="34" charset="0"/>
              </a:rPr>
              <a:t>government personalities more critical than formal government engagement: </a:t>
            </a:r>
            <a:r>
              <a:rPr lang="en-GB" sz="2000" b="1" i="1" dirty="0">
                <a:solidFill>
                  <a:srgbClr val="617A98"/>
                </a:solidFill>
                <a:latin typeface="+mn-lt"/>
                <a:cs typeface="Arial" pitchFamily="34" charset="0"/>
              </a:rPr>
              <a:t>‘If you ask me any single thing I think it’s [this person’s] vision, passion and belief - one [person] can make a difference!’   </a:t>
            </a:r>
          </a:p>
          <a:p>
            <a:pPr marL="457200" indent="-457200">
              <a:buNone/>
            </a:pPr>
            <a:endParaRPr lang="en-GB" sz="900" b="1" i="1" dirty="0">
              <a:solidFill>
                <a:schemeClr val="tx2">
                  <a:lumMod val="60000"/>
                  <a:lumOff val="40000"/>
                </a:schemeClr>
              </a:solidFill>
              <a:latin typeface="Arial" pitchFamily="34" charset="0"/>
              <a:cs typeface="Arial" pitchFamily="34" charset="0"/>
            </a:endParaRPr>
          </a:p>
          <a:p>
            <a:pPr marL="457200" indent="-457200">
              <a:buFont typeface="+mj-lt"/>
              <a:buAutoNum type="arabicPeriod"/>
            </a:pPr>
            <a:endParaRPr lang="en-GB" i="1" dirty="0">
              <a:solidFill>
                <a:schemeClr val="accent1"/>
              </a:solidFill>
              <a:latin typeface="Arial" pitchFamily="34" charset="0"/>
              <a:cs typeface="Arial" pitchFamily="34" charset="0"/>
            </a:endParaRPr>
          </a:p>
          <a:p>
            <a:pPr marL="457200" indent="-457200">
              <a:buFont typeface="+mj-lt"/>
              <a:buAutoNum type="arabicPeriod"/>
            </a:pPr>
            <a:endParaRPr lang="en-GB" i="1" dirty="0">
              <a:solidFill>
                <a:schemeClr val="accent1"/>
              </a:solidFill>
              <a:latin typeface="Arial" pitchFamily="34" charset="0"/>
              <a:cs typeface="Arial" pitchFamily="34" charset="0"/>
            </a:endParaRPr>
          </a:p>
        </p:txBody>
      </p:sp>
      <p:sp>
        <p:nvSpPr>
          <p:cNvPr id="2" name="TextBox 1"/>
          <p:cNvSpPr txBox="1"/>
          <p:nvPr/>
        </p:nvSpPr>
        <p:spPr>
          <a:xfrm>
            <a:off x="179512" y="180509"/>
            <a:ext cx="8856984" cy="800219"/>
          </a:xfrm>
          <a:prstGeom prst="rect">
            <a:avLst/>
          </a:prstGeom>
          <a:noFill/>
        </p:spPr>
        <p:txBody>
          <a:bodyPr wrap="square" rtlCol="0">
            <a:spAutoFit/>
          </a:bodyPr>
          <a:lstStyle/>
          <a:p>
            <a:r>
              <a:rPr lang="en-GB" sz="2800" b="1" dirty="0">
                <a:solidFill>
                  <a:srgbClr val="617A98"/>
                </a:solidFill>
                <a:latin typeface="Cambria" panose="02040503050406030204" pitchFamily="18" charset="0"/>
                <a:cs typeface="Arial" panose="020B0604020202020204" pitchFamily="34" charset="0"/>
              </a:rPr>
              <a:t>Six ‘critical’ implementer actions to catalyse scale-up  </a:t>
            </a:r>
          </a:p>
          <a:p>
            <a:endParaRPr lang="en-GB" dirty="0">
              <a:latin typeface="Cambria" panose="02040503050406030204" pitchFamily="18" charset="0"/>
            </a:endParaRPr>
          </a:p>
        </p:txBody>
      </p:sp>
      <p:sp>
        <p:nvSpPr>
          <p:cNvPr id="4" name="TextBox 3"/>
          <p:cNvSpPr txBox="1"/>
          <p:nvPr/>
        </p:nvSpPr>
        <p:spPr>
          <a:xfrm>
            <a:off x="179512" y="6010639"/>
            <a:ext cx="2160240" cy="400110"/>
          </a:xfrm>
          <a:prstGeom prst="rect">
            <a:avLst/>
          </a:prstGeom>
          <a:noFill/>
        </p:spPr>
        <p:txBody>
          <a:bodyPr wrap="square" rtlCol="0">
            <a:spAutoFit/>
          </a:bodyPr>
          <a:lstStyle/>
          <a:p>
            <a:r>
              <a:rPr lang="en-GB" sz="2000" b="1" dirty="0"/>
              <a:t>i</a:t>
            </a:r>
            <a:r>
              <a:rPr lang="en-GB" sz="2000" b="1" dirty="0" smtClean="0"/>
              <a:t>deas.lshtm.ac.uk</a:t>
            </a:r>
            <a:endParaRPr lang="en-GB" sz="2000" b="1" dirty="0"/>
          </a:p>
        </p:txBody>
      </p:sp>
    </p:spTree>
    <p:extLst>
      <p:ext uri="{BB962C8B-B14F-4D97-AF65-F5344CB8AC3E}">
        <p14:creationId xmlns:p14="http://schemas.microsoft.com/office/powerpoint/2010/main" val="383219930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79512" y="260648"/>
            <a:ext cx="8712968" cy="5976664"/>
          </a:xfrm>
        </p:spPr>
        <p:txBody>
          <a:bodyPr>
            <a:normAutofit/>
          </a:bodyPr>
          <a:lstStyle/>
          <a:p>
            <a:pPr marL="457200" indent="-457200">
              <a:buNone/>
            </a:pPr>
            <a:r>
              <a:rPr lang="en-GB" sz="2000" b="1" dirty="0">
                <a:solidFill>
                  <a:schemeClr val="accent3">
                    <a:lumMod val="75000"/>
                  </a:schemeClr>
                </a:solidFill>
                <a:cs typeface="Arial" pitchFamily="34" charset="0"/>
              </a:rPr>
              <a:t>3 Prepared and responsive: </a:t>
            </a:r>
            <a:r>
              <a:rPr lang="en-GB" sz="2000" dirty="0">
                <a:cs typeface="Arial" pitchFamily="34" charset="0"/>
              </a:rPr>
              <a:t>preparing for scale-up important - assessing context, developing advocacy plans but...</a:t>
            </a:r>
          </a:p>
          <a:p>
            <a:pPr marL="457200" indent="-192088" algn="just"/>
            <a:r>
              <a:rPr lang="en-GB" sz="2000" dirty="0">
                <a:cs typeface="Arial" pitchFamily="34" charset="0"/>
              </a:rPr>
              <a:t>Flexibility to respond to changes in policies and officials</a:t>
            </a:r>
          </a:p>
          <a:p>
            <a:pPr marL="457200" indent="-192088" algn="just"/>
            <a:r>
              <a:rPr lang="en-GB" sz="2000" dirty="0">
                <a:cs typeface="Arial" pitchFamily="34" charset="0"/>
              </a:rPr>
              <a:t>Acting when policy context is supportive – political support and systems readiness: </a:t>
            </a:r>
            <a:r>
              <a:rPr lang="en-GB" sz="2000" b="1" i="1" dirty="0">
                <a:solidFill>
                  <a:srgbClr val="617A98"/>
                </a:solidFill>
                <a:cs typeface="Arial" pitchFamily="34" charset="0"/>
              </a:rPr>
              <a:t>‘[Events came together] in a certain pivotal moment where the Ministry decided there’s going to be a policy shift...’</a:t>
            </a:r>
          </a:p>
          <a:p>
            <a:pPr marL="457200" indent="-192088" algn="just"/>
            <a:endParaRPr lang="en-GB" sz="2000" b="1" dirty="0">
              <a:solidFill>
                <a:schemeClr val="tx2">
                  <a:lumMod val="60000"/>
                  <a:lumOff val="40000"/>
                </a:schemeClr>
              </a:solidFill>
              <a:cs typeface="Arial" pitchFamily="34" charset="0"/>
            </a:endParaRPr>
          </a:p>
          <a:p>
            <a:pPr marL="457200" indent="-457200">
              <a:buNone/>
            </a:pPr>
            <a:r>
              <a:rPr lang="en-GB" sz="2000" b="1" dirty="0">
                <a:solidFill>
                  <a:schemeClr val="accent3">
                    <a:lumMod val="75000"/>
                  </a:schemeClr>
                </a:solidFill>
                <a:cs typeface="Arial" pitchFamily="34" charset="0"/>
              </a:rPr>
              <a:t>4 Continuity:</a:t>
            </a:r>
            <a:r>
              <a:rPr lang="en-GB" sz="2000" dirty="0">
                <a:solidFill>
                  <a:schemeClr val="accent3">
                    <a:lumMod val="75000"/>
                  </a:schemeClr>
                </a:solidFill>
                <a:cs typeface="Arial" pitchFamily="34" charset="0"/>
              </a:rPr>
              <a:t> </a:t>
            </a:r>
            <a:r>
              <a:rPr lang="en-GB" sz="2000" dirty="0">
                <a:cs typeface="Arial" pitchFamily="34" charset="0"/>
              </a:rPr>
              <a:t>implementer supporting transition to scale</a:t>
            </a:r>
          </a:p>
          <a:p>
            <a:pPr marL="444500" lvl="1" indent="-174625" algn="just">
              <a:buFont typeface="Arial" panose="020B0604020202020204" pitchFamily="34" charset="0"/>
              <a:buChar char="•"/>
            </a:pPr>
            <a:r>
              <a:rPr lang="en-GB" sz="2000" dirty="0">
                <a:cs typeface="Arial" pitchFamily="34" charset="0"/>
              </a:rPr>
              <a:t>Participating in </a:t>
            </a:r>
            <a:r>
              <a:rPr lang="en-GB" sz="2000" b="1" dirty="0">
                <a:cs typeface="Arial" panose="020B0604020202020204" pitchFamily="34" charset="0"/>
              </a:rPr>
              <a:t>designing and developing </a:t>
            </a:r>
            <a:r>
              <a:rPr lang="en-GB" sz="2000" dirty="0">
                <a:cs typeface="Arial" panose="020B0604020202020204" pitchFamily="34" charset="0"/>
              </a:rPr>
              <a:t>scaled programme </a:t>
            </a:r>
            <a:endParaRPr lang="en-GB" sz="2000" dirty="0">
              <a:solidFill>
                <a:schemeClr val="accent1">
                  <a:lumMod val="75000"/>
                </a:schemeClr>
              </a:solidFill>
              <a:cs typeface="Arial" panose="020B0604020202020204" pitchFamily="34" charset="0"/>
            </a:endParaRPr>
          </a:p>
          <a:p>
            <a:pPr marL="444500" lvl="1" indent="-174625" algn="just">
              <a:buFont typeface="Arial" panose="020B0604020202020204" pitchFamily="34" charset="0"/>
              <a:buChar char="•"/>
            </a:pPr>
            <a:r>
              <a:rPr lang="en-GB" sz="2000" dirty="0">
                <a:cs typeface="Arial" panose="020B0604020202020204" pitchFamily="34" charset="0"/>
              </a:rPr>
              <a:t>Feeding in </a:t>
            </a:r>
            <a:r>
              <a:rPr lang="en-GB" sz="2000" b="1" dirty="0">
                <a:cs typeface="Arial" panose="020B0604020202020204" pitchFamily="34" charset="0"/>
              </a:rPr>
              <a:t>operational evidence </a:t>
            </a:r>
            <a:r>
              <a:rPr lang="en-GB" sz="2000" dirty="0" smtClean="0">
                <a:cs typeface="Arial" panose="020B0604020202020204" pitchFamily="34" charset="0"/>
              </a:rPr>
              <a:t>and </a:t>
            </a:r>
            <a:r>
              <a:rPr lang="en-GB" sz="2000" b="1" dirty="0" smtClean="0">
                <a:cs typeface="Arial" panose="020B0604020202020204" pitchFamily="34" charset="0"/>
              </a:rPr>
              <a:t>project </a:t>
            </a:r>
            <a:r>
              <a:rPr lang="en-GB" sz="2000" b="1" dirty="0">
                <a:cs typeface="Arial" panose="020B0604020202020204" pitchFamily="34" charset="0"/>
              </a:rPr>
              <a:t>resources</a:t>
            </a:r>
            <a:r>
              <a:rPr lang="en-GB" sz="2000" dirty="0">
                <a:cs typeface="Arial" panose="020B0604020202020204" pitchFamily="34" charset="0"/>
              </a:rPr>
              <a:t> - training manuals, monitoring tools  </a:t>
            </a:r>
          </a:p>
          <a:p>
            <a:pPr marL="444500" lvl="1" indent="-174625" algn="just">
              <a:buFont typeface="Arial" panose="020B0604020202020204" pitchFamily="34" charset="0"/>
              <a:buChar char="•"/>
            </a:pPr>
            <a:r>
              <a:rPr lang="en-GB" sz="2000" dirty="0">
                <a:cs typeface="Arial" panose="020B0604020202020204" pitchFamily="34" charset="0"/>
              </a:rPr>
              <a:t>Harnessing </a:t>
            </a:r>
            <a:r>
              <a:rPr lang="en-GB" sz="2000" b="1" dirty="0">
                <a:cs typeface="Arial" pitchFamily="34" charset="0"/>
              </a:rPr>
              <a:t>experience</a:t>
            </a:r>
            <a:r>
              <a:rPr lang="en-GB" sz="2000" dirty="0">
                <a:cs typeface="Arial" pitchFamily="34" charset="0"/>
              </a:rPr>
              <a:t> of project staff:</a:t>
            </a:r>
            <a:r>
              <a:rPr lang="en-GB" sz="2000" dirty="0">
                <a:solidFill>
                  <a:schemeClr val="accent1"/>
                </a:solidFill>
                <a:cs typeface="Arial" pitchFamily="34" charset="0"/>
              </a:rPr>
              <a:t> </a:t>
            </a:r>
            <a:r>
              <a:rPr lang="en-GB" sz="2000" b="1" i="1" dirty="0">
                <a:solidFill>
                  <a:srgbClr val="617A98"/>
                </a:solidFill>
                <a:cs typeface="Arial" panose="020B0604020202020204" pitchFamily="34" charset="0"/>
              </a:rPr>
              <a:t>‘…who else has any experience of these things? So obviously the implementer brings a lot to the consortium – a lot of on the ground experience...’</a:t>
            </a:r>
            <a:r>
              <a:rPr lang="en-GB" sz="2000" b="1" dirty="0">
                <a:solidFill>
                  <a:srgbClr val="617A98"/>
                </a:solidFill>
                <a:cs typeface="Arial" panose="020B0604020202020204" pitchFamily="34" charset="0"/>
              </a:rPr>
              <a:t> </a:t>
            </a:r>
          </a:p>
          <a:p>
            <a:pPr marL="0" indent="0">
              <a:buNone/>
            </a:pPr>
            <a:endParaRPr lang="en-GB" i="1" dirty="0">
              <a:solidFill>
                <a:schemeClr val="accent1"/>
              </a:solidFill>
              <a:latin typeface="Arial" pitchFamily="34" charset="0"/>
              <a:cs typeface="Arial" pitchFamily="34" charset="0"/>
            </a:endParaRPr>
          </a:p>
        </p:txBody>
      </p:sp>
      <p:sp>
        <p:nvSpPr>
          <p:cNvPr id="4" name="TextBox 3"/>
          <p:cNvSpPr txBox="1"/>
          <p:nvPr/>
        </p:nvSpPr>
        <p:spPr>
          <a:xfrm>
            <a:off x="179512" y="6010639"/>
            <a:ext cx="2160240" cy="400110"/>
          </a:xfrm>
          <a:prstGeom prst="rect">
            <a:avLst/>
          </a:prstGeom>
          <a:noFill/>
        </p:spPr>
        <p:txBody>
          <a:bodyPr wrap="square" rtlCol="0">
            <a:spAutoFit/>
          </a:bodyPr>
          <a:lstStyle/>
          <a:p>
            <a:r>
              <a:rPr lang="en-GB" sz="2000" b="1" dirty="0"/>
              <a:t>i</a:t>
            </a:r>
            <a:r>
              <a:rPr lang="en-GB" sz="2000" b="1" dirty="0" smtClean="0"/>
              <a:t>deas.lshtm.ac.uk</a:t>
            </a:r>
            <a:endParaRPr lang="en-GB" sz="2000" b="1" dirty="0"/>
          </a:p>
        </p:txBody>
      </p:sp>
    </p:spTree>
    <p:extLst>
      <p:ext uri="{BB962C8B-B14F-4D97-AF65-F5344CB8AC3E}">
        <p14:creationId xmlns:p14="http://schemas.microsoft.com/office/powerpoint/2010/main" val="18467634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79512" y="116632"/>
            <a:ext cx="8712968" cy="5688632"/>
          </a:xfrm>
        </p:spPr>
        <p:txBody>
          <a:bodyPr>
            <a:normAutofit fontScale="32500" lnSpcReduction="20000"/>
          </a:bodyPr>
          <a:lstStyle/>
          <a:p>
            <a:pPr algn="just"/>
            <a:endParaRPr lang="en-GB" sz="3200" dirty="0">
              <a:latin typeface="Arial" pitchFamily="34" charset="0"/>
              <a:cs typeface="Arial" pitchFamily="34" charset="0"/>
            </a:endParaRPr>
          </a:p>
          <a:p>
            <a:pPr marL="457200" indent="-457200">
              <a:buNone/>
            </a:pPr>
            <a:r>
              <a:rPr lang="en-GB" sz="6200" b="1" dirty="0">
                <a:solidFill>
                  <a:schemeClr val="accent3">
                    <a:lumMod val="75000"/>
                  </a:schemeClr>
                </a:solidFill>
                <a:cs typeface="Arial" pitchFamily="34" charset="0"/>
              </a:rPr>
              <a:t>5 Aid effectiveness: </a:t>
            </a:r>
          </a:p>
          <a:p>
            <a:pPr marL="457200" indent="-457200">
              <a:buNone/>
            </a:pPr>
            <a:endParaRPr lang="en-GB" sz="6200" b="1" dirty="0">
              <a:solidFill>
                <a:schemeClr val="accent3">
                  <a:lumMod val="75000"/>
                </a:schemeClr>
              </a:solidFill>
              <a:cs typeface="Arial" pitchFamily="34" charset="0"/>
            </a:endParaRPr>
          </a:p>
          <a:p>
            <a:pPr marL="457200" indent="-192088"/>
            <a:r>
              <a:rPr lang="en-GB" sz="6200" b="1" dirty="0">
                <a:cs typeface="Arial" panose="020B0604020202020204" pitchFamily="34" charset="0"/>
              </a:rPr>
              <a:t>Country ownership: </a:t>
            </a:r>
            <a:r>
              <a:rPr lang="en-GB" sz="6200" dirty="0">
                <a:cs typeface="Arial" panose="020B0604020202020204" pitchFamily="34" charset="0"/>
              </a:rPr>
              <a:t>government must </a:t>
            </a:r>
            <a:r>
              <a:rPr lang="en-GB" sz="6200" dirty="0" smtClean="0">
                <a:cs typeface="Arial" panose="020B0604020202020204" pitchFamily="34" charset="0"/>
              </a:rPr>
              <a:t>fully own </a:t>
            </a:r>
            <a:r>
              <a:rPr lang="en-GB" sz="6200" dirty="0">
                <a:cs typeface="Arial" panose="020B0604020202020204" pitchFamily="34" charset="0"/>
              </a:rPr>
              <a:t>the innovation: </a:t>
            </a:r>
            <a:r>
              <a:rPr lang="en-GB" sz="6200" b="1" i="1" dirty="0">
                <a:solidFill>
                  <a:srgbClr val="617A98"/>
                </a:solidFill>
                <a:cs typeface="Arial" panose="020B0604020202020204" pitchFamily="34" charset="0"/>
              </a:rPr>
              <a:t>‘It’s not about ad hoc engagement. It’s government owning the programme… government accountability with partner support...’</a:t>
            </a:r>
          </a:p>
          <a:p>
            <a:pPr marL="857250" lvl="1" indent="-192088"/>
            <a:endParaRPr lang="en-GB" sz="5800" dirty="0">
              <a:cs typeface="Arial" panose="020B0604020202020204" pitchFamily="34" charset="0"/>
            </a:endParaRPr>
          </a:p>
          <a:p>
            <a:pPr marL="457200" indent="-192088"/>
            <a:r>
              <a:rPr lang="en-GB" sz="6200" b="1" dirty="0">
                <a:cs typeface="Arial" pitchFamily="34" charset="0"/>
              </a:rPr>
              <a:t>Alignment: </a:t>
            </a:r>
            <a:r>
              <a:rPr lang="en-GB" sz="6200" dirty="0">
                <a:cs typeface="Arial" pitchFamily="34" charset="0"/>
              </a:rPr>
              <a:t>innovation closely fits with country priorities, programmes and targets </a:t>
            </a:r>
          </a:p>
          <a:p>
            <a:pPr marL="457200" indent="-192088"/>
            <a:endParaRPr lang="en-GB" sz="6200" dirty="0">
              <a:cs typeface="Arial" pitchFamily="34" charset="0"/>
            </a:endParaRPr>
          </a:p>
          <a:p>
            <a:pPr marL="457200" indent="-192088"/>
            <a:r>
              <a:rPr lang="en-GB" sz="6200" b="1" dirty="0">
                <a:cs typeface="Arial" panose="020B0604020202020204" pitchFamily="34" charset="0"/>
              </a:rPr>
              <a:t>Harmonisation: </a:t>
            </a:r>
            <a:r>
              <a:rPr lang="en-GB" sz="6200" dirty="0">
                <a:cs typeface="Arial" panose="020B0604020202020204" pitchFamily="34" charset="0"/>
              </a:rPr>
              <a:t>coordination among donors/implementers</a:t>
            </a:r>
          </a:p>
          <a:p>
            <a:pPr marL="857250" lvl="1" indent="-192088"/>
            <a:r>
              <a:rPr lang="en-GB" sz="5800" dirty="0">
                <a:cs typeface="Arial" panose="020B0604020202020204" pitchFamily="34" charset="0"/>
              </a:rPr>
              <a:t>Coordinating communication vs. fighting for government attention  </a:t>
            </a:r>
          </a:p>
          <a:p>
            <a:pPr marL="857250" lvl="1" indent="-192088"/>
            <a:r>
              <a:rPr lang="en-GB" sz="5800" dirty="0">
                <a:cs typeface="Arial" panose="020B0604020202020204" pitchFamily="34" charset="0"/>
              </a:rPr>
              <a:t>Exchanging learning to strengthen innovations</a:t>
            </a:r>
            <a:r>
              <a:rPr lang="en-GB" sz="5800" i="1" dirty="0">
                <a:solidFill>
                  <a:schemeClr val="accent1">
                    <a:lumMod val="75000"/>
                  </a:schemeClr>
                </a:solidFill>
                <a:cs typeface="Arial" panose="020B0604020202020204" pitchFamily="34" charset="0"/>
              </a:rPr>
              <a:t>: </a:t>
            </a:r>
            <a:r>
              <a:rPr lang="en-GB" sz="5800" b="1" i="1" dirty="0">
                <a:solidFill>
                  <a:srgbClr val="617A98"/>
                </a:solidFill>
                <a:cs typeface="Arial" panose="020B0604020202020204" pitchFamily="34" charset="0"/>
              </a:rPr>
              <a:t>‘Everybody talks of scale-up, of collaboration, of working in silos… But we do the opposite... if there are two donors and two projects they won’t share information…’ </a:t>
            </a:r>
          </a:p>
          <a:p>
            <a:pPr marL="265112" indent="0">
              <a:buNone/>
            </a:pPr>
            <a:endParaRPr lang="en-GB" sz="8000" b="1" u="sng" dirty="0">
              <a:latin typeface="Arial" panose="020B0604020202020204" pitchFamily="34" charset="0"/>
              <a:cs typeface="Arial" panose="020B0604020202020204" pitchFamily="34" charset="0"/>
            </a:endParaRPr>
          </a:p>
          <a:p>
            <a:pPr marL="457200" indent="-192088"/>
            <a:endParaRPr lang="en-GB" sz="8000" b="1" i="1" dirty="0">
              <a:solidFill>
                <a:schemeClr val="tx2">
                  <a:lumMod val="60000"/>
                  <a:lumOff val="40000"/>
                </a:schemeClr>
              </a:solidFill>
              <a:latin typeface="Arial" pitchFamily="34" charset="0"/>
              <a:cs typeface="Arial" pitchFamily="34" charset="0"/>
            </a:endParaRPr>
          </a:p>
          <a:p>
            <a:pPr marL="457200" indent="-457200">
              <a:buNone/>
            </a:pPr>
            <a:endParaRPr lang="en-GB" sz="7200" dirty="0">
              <a:latin typeface="Arial" pitchFamily="34" charset="0"/>
              <a:cs typeface="Arial" pitchFamily="34" charset="0"/>
            </a:endParaRPr>
          </a:p>
        </p:txBody>
      </p:sp>
      <p:sp>
        <p:nvSpPr>
          <p:cNvPr id="4" name="TextBox 3"/>
          <p:cNvSpPr txBox="1"/>
          <p:nvPr/>
        </p:nvSpPr>
        <p:spPr>
          <a:xfrm>
            <a:off x="179512" y="6010639"/>
            <a:ext cx="2160240" cy="400110"/>
          </a:xfrm>
          <a:prstGeom prst="rect">
            <a:avLst/>
          </a:prstGeom>
          <a:noFill/>
        </p:spPr>
        <p:txBody>
          <a:bodyPr wrap="square" rtlCol="0">
            <a:spAutoFit/>
          </a:bodyPr>
          <a:lstStyle/>
          <a:p>
            <a:r>
              <a:rPr lang="en-GB" sz="2000" b="1" dirty="0"/>
              <a:t>i</a:t>
            </a:r>
            <a:r>
              <a:rPr lang="en-GB" sz="2000" b="1" dirty="0" smtClean="0"/>
              <a:t>deas.lshtm.ac.uk</a:t>
            </a:r>
            <a:endParaRPr lang="en-GB" sz="2000" b="1" dirty="0"/>
          </a:p>
        </p:txBody>
      </p:sp>
    </p:spTree>
    <p:extLst>
      <p:ext uri="{BB962C8B-B14F-4D97-AF65-F5344CB8AC3E}">
        <p14:creationId xmlns:p14="http://schemas.microsoft.com/office/powerpoint/2010/main" val="166330111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79512" y="273988"/>
            <a:ext cx="8712968" cy="1584176"/>
          </a:xfrm>
        </p:spPr>
        <p:txBody>
          <a:bodyPr>
            <a:noAutofit/>
          </a:bodyPr>
          <a:lstStyle/>
          <a:p>
            <a:pPr marL="457200" indent="-457200">
              <a:buNone/>
            </a:pPr>
            <a:r>
              <a:rPr lang="en-GB" sz="2000" b="1" dirty="0">
                <a:solidFill>
                  <a:schemeClr val="accent3">
                    <a:lumMod val="75000"/>
                  </a:schemeClr>
                </a:solidFill>
                <a:cs typeface="Arial" pitchFamily="34" charset="0"/>
              </a:rPr>
              <a:t>6 Scalability: </a:t>
            </a:r>
            <a:r>
              <a:rPr lang="en-GB" sz="2000" dirty="0">
                <a:cs typeface="Arial" pitchFamily="34" charset="0"/>
              </a:rPr>
              <a:t>designing innovations to be scalable : </a:t>
            </a:r>
            <a:r>
              <a:rPr lang="en-GB" sz="2000" b="1" i="1" dirty="0">
                <a:solidFill>
                  <a:schemeClr val="accent1"/>
                </a:solidFill>
                <a:cs typeface="Arial" pitchFamily="34" charset="0"/>
              </a:rPr>
              <a:t>‘...if you plan scale-up when your pilot’s over there are many things you can’t go back and correct… if you have scale-up in mind from the beginning you plan for that…’</a:t>
            </a:r>
            <a:r>
              <a:rPr lang="en-GB" sz="2000" dirty="0">
                <a:cs typeface="Arial" panose="020B0604020202020204" pitchFamily="34" charset="0"/>
              </a:rPr>
              <a:t> </a:t>
            </a:r>
          </a:p>
          <a:p>
            <a:pPr lvl="0" algn="just">
              <a:buNone/>
            </a:pPr>
            <a:endParaRPr lang="en-GB" sz="900" b="1" dirty="0">
              <a:solidFill>
                <a:schemeClr val="accent3">
                  <a:lumMod val="75000"/>
                </a:schemeClr>
              </a:solidFill>
              <a:latin typeface="Arial" pitchFamily="34" charset="0"/>
              <a:cs typeface="Arial" pitchFamily="34" charset="0"/>
            </a:endParaRPr>
          </a:p>
        </p:txBody>
      </p:sp>
      <p:sp>
        <p:nvSpPr>
          <p:cNvPr id="2" name="TextBox 1"/>
          <p:cNvSpPr txBox="1"/>
          <p:nvPr/>
        </p:nvSpPr>
        <p:spPr>
          <a:xfrm>
            <a:off x="172462" y="1340768"/>
            <a:ext cx="8720017" cy="4678204"/>
          </a:xfrm>
          <a:prstGeom prst="rect">
            <a:avLst/>
          </a:prstGeom>
          <a:noFill/>
        </p:spPr>
        <p:txBody>
          <a:bodyPr wrap="square" rtlCol="0">
            <a:spAutoFit/>
          </a:bodyPr>
          <a:lstStyle/>
          <a:p>
            <a:pPr lvl="0" algn="just">
              <a:buNone/>
            </a:pPr>
            <a:r>
              <a:rPr lang="en-GB" sz="2000" b="1" dirty="0">
                <a:solidFill>
                  <a:schemeClr val="accent3">
                    <a:lumMod val="75000"/>
                  </a:schemeClr>
                </a:solidFill>
                <a:latin typeface="+mj-lt"/>
                <a:cs typeface="Arial" pitchFamily="34" charset="0"/>
              </a:rPr>
              <a:t>Effective </a:t>
            </a:r>
          </a:p>
          <a:p>
            <a:pPr marL="285750" indent="-285750" algn="just">
              <a:buFont typeface="Arial" panose="020B0604020202020204" pitchFamily="34" charset="0"/>
              <a:buChar char="•"/>
            </a:pPr>
            <a:r>
              <a:rPr lang="en-GB" sz="2000" b="1" dirty="0">
                <a:latin typeface="+mj-lt"/>
                <a:cs typeface="Arial" pitchFamily="34" charset="0"/>
              </a:rPr>
              <a:t>Observable</a:t>
            </a:r>
            <a:r>
              <a:rPr lang="en-GB" sz="2000" dirty="0">
                <a:latin typeface="+mj-lt"/>
                <a:cs typeface="Arial" pitchFamily="34" charset="0"/>
              </a:rPr>
              <a:t> effects/impacts</a:t>
            </a:r>
          </a:p>
          <a:p>
            <a:pPr marL="285750" indent="-285750" algn="just">
              <a:buFont typeface="Arial" panose="020B0604020202020204" pitchFamily="34" charset="0"/>
              <a:buChar char="•"/>
            </a:pPr>
            <a:r>
              <a:rPr lang="en-GB" sz="2000" b="1" dirty="0">
                <a:latin typeface="+mj-lt"/>
                <a:cs typeface="Arial" pitchFamily="34" charset="0"/>
              </a:rPr>
              <a:t>Comparative advantage </a:t>
            </a:r>
            <a:r>
              <a:rPr lang="en-GB" sz="2000" dirty="0">
                <a:latin typeface="+mj-lt"/>
                <a:cs typeface="Arial" pitchFamily="34" charset="0"/>
              </a:rPr>
              <a:t>over</a:t>
            </a:r>
            <a:r>
              <a:rPr lang="en-GB" sz="2000" b="1" dirty="0">
                <a:latin typeface="+mj-lt"/>
                <a:cs typeface="Arial" pitchFamily="34" charset="0"/>
              </a:rPr>
              <a:t> </a:t>
            </a:r>
            <a:r>
              <a:rPr lang="en-GB" sz="2000" dirty="0">
                <a:latin typeface="+mj-lt"/>
                <a:cs typeface="Arial" pitchFamily="34" charset="0"/>
              </a:rPr>
              <a:t>alternatives </a:t>
            </a:r>
          </a:p>
          <a:p>
            <a:pPr lvl="0" algn="just">
              <a:buNone/>
            </a:pPr>
            <a:r>
              <a:rPr lang="en-GB" sz="2000" b="1" dirty="0">
                <a:solidFill>
                  <a:schemeClr val="accent3">
                    <a:lumMod val="75000"/>
                  </a:schemeClr>
                </a:solidFill>
                <a:latin typeface="+mj-lt"/>
                <a:cs typeface="Arial" pitchFamily="34" charset="0"/>
              </a:rPr>
              <a:t>Simple </a:t>
            </a:r>
          </a:p>
          <a:p>
            <a:pPr marL="285750" indent="-285750" algn="just">
              <a:buFont typeface="Arial" panose="020B0604020202020204" pitchFamily="34" charset="0"/>
              <a:buChar char="•"/>
            </a:pPr>
            <a:r>
              <a:rPr lang="en-GB" sz="2000" b="1" dirty="0">
                <a:latin typeface="+mj-lt"/>
                <a:cs typeface="Arial" pitchFamily="34" charset="0"/>
              </a:rPr>
              <a:t>Easy to use </a:t>
            </a:r>
            <a:r>
              <a:rPr lang="en-GB" sz="2000" dirty="0">
                <a:latin typeface="+mj-lt"/>
                <a:cs typeface="Arial" pitchFamily="34" charset="0"/>
              </a:rPr>
              <a:t>by health workers</a:t>
            </a:r>
          </a:p>
          <a:p>
            <a:pPr marL="285750" indent="-285750" algn="just">
              <a:buFont typeface="Arial" panose="020B0604020202020204" pitchFamily="34" charset="0"/>
              <a:buChar char="•"/>
            </a:pPr>
            <a:r>
              <a:rPr lang="en-GB" sz="2000" dirty="0">
                <a:latin typeface="+mj-lt"/>
                <a:cs typeface="Arial" pitchFamily="34" charset="0"/>
              </a:rPr>
              <a:t>Low </a:t>
            </a:r>
            <a:r>
              <a:rPr lang="en-GB" sz="2000" b="1" dirty="0">
                <a:latin typeface="+mj-lt"/>
                <a:cs typeface="Arial" pitchFamily="34" charset="0"/>
              </a:rPr>
              <a:t>cost/cost effective </a:t>
            </a:r>
            <a:r>
              <a:rPr lang="en-GB" sz="2000" dirty="0">
                <a:latin typeface="+mj-lt"/>
                <a:cs typeface="Arial" pitchFamily="34" charset="0"/>
              </a:rPr>
              <a:t>and low </a:t>
            </a:r>
            <a:r>
              <a:rPr lang="en-GB" sz="2000" b="1" dirty="0">
                <a:latin typeface="+mj-lt"/>
                <a:cs typeface="Arial" pitchFamily="34" charset="0"/>
              </a:rPr>
              <a:t>human resource </a:t>
            </a:r>
            <a:r>
              <a:rPr lang="en-GB" sz="2000" dirty="0">
                <a:latin typeface="+mj-lt"/>
                <a:cs typeface="Arial" pitchFamily="34" charset="0"/>
              </a:rPr>
              <a:t>inputs</a:t>
            </a:r>
          </a:p>
          <a:p>
            <a:pPr lvl="0" algn="just"/>
            <a:r>
              <a:rPr lang="en-GB" sz="2000" b="1" dirty="0">
                <a:solidFill>
                  <a:schemeClr val="accent3">
                    <a:lumMod val="75000"/>
                  </a:schemeClr>
                </a:solidFill>
                <a:latin typeface="+mj-lt"/>
                <a:cs typeface="Arial" pitchFamily="34" charset="0"/>
              </a:rPr>
              <a:t>Acceptable  </a:t>
            </a:r>
          </a:p>
          <a:p>
            <a:pPr marL="285750" lvl="0" indent="-285750" algn="just">
              <a:buFont typeface="Arial" panose="020B0604020202020204" pitchFamily="34" charset="0"/>
              <a:buChar char="•"/>
            </a:pPr>
            <a:r>
              <a:rPr lang="en-GB" sz="2000" dirty="0">
                <a:latin typeface="+mj-lt"/>
                <a:cs typeface="Arial" pitchFamily="34" charset="0"/>
              </a:rPr>
              <a:t>Meets </a:t>
            </a:r>
            <a:r>
              <a:rPr lang="en-GB" sz="2000" b="1" dirty="0">
                <a:latin typeface="+mj-lt"/>
                <a:cs typeface="Arial" pitchFamily="34" charset="0"/>
              </a:rPr>
              <a:t>needs and priorities </a:t>
            </a:r>
            <a:r>
              <a:rPr lang="en-GB" sz="2000" dirty="0">
                <a:latin typeface="+mj-lt"/>
                <a:cs typeface="Arial" pitchFamily="34" charset="0"/>
              </a:rPr>
              <a:t>of health workers and communities</a:t>
            </a:r>
          </a:p>
          <a:p>
            <a:pPr marL="285750" lvl="0" indent="-285750" algn="just">
              <a:buFont typeface="Arial" panose="020B0604020202020204" pitchFamily="34" charset="0"/>
              <a:buChar char="•"/>
            </a:pPr>
            <a:r>
              <a:rPr lang="en-GB" sz="2000" b="1" dirty="0">
                <a:latin typeface="+mj-lt"/>
                <a:cs typeface="Arial" pitchFamily="34" charset="0"/>
              </a:rPr>
              <a:t>Incentivises</a:t>
            </a:r>
            <a:r>
              <a:rPr lang="en-GB" sz="2000" dirty="0">
                <a:latin typeface="+mj-lt"/>
                <a:cs typeface="Arial" pitchFamily="34" charset="0"/>
              </a:rPr>
              <a:t> health workers: non-burdensome, financial incentives, status, confidence, </a:t>
            </a:r>
            <a:r>
              <a:rPr lang="en-GB" sz="2000" dirty="0" smtClean="0">
                <a:latin typeface="+mj-lt"/>
                <a:cs typeface="Arial" pitchFamily="34" charset="0"/>
              </a:rPr>
              <a:t>satisfaction</a:t>
            </a:r>
            <a:endParaRPr lang="en-GB" sz="2000" b="1" i="1" dirty="0">
              <a:solidFill>
                <a:schemeClr val="accent1"/>
              </a:solidFill>
              <a:latin typeface="+mj-lt"/>
              <a:cs typeface="Arial" panose="020B0604020202020204" pitchFamily="34" charset="0"/>
            </a:endParaRPr>
          </a:p>
          <a:p>
            <a:pPr marL="285750" lvl="0" indent="-285750" algn="just">
              <a:buFont typeface="Arial" panose="020B0604020202020204" pitchFamily="34" charset="0"/>
              <a:buChar char="•"/>
            </a:pPr>
            <a:r>
              <a:rPr lang="en-GB" sz="2000" b="1" dirty="0">
                <a:latin typeface="+mj-lt"/>
                <a:cs typeface="Arial" pitchFamily="34" charset="0"/>
              </a:rPr>
              <a:t>Culturally acceptable</a:t>
            </a:r>
            <a:r>
              <a:rPr lang="en-GB" sz="2000" dirty="0">
                <a:latin typeface="+mj-lt"/>
                <a:cs typeface="Arial" pitchFamily="34" charset="0"/>
              </a:rPr>
              <a:t> in context </a:t>
            </a:r>
          </a:p>
          <a:p>
            <a:pPr marL="285750" lvl="0" indent="-285750" algn="just">
              <a:buFont typeface="Arial" panose="020B0604020202020204" pitchFamily="34" charset="0"/>
              <a:buChar char="•"/>
            </a:pPr>
            <a:r>
              <a:rPr lang="en-GB" sz="2000" b="1" dirty="0">
                <a:latin typeface="+mj-lt"/>
                <a:cs typeface="Arial" pitchFamily="34" charset="0"/>
              </a:rPr>
              <a:t>Adaptable </a:t>
            </a:r>
            <a:r>
              <a:rPr lang="en-GB" sz="2000" dirty="0">
                <a:latin typeface="+mj-lt"/>
                <a:cs typeface="Arial" pitchFamily="34" charset="0"/>
              </a:rPr>
              <a:t>across diverse geographic contexts  </a:t>
            </a:r>
            <a:endParaRPr lang="en-GB" sz="2000" dirty="0">
              <a:solidFill>
                <a:schemeClr val="accent1">
                  <a:lumMod val="75000"/>
                </a:schemeClr>
              </a:solidFill>
              <a:latin typeface="+mj-lt"/>
              <a:cs typeface="Arial" pitchFamily="34" charset="0"/>
            </a:endParaRPr>
          </a:p>
          <a:p>
            <a:pPr algn="just">
              <a:buNone/>
            </a:pPr>
            <a:r>
              <a:rPr lang="en-GB" sz="2000" b="1" dirty="0">
                <a:solidFill>
                  <a:schemeClr val="accent3">
                    <a:lumMod val="75000"/>
                  </a:schemeClr>
                </a:solidFill>
                <a:latin typeface="+mj-lt"/>
                <a:cs typeface="Arial" pitchFamily="34" charset="0"/>
              </a:rPr>
              <a:t>Aligned </a:t>
            </a:r>
          </a:p>
          <a:p>
            <a:pPr marL="285750" indent="-285750" algn="just">
              <a:buFont typeface="Arial" panose="020B0604020202020204" pitchFamily="34" charset="0"/>
              <a:buChar char="•"/>
            </a:pPr>
            <a:r>
              <a:rPr lang="en-GB" sz="2000" b="1" dirty="0">
                <a:latin typeface="+mj-lt"/>
                <a:cs typeface="Arial" pitchFamily="34" charset="0"/>
              </a:rPr>
              <a:t>Builds on </a:t>
            </a:r>
            <a:r>
              <a:rPr lang="en-GB" sz="2000" dirty="0">
                <a:latin typeface="+mj-lt"/>
                <a:cs typeface="Arial" pitchFamily="34" charset="0"/>
              </a:rPr>
              <a:t>existing health policies and systems </a:t>
            </a:r>
          </a:p>
          <a:p>
            <a:endParaRPr lang="en-GB" dirty="0"/>
          </a:p>
        </p:txBody>
      </p:sp>
      <p:sp>
        <p:nvSpPr>
          <p:cNvPr id="4" name="TextBox 3"/>
          <p:cNvSpPr txBox="1"/>
          <p:nvPr/>
        </p:nvSpPr>
        <p:spPr>
          <a:xfrm>
            <a:off x="179512" y="6010639"/>
            <a:ext cx="2160240" cy="400110"/>
          </a:xfrm>
          <a:prstGeom prst="rect">
            <a:avLst/>
          </a:prstGeom>
          <a:noFill/>
        </p:spPr>
        <p:txBody>
          <a:bodyPr wrap="square" rtlCol="0">
            <a:spAutoFit/>
          </a:bodyPr>
          <a:lstStyle/>
          <a:p>
            <a:r>
              <a:rPr lang="en-GB" sz="2000" b="1" dirty="0"/>
              <a:t>i</a:t>
            </a:r>
            <a:r>
              <a:rPr lang="en-GB" sz="2000" b="1" dirty="0" smtClean="0"/>
              <a:t>deas.lshtm.ac.uk</a:t>
            </a:r>
            <a:endParaRPr lang="en-GB" sz="2000" b="1" dirty="0"/>
          </a:p>
        </p:txBody>
      </p:sp>
    </p:spTree>
    <p:extLst>
      <p:ext uri="{BB962C8B-B14F-4D97-AF65-F5344CB8AC3E}">
        <p14:creationId xmlns:p14="http://schemas.microsoft.com/office/powerpoint/2010/main" val="300004885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51520" y="1556792"/>
            <a:ext cx="8640960" cy="2088232"/>
          </a:xfrm>
        </p:spPr>
        <p:txBody>
          <a:bodyPr>
            <a:noAutofit/>
          </a:bodyPr>
          <a:lstStyle/>
          <a:p>
            <a:pPr marL="265112" indent="0">
              <a:buNone/>
            </a:pPr>
            <a:r>
              <a:rPr lang="en-GB" sz="3200" dirty="0">
                <a:cs typeface="Arial" pitchFamily="34" charset="0"/>
              </a:rPr>
              <a:t>…but difficult to design innovation that is effective/ impactful and scalable: </a:t>
            </a:r>
            <a:r>
              <a:rPr lang="en-GB" sz="3200" b="1" i="1" dirty="0">
                <a:solidFill>
                  <a:srgbClr val="617A98"/>
                </a:solidFill>
                <a:cs typeface="Arial" pitchFamily="34" charset="0"/>
              </a:rPr>
              <a:t>‘Most innovations succeed in their pilot phase because of intensive resources and a determined view of recording a success story...’</a:t>
            </a:r>
          </a:p>
          <a:p>
            <a:pPr marL="457200" indent="-192088"/>
            <a:endParaRPr lang="en-GB" sz="3200" b="1" i="1" dirty="0">
              <a:solidFill>
                <a:schemeClr val="tx2">
                  <a:lumMod val="60000"/>
                  <a:lumOff val="40000"/>
                </a:schemeClr>
              </a:solidFill>
              <a:cs typeface="Arial" pitchFamily="34" charset="0"/>
            </a:endParaRPr>
          </a:p>
          <a:p>
            <a:pPr marL="457200" indent="-457200">
              <a:buNone/>
            </a:pPr>
            <a:endParaRPr lang="en-GB" sz="3200" dirty="0">
              <a:cs typeface="Arial" pitchFamily="34" charset="0"/>
            </a:endParaRPr>
          </a:p>
        </p:txBody>
      </p:sp>
      <p:sp>
        <p:nvSpPr>
          <p:cNvPr id="4" name="TextBox 3"/>
          <p:cNvSpPr txBox="1"/>
          <p:nvPr/>
        </p:nvSpPr>
        <p:spPr>
          <a:xfrm>
            <a:off x="179512" y="6010639"/>
            <a:ext cx="2160240" cy="400110"/>
          </a:xfrm>
          <a:prstGeom prst="rect">
            <a:avLst/>
          </a:prstGeom>
          <a:noFill/>
        </p:spPr>
        <p:txBody>
          <a:bodyPr wrap="square" rtlCol="0">
            <a:spAutoFit/>
          </a:bodyPr>
          <a:lstStyle/>
          <a:p>
            <a:r>
              <a:rPr lang="en-GB" sz="2000" b="1" dirty="0"/>
              <a:t>i</a:t>
            </a:r>
            <a:r>
              <a:rPr lang="en-GB" sz="2000" b="1" dirty="0" smtClean="0"/>
              <a:t>deas.lshtm.ac.uk</a:t>
            </a:r>
            <a:endParaRPr lang="en-GB" sz="2000" b="1" dirty="0"/>
          </a:p>
        </p:txBody>
      </p:sp>
    </p:spTree>
    <p:extLst>
      <p:ext uri="{BB962C8B-B14F-4D97-AF65-F5344CB8AC3E}">
        <p14:creationId xmlns:p14="http://schemas.microsoft.com/office/powerpoint/2010/main" val="224372645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388" t="8271" r="388" b="-1616"/>
          <a:stretch/>
        </p:blipFill>
        <p:spPr>
          <a:xfrm>
            <a:off x="-36512" y="3270"/>
            <a:ext cx="9180512" cy="5688632"/>
          </a:xfrm>
          <a:prstGeom prst="rect">
            <a:avLst/>
          </a:prstGeom>
        </p:spPr>
      </p:pic>
      <p:sp>
        <p:nvSpPr>
          <p:cNvPr id="3" name="TextBox 2"/>
          <p:cNvSpPr txBox="1"/>
          <p:nvPr/>
        </p:nvSpPr>
        <p:spPr>
          <a:xfrm>
            <a:off x="179512" y="5691902"/>
            <a:ext cx="5328592" cy="954107"/>
          </a:xfrm>
          <a:prstGeom prst="rect">
            <a:avLst/>
          </a:prstGeom>
          <a:noFill/>
        </p:spPr>
        <p:txBody>
          <a:bodyPr wrap="square" rtlCol="0">
            <a:spAutoFit/>
          </a:bodyPr>
          <a:lstStyle/>
          <a:p>
            <a:r>
              <a:rPr lang="en-GB" sz="2800" b="1" dirty="0">
                <a:solidFill>
                  <a:srgbClr val="7E93AB"/>
                </a:solidFill>
                <a:latin typeface="Cambria" panose="02040503050406030204" pitchFamily="18" charset="0"/>
                <a:cs typeface="Arial" panose="020B0604020202020204" pitchFamily="34" charset="0"/>
              </a:rPr>
              <a:t>Key </a:t>
            </a:r>
            <a:r>
              <a:rPr lang="en-GB" sz="2800" b="1" dirty="0" smtClean="0">
                <a:solidFill>
                  <a:srgbClr val="7E93AB"/>
                </a:solidFill>
                <a:latin typeface="Cambria" panose="02040503050406030204" pitchFamily="18" charset="0"/>
                <a:cs typeface="Arial" panose="020B0604020202020204" pitchFamily="34" charset="0"/>
              </a:rPr>
              <a:t>messages:</a:t>
            </a:r>
            <a:br>
              <a:rPr lang="en-GB" sz="2800" b="1" dirty="0" smtClean="0">
                <a:solidFill>
                  <a:srgbClr val="7E93AB"/>
                </a:solidFill>
                <a:latin typeface="Cambria" panose="02040503050406030204" pitchFamily="18" charset="0"/>
                <a:cs typeface="Arial" panose="020B0604020202020204" pitchFamily="34" charset="0"/>
              </a:rPr>
            </a:br>
            <a:r>
              <a:rPr lang="en-GB" sz="2800" b="1" dirty="0" smtClean="0">
                <a:solidFill>
                  <a:srgbClr val="7E93AB"/>
                </a:solidFill>
                <a:latin typeface="Cambria" panose="02040503050406030204" pitchFamily="18" charset="0"/>
                <a:cs typeface="Arial" panose="020B0604020202020204" pitchFamily="34" charset="0"/>
              </a:rPr>
              <a:t>actions </a:t>
            </a:r>
            <a:r>
              <a:rPr lang="en-GB" sz="2800" b="1" dirty="0">
                <a:solidFill>
                  <a:srgbClr val="7E93AB"/>
                </a:solidFill>
                <a:latin typeface="Cambria" panose="02040503050406030204" pitchFamily="18" charset="0"/>
                <a:cs typeface="Arial" panose="020B0604020202020204" pitchFamily="34" charset="0"/>
              </a:rPr>
              <a:t>for donors </a:t>
            </a:r>
          </a:p>
        </p:txBody>
      </p:sp>
    </p:spTree>
    <p:extLst>
      <p:ext uri="{BB962C8B-B14F-4D97-AF65-F5344CB8AC3E}">
        <p14:creationId xmlns:p14="http://schemas.microsoft.com/office/powerpoint/2010/main" val="370478746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57571"/>
            <a:ext cx="9144000" cy="5142857"/>
          </a:xfrm>
          <a:prstGeom prst="rect">
            <a:avLst/>
          </a:prstGeom>
        </p:spPr>
      </p:pic>
    </p:spTree>
    <p:extLst>
      <p:ext uri="{BB962C8B-B14F-4D97-AF65-F5344CB8AC3E}">
        <p14:creationId xmlns:p14="http://schemas.microsoft.com/office/powerpoint/2010/main" val="382172229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56592" y="980728"/>
            <a:ext cx="8735888" cy="5380317"/>
          </a:xfrm>
        </p:spPr>
        <p:txBody>
          <a:bodyPr>
            <a:normAutofit/>
          </a:bodyPr>
          <a:lstStyle/>
          <a:p>
            <a:pPr marL="0" lvl="2" indent="0">
              <a:buNone/>
            </a:pPr>
            <a:r>
              <a:rPr lang="en-GB" sz="2000" b="1" dirty="0">
                <a:solidFill>
                  <a:schemeClr val="accent3">
                    <a:lumMod val="75000"/>
                  </a:schemeClr>
                </a:solidFill>
                <a:latin typeface="+mn-lt"/>
                <a:cs typeface="Arial" pitchFamily="34" charset="0"/>
              </a:rPr>
              <a:t>Evidence </a:t>
            </a:r>
          </a:p>
          <a:p>
            <a:pPr marL="447675" lvl="2" indent="-447675">
              <a:buNone/>
            </a:pPr>
            <a:r>
              <a:rPr lang="en-GB" sz="2000" dirty="0">
                <a:solidFill>
                  <a:schemeClr val="tx1"/>
                </a:solidFill>
                <a:latin typeface="+mn-lt"/>
                <a:cs typeface="Arial" pitchFamily="34" charset="0"/>
              </a:rPr>
              <a:t>1. Support implementers to generate strong evidence </a:t>
            </a:r>
          </a:p>
          <a:p>
            <a:pPr marL="0" lvl="2" indent="0">
              <a:buNone/>
            </a:pPr>
            <a:r>
              <a:rPr lang="en-GB" sz="2000" b="1" dirty="0">
                <a:solidFill>
                  <a:schemeClr val="accent3">
                    <a:lumMod val="75000"/>
                  </a:schemeClr>
                </a:solidFill>
                <a:latin typeface="+mn-lt"/>
                <a:cs typeface="Arial" pitchFamily="34" charset="0"/>
              </a:rPr>
              <a:t>Prepared and responsive </a:t>
            </a:r>
          </a:p>
          <a:p>
            <a:pPr marL="457200" lvl="2" indent="-457200">
              <a:buFont typeface="+mj-lt"/>
              <a:buAutoNum type="arabicPeriod" startAt="2"/>
            </a:pPr>
            <a:r>
              <a:rPr lang="en-GB" sz="2000" dirty="0">
                <a:latin typeface="+mn-lt"/>
                <a:cs typeface="Arial" pitchFamily="34" charset="0"/>
              </a:rPr>
              <a:t>Incentivise implementers to integrate scale-up within project plans</a:t>
            </a:r>
          </a:p>
          <a:p>
            <a:pPr marL="457200" lvl="2" indent="-457200">
              <a:buFont typeface="+mj-lt"/>
              <a:buAutoNum type="arabicPeriod" startAt="2"/>
            </a:pPr>
            <a:r>
              <a:rPr lang="en-GB" sz="2000" dirty="0">
                <a:latin typeface="+mn-lt"/>
                <a:cs typeface="Arial" pitchFamily="34" charset="0"/>
              </a:rPr>
              <a:t>Allow flexibility in implementer project plans to respond to policy change   </a:t>
            </a:r>
          </a:p>
          <a:p>
            <a:pPr marL="0" lvl="2" indent="0">
              <a:buNone/>
            </a:pPr>
            <a:r>
              <a:rPr lang="en-GB" sz="2000" b="1" dirty="0">
                <a:solidFill>
                  <a:schemeClr val="accent3">
                    <a:lumMod val="75000"/>
                  </a:schemeClr>
                </a:solidFill>
                <a:latin typeface="+mn-lt"/>
                <a:cs typeface="Arial" pitchFamily="34" charset="0"/>
              </a:rPr>
              <a:t>Continuity</a:t>
            </a:r>
            <a:r>
              <a:rPr lang="en-GB" sz="2000" dirty="0">
                <a:latin typeface="+mn-lt"/>
                <a:cs typeface="Arial" pitchFamily="34" charset="0"/>
              </a:rPr>
              <a:t> </a:t>
            </a:r>
          </a:p>
          <a:p>
            <a:pPr marL="457200" lvl="2" indent="-457200">
              <a:buFont typeface="+mj-lt"/>
              <a:buAutoNum type="arabicPeriod" startAt="4"/>
            </a:pPr>
            <a:r>
              <a:rPr lang="en-GB" sz="2000" dirty="0">
                <a:latin typeface="+mn-lt"/>
                <a:cs typeface="Arial" pitchFamily="34" charset="0"/>
              </a:rPr>
              <a:t>Support implementers through transition to scale period</a:t>
            </a:r>
          </a:p>
          <a:p>
            <a:pPr marL="0" lvl="2" indent="0">
              <a:buNone/>
            </a:pPr>
            <a:r>
              <a:rPr lang="en-GB" sz="2000" b="1" dirty="0">
                <a:solidFill>
                  <a:schemeClr val="accent3">
                    <a:lumMod val="75000"/>
                  </a:schemeClr>
                </a:solidFill>
                <a:latin typeface="+mn-lt"/>
                <a:cs typeface="Arial" pitchFamily="34" charset="0"/>
              </a:rPr>
              <a:t>Aid effectiveness </a:t>
            </a:r>
          </a:p>
          <a:p>
            <a:pPr marL="457200" lvl="2" indent="-457200">
              <a:buFont typeface="+mj-lt"/>
              <a:buAutoNum type="arabicPeriod" startAt="5"/>
            </a:pPr>
            <a:r>
              <a:rPr lang="en-GB" sz="2000" dirty="0">
                <a:latin typeface="+mn-lt"/>
                <a:cs typeface="Arial" pitchFamily="34" charset="0"/>
              </a:rPr>
              <a:t>Embrace government-led donor coordination mechanisms </a:t>
            </a:r>
          </a:p>
          <a:p>
            <a:pPr marL="457200" lvl="2" indent="-457200">
              <a:buFont typeface="+mj-lt"/>
              <a:buAutoNum type="arabicPeriod" startAt="5"/>
            </a:pPr>
            <a:r>
              <a:rPr lang="en-GB" sz="2000" dirty="0">
                <a:latin typeface="+mn-lt"/>
                <a:cs typeface="Arial" pitchFamily="34" charset="0"/>
              </a:rPr>
              <a:t>Direct involvement in fostering country ownership and harmonisation: </a:t>
            </a:r>
            <a:r>
              <a:rPr lang="en-GB" sz="2000" b="1" i="1" dirty="0">
                <a:solidFill>
                  <a:srgbClr val="617A98"/>
                </a:solidFill>
                <a:latin typeface="+mn-lt"/>
                <a:cs typeface="Arial" pitchFamily="34" charset="0"/>
              </a:rPr>
              <a:t>‘Usually donors give money and you deliver the deliverables. But this was different – [the Program Officer] engaged in the </a:t>
            </a:r>
            <a:r>
              <a:rPr lang="en-GB" sz="2000" b="1" i="1" dirty="0" err="1">
                <a:solidFill>
                  <a:srgbClr val="617A98"/>
                </a:solidFill>
                <a:latin typeface="+mn-lt"/>
                <a:cs typeface="Arial" pitchFamily="34" charset="0"/>
              </a:rPr>
              <a:t>MoH</a:t>
            </a:r>
            <a:r>
              <a:rPr lang="en-GB" sz="2000" b="1" i="1" dirty="0">
                <a:solidFill>
                  <a:srgbClr val="617A98"/>
                </a:solidFill>
                <a:latin typeface="+mn-lt"/>
                <a:cs typeface="Arial" pitchFamily="34" charset="0"/>
              </a:rPr>
              <a:t> and in bringing grantees together...’</a:t>
            </a:r>
            <a:endParaRPr lang="en-GB" sz="2000" b="1" dirty="0">
              <a:solidFill>
                <a:srgbClr val="617A98"/>
              </a:solidFill>
              <a:latin typeface="+mn-lt"/>
              <a:cs typeface="Arial" pitchFamily="34" charset="0"/>
            </a:endParaRPr>
          </a:p>
          <a:p>
            <a:pPr marL="0" indent="0">
              <a:buNone/>
            </a:pPr>
            <a:endParaRPr lang="en-GB" dirty="0">
              <a:latin typeface="+mn-lt"/>
            </a:endParaRPr>
          </a:p>
        </p:txBody>
      </p:sp>
      <p:sp>
        <p:nvSpPr>
          <p:cNvPr id="2" name="TextBox 1"/>
          <p:cNvSpPr txBox="1"/>
          <p:nvPr/>
        </p:nvSpPr>
        <p:spPr>
          <a:xfrm>
            <a:off x="156592" y="171186"/>
            <a:ext cx="8663880" cy="800219"/>
          </a:xfrm>
          <a:prstGeom prst="rect">
            <a:avLst/>
          </a:prstGeom>
          <a:noFill/>
        </p:spPr>
        <p:txBody>
          <a:bodyPr wrap="square" rtlCol="0">
            <a:spAutoFit/>
          </a:bodyPr>
          <a:lstStyle/>
          <a:p>
            <a:r>
              <a:rPr lang="en-GB" sz="2800" b="1" dirty="0">
                <a:solidFill>
                  <a:srgbClr val="7E93AB"/>
                </a:solidFill>
                <a:latin typeface="Cambria" panose="02040503050406030204" pitchFamily="18" charset="0"/>
                <a:cs typeface="Arial" panose="020B0604020202020204" pitchFamily="34" charset="0"/>
              </a:rPr>
              <a:t>Six ‘critical’ donor actions to catalyse scale-up </a:t>
            </a:r>
          </a:p>
          <a:p>
            <a:endParaRPr lang="en-GB" dirty="0">
              <a:solidFill>
                <a:srgbClr val="7E93AB"/>
              </a:solidFill>
              <a:latin typeface="Cambria" panose="02040503050406030204" pitchFamily="18" charset="0"/>
            </a:endParaRPr>
          </a:p>
        </p:txBody>
      </p:sp>
      <p:sp>
        <p:nvSpPr>
          <p:cNvPr id="4" name="TextBox 3"/>
          <p:cNvSpPr txBox="1"/>
          <p:nvPr/>
        </p:nvSpPr>
        <p:spPr>
          <a:xfrm>
            <a:off x="179512" y="6010639"/>
            <a:ext cx="2160240" cy="400110"/>
          </a:xfrm>
          <a:prstGeom prst="rect">
            <a:avLst/>
          </a:prstGeom>
          <a:noFill/>
        </p:spPr>
        <p:txBody>
          <a:bodyPr wrap="square" rtlCol="0">
            <a:spAutoFit/>
          </a:bodyPr>
          <a:lstStyle/>
          <a:p>
            <a:r>
              <a:rPr lang="en-GB" sz="2000" b="1" dirty="0"/>
              <a:t>i</a:t>
            </a:r>
            <a:r>
              <a:rPr lang="en-GB" sz="2000" b="1" dirty="0" smtClean="0"/>
              <a:t>deas.lshtm.ac.uk</a:t>
            </a:r>
            <a:endParaRPr lang="en-GB" sz="2000" b="1" dirty="0"/>
          </a:p>
        </p:txBody>
      </p:sp>
    </p:spTree>
    <p:extLst>
      <p:ext uri="{BB962C8B-B14F-4D97-AF65-F5344CB8AC3E}">
        <p14:creationId xmlns:p14="http://schemas.microsoft.com/office/powerpoint/2010/main" val="284064420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116632"/>
            <a:ext cx="8372475" cy="580926"/>
          </a:xfrm>
        </p:spPr>
        <p:txBody>
          <a:bodyPr>
            <a:normAutofit/>
          </a:bodyPr>
          <a:lstStyle/>
          <a:p>
            <a:r>
              <a:rPr lang="en-GB" sz="2800" dirty="0">
                <a:solidFill>
                  <a:srgbClr val="7E93AB"/>
                </a:solidFill>
                <a:cs typeface="Arial" panose="020B0604020202020204" pitchFamily="34" charset="0"/>
              </a:rPr>
              <a:t>Scaling-up is a art not a science…. </a:t>
            </a:r>
          </a:p>
        </p:txBody>
      </p:sp>
      <p:sp>
        <p:nvSpPr>
          <p:cNvPr id="3" name="Content Placeholder 2"/>
          <p:cNvSpPr>
            <a:spLocks noGrp="1"/>
          </p:cNvSpPr>
          <p:nvPr>
            <p:ph sz="half" idx="1"/>
          </p:nvPr>
        </p:nvSpPr>
        <p:spPr>
          <a:xfrm>
            <a:off x="251520" y="1556792"/>
            <a:ext cx="8640960" cy="3196951"/>
          </a:xfrm>
        </p:spPr>
        <p:txBody>
          <a:bodyPr>
            <a:noAutofit/>
          </a:bodyPr>
          <a:lstStyle/>
          <a:p>
            <a:pPr marL="0" indent="0" algn="ctr">
              <a:buNone/>
            </a:pPr>
            <a:r>
              <a:rPr lang="en-GB" sz="3200" dirty="0">
                <a:solidFill>
                  <a:schemeClr val="tx1"/>
                </a:solidFill>
                <a:cs typeface="Arial" panose="020B0604020202020204" pitchFamily="34" charset="0"/>
              </a:rPr>
              <a:t>‘The policy breakthrough is never the data, the findings themselves... it’s the </a:t>
            </a:r>
            <a:r>
              <a:rPr lang="en-GB" sz="3200" b="1" dirty="0">
                <a:solidFill>
                  <a:schemeClr val="tx1"/>
                </a:solidFill>
                <a:cs typeface="Arial" panose="020B0604020202020204" pitchFamily="34" charset="0"/>
              </a:rPr>
              <a:t>trust</a:t>
            </a:r>
            <a:r>
              <a:rPr lang="en-GB" sz="3200" dirty="0">
                <a:solidFill>
                  <a:schemeClr val="tx1"/>
                </a:solidFill>
                <a:cs typeface="Arial" panose="020B0604020202020204" pitchFamily="34" charset="0"/>
              </a:rPr>
              <a:t>, the </a:t>
            </a:r>
            <a:r>
              <a:rPr lang="en-GB" sz="3200" b="1" dirty="0">
                <a:solidFill>
                  <a:schemeClr val="tx1"/>
                </a:solidFill>
                <a:cs typeface="Arial" panose="020B0604020202020204" pitchFamily="34" charset="0"/>
              </a:rPr>
              <a:t>relevance</a:t>
            </a:r>
            <a:r>
              <a:rPr lang="en-GB" sz="3200" dirty="0">
                <a:solidFill>
                  <a:schemeClr val="tx1"/>
                </a:solidFill>
                <a:cs typeface="Arial" panose="020B0604020202020204" pitchFamily="34" charset="0"/>
              </a:rPr>
              <a:t>, it’s </a:t>
            </a:r>
            <a:r>
              <a:rPr lang="en-GB" sz="3200" b="1" dirty="0">
                <a:solidFill>
                  <a:schemeClr val="tx1"/>
                </a:solidFill>
                <a:cs typeface="Arial" panose="020B0604020202020204" pitchFamily="34" charset="0"/>
              </a:rPr>
              <a:t>being at the table</a:t>
            </a:r>
            <a:r>
              <a:rPr lang="en-GB" sz="3200" dirty="0">
                <a:solidFill>
                  <a:schemeClr val="tx1"/>
                </a:solidFill>
                <a:cs typeface="Arial" panose="020B0604020202020204" pitchFamily="34" charset="0"/>
              </a:rPr>
              <a:t>, being able to show you </a:t>
            </a:r>
            <a:r>
              <a:rPr lang="en-GB" sz="3200" b="1" dirty="0">
                <a:solidFill>
                  <a:schemeClr val="tx1"/>
                </a:solidFill>
                <a:cs typeface="Arial" panose="020B0604020202020204" pitchFamily="34" charset="0"/>
              </a:rPr>
              <a:t>support implementation</a:t>
            </a:r>
            <a:r>
              <a:rPr lang="en-GB" sz="3200" dirty="0">
                <a:solidFill>
                  <a:schemeClr val="tx1"/>
                </a:solidFill>
                <a:cs typeface="Arial" panose="020B0604020202020204" pitchFamily="34" charset="0"/>
              </a:rPr>
              <a:t>... you also need the </a:t>
            </a:r>
            <a:r>
              <a:rPr lang="en-GB" sz="3200" b="1" dirty="0">
                <a:solidFill>
                  <a:schemeClr val="tx1"/>
                </a:solidFill>
                <a:cs typeface="Arial" panose="020B0604020202020204" pitchFamily="34" charset="0"/>
              </a:rPr>
              <a:t>right time </a:t>
            </a:r>
            <a:r>
              <a:rPr lang="en-GB" sz="3200" dirty="0">
                <a:solidFill>
                  <a:schemeClr val="tx1"/>
                </a:solidFill>
                <a:cs typeface="Arial" panose="020B0604020202020204" pitchFamily="34" charset="0"/>
              </a:rPr>
              <a:t>– you cannot push a policy breakthrough when the system is not ready’</a:t>
            </a:r>
          </a:p>
          <a:p>
            <a:pPr marL="0" indent="0">
              <a:buNone/>
            </a:pPr>
            <a:endParaRPr lang="en-GB" sz="3200" dirty="0">
              <a:solidFill>
                <a:schemeClr val="accent1"/>
              </a:solidFill>
            </a:endParaRPr>
          </a:p>
          <a:p>
            <a:endParaRPr lang="en-GB" sz="3200" dirty="0"/>
          </a:p>
        </p:txBody>
      </p:sp>
      <p:sp>
        <p:nvSpPr>
          <p:cNvPr id="4" name="TextBox 3"/>
          <p:cNvSpPr txBox="1"/>
          <p:nvPr/>
        </p:nvSpPr>
        <p:spPr>
          <a:xfrm>
            <a:off x="179512" y="6010639"/>
            <a:ext cx="2160240" cy="400110"/>
          </a:xfrm>
          <a:prstGeom prst="rect">
            <a:avLst/>
          </a:prstGeom>
          <a:noFill/>
        </p:spPr>
        <p:txBody>
          <a:bodyPr wrap="square" rtlCol="0">
            <a:spAutoFit/>
          </a:bodyPr>
          <a:lstStyle/>
          <a:p>
            <a:r>
              <a:rPr lang="en-GB" sz="2000" b="1" dirty="0" err="1" smtClean="0"/>
              <a:t>ideas.lshtm.ac.ukc</a:t>
            </a:r>
            <a:endParaRPr lang="en-GB" sz="2000" b="1" dirty="0"/>
          </a:p>
        </p:txBody>
      </p:sp>
    </p:spTree>
    <p:extLst>
      <p:ext uri="{BB962C8B-B14F-4D97-AF65-F5344CB8AC3E}">
        <p14:creationId xmlns:p14="http://schemas.microsoft.com/office/powerpoint/2010/main" val="324623007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20425"/>
            <a:ext cx="6070601" cy="744279"/>
          </a:xfrm>
        </p:spPr>
        <p:txBody>
          <a:bodyPr/>
          <a:lstStyle/>
          <a:p>
            <a:r>
              <a:rPr lang="en-GB" sz="3200" dirty="0">
                <a:solidFill>
                  <a:srgbClr val="617A98"/>
                </a:solidFill>
                <a:cs typeface="Arial" pitchFamily="34" charset="0"/>
              </a:rPr>
              <a:t>Acknowledgements </a:t>
            </a:r>
          </a:p>
        </p:txBody>
      </p:sp>
      <p:sp>
        <p:nvSpPr>
          <p:cNvPr id="3" name="Content Placeholder 2"/>
          <p:cNvSpPr>
            <a:spLocks noGrp="1"/>
          </p:cNvSpPr>
          <p:nvPr>
            <p:ph sz="half" idx="1"/>
          </p:nvPr>
        </p:nvSpPr>
        <p:spPr>
          <a:xfrm>
            <a:off x="173342" y="764704"/>
            <a:ext cx="8719138" cy="5404200"/>
          </a:xfrm>
        </p:spPr>
        <p:txBody>
          <a:bodyPr/>
          <a:lstStyle/>
          <a:p>
            <a:pPr>
              <a:buNone/>
            </a:pPr>
            <a:r>
              <a:rPr lang="en-GB" sz="2000" b="1" dirty="0">
                <a:latin typeface="+mn-lt"/>
                <a:cs typeface="Arial" pitchFamily="34" charset="0"/>
              </a:rPr>
              <a:t>Research partners</a:t>
            </a:r>
            <a:r>
              <a:rPr lang="en-GB" sz="2000" b="1" dirty="0" smtClean="0">
                <a:latin typeface="+mn-lt"/>
                <a:cs typeface="Arial" pitchFamily="34" charset="0"/>
              </a:rPr>
              <a:t>:</a:t>
            </a:r>
            <a:endParaRPr lang="en-GB" sz="2000" b="1" dirty="0">
              <a:latin typeface="+mn-lt"/>
              <a:cs typeface="Arial" pitchFamily="34" charset="0"/>
            </a:endParaRPr>
          </a:p>
          <a:p>
            <a:pPr marL="363538" indent="-363538"/>
            <a:r>
              <a:rPr lang="en-GB" sz="2000" b="1" dirty="0">
                <a:latin typeface="+mn-lt"/>
                <a:cs typeface="Arial" pitchFamily="34" charset="0"/>
              </a:rPr>
              <a:t>Sambodhi (Uttar Pradesh, India):</a:t>
            </a:r>
            <a:r>
              <a:rPr lang="en-GB" sz="2000" dirty="0">
                <a:latin typeface="+mn-lt"/>
                <a:cs typeface="Arial" pitchFamily="34" charset="0"/>
              </a:rPr>
              <a:t> Kaveri </a:t>
            </a:r>
            <a:r>
              <a:rPr lang="en-GB" sz="2000" dirty="0" err="1">
                <a:latin typeface="+mn-lt"/>
                <a:cs typeface="Arial" pitchFamily="34" charset="0"/>
              </a:rPr>
              <a:t>Haldar</a:t>
            </a:r>
            <a:r>
              <a:rPr lang="en-GB" sz="2000" dirty="0">
                <a:latin typeface="+mn-lt"/>
                <a:cs typeface="Arial" pitchFamily="34" charset="0"/>
              </a:rPr>
              <a:t>, Varun Mohan </a:t>
            </a:r>
          </a:p>
          <a:p>
            <a:pPr marL="363538" indent="-363538"/>
            <a:r>
              <a:rPr lang="en-GB" sz="2000" b="1" dirty="0">
                <a:latin typeface="+mn-lt"/>
                <a:cs typeface="Arial" pitchFamily="34" charset="0"/>
              </a:rPr>
              <a:t>Childcare &amp; Wellness Clinics (northeast Nigeria): </a:t>
            </a:r>
            <a:r>
              <a:rPr lang="en-GB" sz="2000" dirty="0" err="1">
                <a:latin typeface="+mn-lt"/>
                <a:cs typeface="Arial" pitchFamily="34" charset="0"/>
              </a:rPr>
              <a:t>Yashua</a:t>
            </a:r>
            <a:r>
              <a:rPr lang="en-GB" sz="2000" dirty="0">
                <a:latin typeface="+mn-lt"/>
                <a:cs typeface="Arial" pitchFamily="34" charset="0"/>
              </a:rPr>
              <a:t> Alkali Hamza; </a:t>
            </a:r>
            <a:br>
              <a:rPr lang="en-GB" sz="2000" dirty="0">
                <a:latin typeface="+mn-lt"/>
                <a:cs typeface="Arial" pitchFamily="34" charset="0"/>
              </a:rPr>
            </a:br>
            <a:r>
              <a:rPr lang="en-GB" sz="2000" dirty="0" err="1">
                <a:latin typeface="+mn-lt"/>
                <a:cs typeface="Arial" pitchFamily="34" charset="0"/>
              </a:rPr>
              <a:t>Alero</a:t>
            </a:r>
            <a:r>
              <a:rPr lang="en-GB" sz="2000" dirty="0">
                <a:latin typeface="+mn-lt"/>
                <a:cs typeface="Arial" pitchFamily="34" charset="0"/>
              </a:rPr>
              <a:t> </a:t>
            </a:r>
            <a:r>
              <a:rPr lang="en-GB" sz="2000" dirty="0" err="1">
                <a:latin typeface="+mn-lt"/>
                <a:cs typeface="Arial" pitchFamily="34" charset="0"/>
              </a:rPr>
              <a:t>Babalola</a:t>
            </a:r>
            <a:r>
              <a:rPr lang="en-GB" sz="2000" dirty="0">
                <a:latin typeface="+mn-lt"/>
                <a:cs typeface="Arial" pitchFamily="34" charset="0"/>
              </a:rPr>
              <a:t>-Jacobs; </a:t>
            </a:r>
            <a:r>
              <a:rPr lang="en-GB" sz="2000" dirty="0" err="1">
                <a:latin typeface="+mn-lt"/>
                <a:cs typeface="Arial" pitchFamily="34" charset="0"/>
              </a:rPr>
              <a:t>Chioma</a:t>
            </a:r>
            <a:r>
              <a:rPr lang="en-GB" sz="2000" dirty="0">
                <a:latin typeface="+mn-lt"/>
                <a:cs typeface="Arial" pitchFamily="34" charset="0"/>
              </a:rPr>
              <a:t> </a:t>
            </a:r>
            <a:r>
              <a:rPr lang="en-GB" sz="2000" dirty="0" err="1">
                <a:latin typeface="+mn-lt"/>
                <a:cs typeface="Arial" pitchFamily="34" charset="0"/>
              </a:rPr>
              <a:t>Nwafor-Ejeagba</a:t>
            </a:r>
            <a:r>
              <a:rPr lang="en-GB" sz="2000" dirty="0">
                <a:latin typeface="+mn-lt"/>
                <a:cs typeface="Arial" pitchFamily="34" charset="0"/>
              </a:rPr>
              <a:t> </a:t>
            </a:r>
          </a:p>
          <a:p>
            <a:pPr marL="363538" indent="-363538"/>
            <a:r>
              <a:rPr lang="en-GB" sz="2000" b="1" dirty="0" err="1">
                <a:latin typeface="+mn-lt"/>
                <a:cs typeface="Arial" pitchFamily="34" charset="0"/>
              </a:rPr>
              <a:t>Jarco</a:t>
            </a:r>
            <a:r>
              <a:rPr lang="en-GB" sz="2000" b="1" dirty="0">
                <a:latin typeface="+mn-lt"/>
                <a:cs typeface="Arial" pitchFamily="34" charset="0"/>
              </a:rPr>
              <a:t> (Ethiopia): </a:t>
            </a:r>
            <a:r>
              <a:rPr lang="en-GB" sz="2000" dirty="0" err="1">
                <a:latin typeface="+mn-lt"/>
                <a:cs typeface="Arial" pitchFamily="34" charset="0"/>
              </a:rPr>
              <a:t>Feker</a:t>
            </a:r>
            <a:r>
              <a:rPr lang="en-GB" sz="2000" dirty="0">
                <a:latin typeface="+mn-lt"/>
                <a:cs typeface="Arial" pitchFamily="34" charset="0"/>
              </a:rPr>
              <a:t> </a:t>
            </a:r>
            <a:r>
              <a:rPr lang="en-GB" sz="2000" dirty="0" err="1">
                <a:latin typeface="+mn-lt"/>
                <a:cs typeface="Arial" pitchFamily="34" charset="0"/>
              </a:rPr>
              <a:t>Belete</a:t>
            </a:r>
            <a:r>
              <a:rPr lang="en-GB" sz="2000" dirty="0">
                <a:latin typeface="+mn-lt"/>
                <a:cs typeface="Arial" pitchFamily="34" charset="0"/>
              </a:rPr>
              <a:t>, </a:t>
            </a:r>
            <a:r>
              <a:rPr lang="en-GB" sz="2000" dirty="0" err="1">
                <a:latin typeface="+mn-lt"/>
                <a:cs typeface="Arial" pitchFamily="34" charset="0"/>
              </a:rPr>
              <a:t>Feleke</a:t>
            </a:r>
            <a:r>
              <a:rPr lang="en-GB" sz="2000" dirty="0">
                <a:latin typeface="+mn-lt"/>
                <a:cs typeface="Arial" pitchFamily="34" charset="0"/>
              </a:rPr>
              <a:t> Fanta </a:t>
            </a:r>
          </a:p>
          <a:p>
            <a:pPr marL="533400">
              <a:buNone/>
            </a:pPr>
            <a:endParaRPr lang="en-GB" sz="2000" b="1" dirty="0">
              <a:latin typeface="+mn-lt"/>
              <a:cs typeface="Arial" pitchFamily="34" charset="0"/>
            </a:endParaRPr>
          </a:p>
          <a:p>
            <a:pPr>
              <a:buNone/>
            </a:pPr>
            <a:r>
              <a:rPr lang="en-GB" sz="2000" b="1" dirty="0">
                <a:latin typeface="+mn-lt"/>
                <a:cs typeface="Arial" pitchFamily="34" charset="0"/>
              </a:rPr>
              <a:t>IDEAS team including: </a:t>
            </a:r>
          </a:p>
          <a:p>
            <a:r>
              <a:rPr lang="en-GB" sz="2000" dirty="0" err="1">
                <a:latin typeface="+mn-lt"/>
                <a:cs typeface="Arial" pitchFamily="34" charset="0"/>
              </a:rPr>
              <a:t>Deepthi</a:t>
            </a:r>
            <a:r>
              <a:rPr lang="en-GB" sz="2000" dirty="0">
                <a:latin typeface="+mn-lt"/>
                <a:cs typeface="Arial" pitchFamily="34" charset="0"/>
              </a:rPr>
              <a:t> </a:t>
            </a:r>
            <a:r>
              <a:rPr lang="en-GB" sz="2000" dirty="0" err="1">
                <a:latin typeface="+mn-lt"/>
                <a:cs typeface="Arial" pitchFamily="34" charset="0"/>
              </a:rPr>
              <a:t>Wickremasinghe</a:t>
            </a:r>
            <a:endParaRPr lang="en-GB" sz="2000" dirty="0">
              <a:latin typeface="+mn-lt"/>
              <a:cs typeface="Arial" pitchFamily="34" charset="0"/>
            </a:endParaRPr>
          </a:p>
          <a:p>
            <a:r>
              <a:rPr lang="en-GB" sz="2000" dirty="0">
                <a:latin typeface="+mn-lt"/>
                <a:cs typeface="Arial" pitchFamily="34" charset="0"/>
              </a:rPr>
              <a:t>Dr </a:t>
            </a:r>
            <a:r>
              <a:rPr lang="en-GB" sz="2000" dirty="0" err="1">
                <a:latin typeface="+mn-lt"/>
                <a:cs typeface="Arial" pitchFamily="34" charset="0"/>
              </a:rPr>
              <a:t>Meenakshi</a:t>
            </a:r>
            <a:r>
              <a:rPr lang="en-GB" sz="2000" dirty="0">
                <a:latin typeface="+mn-lt"/>
                <a:cs typeface="Arial" pitchFamily="34" charset="0"/>
              </a:rPr>
              <a:t> </a:t>
            </a:r>
            <a:r>
              <a:rPr lang="en-GB" sz="2000" dirty="0" err="1">
                <a:latin typeface="+mn-lt"/>
                <a:cs typeface="Arial" pitchFamily="34" charset="0"/>
              </a:rPr>
              <a:t>Gautham</a:t>
            </a:r>
            <a:endParaRPr lang="en-GB" sz="2000" dirty="0">
              <a:latin typeface="+mn-lt"/>
              <a:cs typeface="Arial" pitchFamily="34" charset="0"/>
            </a:endParaRPr>
          </a:p>
          <a:p>
            <a:r>
              <a:rPr lang="en-GB" sz="2000" dirty="0">
                <a:latin typeface="+mn-lt"/>
                <a:cs typeface="Arial" pitchFamily="34" charset="0"/>
              </a:rPr>
              <a:t>Dr Nasir Umar </a:t>
            </a:r>
          </a:p>
          <a:p>
            <a:r>
              <a:rPr lang="en-GB" sz="2000" dirty="0">
                <a:latin typeface="+mn-lt"/>
                <a:cs typeface="Arial" pitchFamily="34" charset="0"/>
              </a:rPr>
              <a:t>Dr Della </a:t>
            </a:r>
            <a:r>
              <a:rPr lang="en-GB" sz="2000" dirty="0" err="1">
                <a:latin typeface="+mn-lt"/>
                <a:cs typeface="Arial" pitchFamily="34" charset="0"/>
              </a:rPr>
              <a:t>Berhanu</a:t>
            </a:r>
            <a:r>
              <a:rPr lang="en-GB" sz="2000" dirty="0">
                <a:latin typeface="+mn-lt"/>
                <a:cs typeface="Arial" pitchFamily="34" charset="0"/>
              </a:rPr>
              <a:t>  </a:t>
            </a:r>
          </a:p>
          <a:p>
            <a:pPr>
              <a:buNone/>
            </a:pPr>
            <a:endParaRPr lang="en-GB" sz="2000" b="1" dirty="0">
              <a:latin typeface="+mn-lt"/>
              <a:cs typeface="Arial" pitchFamily="34" charset="0"/>
            </a:endParaRPr>
          </a:p>
          <a:p>
            <a:pPr>
              <a:buNone/>
            </a:pPr>
            <a:r>
              <a:rPr lang="en-GB" sz="2000" b="1" dirty="0">
                <a:latin typeface="+mn-lt"/>
                <a:cs typeface="Arial" pitchFamily="34" charset="0"/>
              </a:rPr>
              <a:t>Interview participants in India, Nigeria, Ethiopia, USA and UK  </a:t>
            </a:r>
          </a:p>
          <a:p>
            <a:pPr>
              <a:buNone/>
            </a:pPr>
            <a:endParaRPr lang="en-GB" sz="2000" b="1" dirty="0">
              <a:latin typeface="+mn-lt"/>
              <a:cs typeface="Arial" pitchFamily="34" charset="0"/>
            </a:endParaRPr>
          </a:p>
          <a:p>
            <a:pPr>
              <a:buNone/>
            </a:pPr>
            <a:endParaRPr lang="en-GB" sz="2000" b="1" dirty="0">
              <a:latin typeface="+mn-lt"/>
              <a:cs typeface="Arial" pitchFamily="34" charset="0"/>
            </a:endParaRPr>
          </a:p>
          <a:p>
            <a:pPr>
              <a:buNone/>
            </a:pPr>
            <a:endParaRPr lang="en-GB" sz="2000" b="1" dirty="0">
              <a:latin typeface="+mn-lt"/>
              <a:cs typeface="Arial" pitchFamily="34" charset="0"/>
            </a:endParaRPr>
          </a:p>
          <a:p>
            <a:pPr>
              <a:buNone/>
            </a:pPr>
            <a:endParaRPr lang="en-GB" sz="2000" b="1" dirty="0">
              <a:latin typeface="+mn-lt"/>
              <a:cs typeface="Arial" pitchFamily="34" charset="0"/>
            </a:endParaRPr>
          </a:p>
        </p:txBody>
      </p:sp>
      <p:sp>
        <p:nvSpPr>
          <p:cNvPr id="4" name="TextBox 3"/>
          <p:cNvSpPr txBox="1"/>
          <p:nvPr/>
        </p:nvSpPr>
        <p:spPr>
          <a:xfrm>
            <a:off x="179512" y="6010639"/>
            <a:ext cx="2160240" cy="400110"/>
          </a:xfrm>
          <a:prstGeom prst="rect">
            <a:avLst/>
          </a:prstGeom>
          <a:noFill/>
        </p:spPr>
        <p:txBody>
          <a:bodyPr wrap="square" rtlCol="0">
            <a:spAutoFit/>
          </a:bodyPr>
          <a:lstStyle/>
          <a:p>
            <a:r>
              <a:rPr lang="en-GB" sz="2000" b="1" dirty="0"/>
              <a:t>i</a:t>
            </a:r>
            <a:r>
              <a:rPr lang="en-GB" sz="2000" b="1" dirty="0" smtClean="0"/>
              <a:t>deas.lshtm.ac.uk</a:t>
            </a:r>
            <a:endParaRPr lang="en-GB" sz="2000" b="1" dirty="0"/>
          </a:p>
        </p:txBody>
      </p:sp>
    </p:spTree>
    <p:extLst>
      <p:ext uri="{BB962C8B-B14F-4D97-AF65-F5344CB8AC3E}">
        <p14:creationId xmlns:p14="http://schemas.microsoft.com/office/powerpoint/2010/main" val="298637192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399" t="12999" r="-399" b="5501"/>
          <a:stretch/>
        </p:blipFill>
        <p:spPr>
          <a:xfrm>
            <a:off x="-36512" y="0"/>
            <a:ext cx="9217024" cy="5589240"/>
          </a:xfrm>
        </p:spPr>
      </p:pic>
      <p:sp>
        <p:nvSpPr>
          <p:cNvPr id="6" name="TextBox 5"/>
          <p:cNvSpPr txBox="1"/>
          <p:nvPr/>
        </p:nvSpPr>
        <p:spPr>
          <a:xfrm>
            <a:off x="179512" y="5877272"/>
            <a:ext cx="3744416" cy="523220"/>
          </a:xfrm>
          <a:prstGeom prst="rect">
            <a:avLst/>
          </a:prstGeom>
          <a:noFill/>
        </p:spPr>
        <p:txBody>
          <a:bodyPr wrap="square" rtlCol="0">
            <a:spAutoFit/>
          </a:bodyPr>
          <a:lstStyle/>
          <a:p>
            <a:r>
              <a:rPr lang="en-GB" sz="2800" b="1" dirty="0">
                <a:solidFill>
                  <a:srgbClr val="7E93AB"/>
                </a:solidFill>
                <a:latin typeface="Cambria" panose="02040503050406030204" pitchFamily="18" charset="0"/>
              </a:rPr>
              <a:t>Thank you</a:t>
            </a:r>
          </a:p>
        </p:txBody>
      </p:sp>
    </p:spTree>
    <p:extLst>
      <p:ext uri="{BB962C8B-B14F-4D97-AF65-F5344CB8AC3E}">
        <p14:creationId xmlns:p14="http://schemas.microsoft.com/office/powerpoint/2010/main" val="38781801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t="5362" b="1183"/>
          <a:stretch/>
        </p:blipFill>
        <p:spPr>
          <a:xfrm>
            <a:off x="0" y="-99391"/>
            <a:ext cx="9144000" cy="5688632"/>
          </a:xfrm>
          <a:prstGeom prst="rect">
            <a:avLst/>
          </a:prstGeom>
        </p:spPr>
      </p:pic>
      <p:sp>
        <p:nvSpPr>
          <p:cNvPr id="2" name="Title 1"/>
          <p:cNvSpPr>
            <a:spLocks noGrp="1"/>
          </p:cNvSpPr>
          <p:nvPr>
            <p:ph type="ctrTitle"/>
          </p:nvPr>
        </p:nvSpPr>
        <p:spPr>
          <a:xfrm>
            <a:off x="155284" y="5932224"/>
            <a:ext cx="8737196" cy="466003"/>
          </a:xfrm>
        </p:spPr>
        <p:txBody>
          <a:bodyPr>
            <a:noAutofit/>
          </a:bodyPr>
          <a:lstStyle/>
          <a:p>
            <a:r>
              <a:rPr lang="en-GB" sz="2800" dirty="0">
                <a:solidFill>
                  <a:srgbClr val="7E93AB"/>
                </a:solidFill>
              </a:rPr>
              <a:t>Scale up &amp; district </a:t>
            </a:r>
            <a:r>
              <a:rPr lang="en-GB" sz="2800" dirty="0" smtClean="0">
                <a:solidFill>
                  <a:srgbClr val="7E93AB"/>
                </a:solidFill>
              </a:rPr>
              <a:t>level decision making</a:t>
            </a:r>
            <a:br>
              <a:rPr lang="en-GB" sz="2800" dirty="0" smtClean="0">
                <a:solidFill>
                  <a:srgbClr val="7E93AB"/>
                </a:solidFill>
              </a:rPr>
            </a:br>
            <a:r>
              <a:rPr lang="en-GB" sz="2800" dirty="0">
                <a:solidFill>
                  <a:schemeClr val="tx1"/>
                </a:solidFill>
                <a:latin typeface="+mj-lt"/>
              </a:rPr>
              <a:t>Bilal </a:t>
            </a:r>
            <a:r>
              <a:rPr lang="en-GB" sz="2800" dirty="0" smtClean="0">
                <a:solidFill>
                  <a:schemeClr val="tx1"/>
                </a:solidFill>
                <a:latin typeface="+mj-lt"/>
              </a:rPr>
              <a:t>Avan</a:t>
            </a:r>
            <a:endParaRPr lang="en-GB" sz="2800" dirty="0">
              <a:solidFill>
                <a:srgbClr val="7E93AB"/>
              </a:solidFill>
              <a:latin typeface="+mj-lt"/>
            </a:endParaRPr>
          </a:p>
        </p:txBody>
      </p:sp>
    </p:spTree>
    <p:extLst>
      <p:ext uri="{BB962C8B-B14F-4D97-AF65-F5344CB8AC3E}">
        <p14:creationId xmlns:p14="http://schemas.microsoft.com/office/powerpoint/2010/main" val="81530734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86685" y="256016"/>
            <a:ext cx="6041499" cy="364672"/>
          </a:xfrm>
        </p:spPr>
        <p:txBody>
          <a:bodyPr>
            <a:noAutofit/>
          </a:bodyPr>
          <a:lstStyle/>
          <a:p>
            <a:r>
              <a:rPr lang="en-GB" sz="2800" dirty="0">
                <a:solidFill>
                  <a:srgbClr val="617A98"/>
                </a:solidFill>
              </a:rPr>
              <a:t/>
            </a:r>
            <a:br>
              <a:rPr lang="en-GB" sz="2800" dirty="0">
                <a:solidFill>
                  <a:srgbClr val="617A98"/>
                </a:solidFill>
              </a:rPr>
            </a:br>
            <a:r>
              <a:rPr lang="en-GB" sz="2800" dirty="0">
                <a:solidFill>
                  <a:srgbClr val="617A98"/>
                </a:solidFill>
              </a:rPr>
              <a:t>Presentation  </a:t>
            </a:r>
            <a:br>
              <a:rPr lang="en-GB" sz="2800" dirty="0">
                <a:solidFill>
                  <a:srgbClr val="617A98"/>
                </a:solidFill>
              </a:rPr>
            </a:br>
            <a:endParaRPr lang="en-GB" sz="2800" dirty="0">
              <a:solidFill>
                <a:srgbClr val="617A98"/>
              </a:solidFill>
            </a:endParaRPr>
          </a:p>
        </p:txBody>
      </p:sp>
      <p:sp>
        <p:nvSpPr>
          <p:cNvPr id="3" name="Content Placeholder 2"/>
          <p:cNvSpPr>
            <a:spLocks noGrp="1"/>
          </p:cNvSpPr>
          <p:nvPr>
            <p:ph idx="1"/>
          </p:nvPr>
        </p:nvSpPr>
        <p:spPr>
          <a:xfrm>
            <a:off x="269776" y="758072"/>
            <a:ext cx="8640960" cy="2520277"/>
          </a:xfrm>
        </p:spPr>
        <p:txBody>
          <a:bodyPr>
            <a:noAutofit/>
          </a:bodyPr>
          <a:lstStyle/>
          <a:p>
            <a:pPr>
              <a:buFont typeface="Arial" panose="020B0604020202020204" pitchFamily="34" charset="0"/>
              <a:buChar char="•"/>
            </a:pPr>
            <a:r>
              <a:rPr lang="en-GB" sz="2400" dirty="0">
                <a:latin typeface="+mn-lt"/>
              </a:rPr>
              <a:t>Background work</a:t>
            </a:r>
          </a:p>
          <a:p>
            <a:pPr>
              <a:buFont typeface="Arial" panose="020B0604020202020204" pitchFamily="34" charset="0"/>
              <a:buChar char="•"/>
            </a:pPr>
            <a:endParaRPr lang="en-GB" sz="2400" dirty="0">
              <a:latin typeface="+mn-lt"/>
            </a:endParaRPr>
          </a:p>
          <a:p>
            <a:pPr>
              <a:buFont typeface="Arial" panose="020B0604020202020204" pitchFamily="34" charset="0"/>
              <a:buChar char="•"/>
            </a:pPr>
            <a:r>
              <a:rPr lang="en-GB" sz="2400" dirty="0">
                <a:latin typeface="+mn-lt"/>
              </a:rPr>
              <a:t>Structured Decision Making</a:t>
            </a:r>
          </a:p>
          <a:p>
            <a:pPr>
              <a:buFont typeface="Arial" panose="020B0604020202020204" pitchFamily="34" charset="0"/>
              <a:buChar char="•"/>
            </a:pPr>
            <a:endParaRPr lang="en-GB" sz="2400" dirty="0">
              <a:latin typeface="+mn-lt"/>
            </a:endParaRPr>
          </a:p>
          <a:p>
            <a:pPr>
              <a:buFont typeface="Arial" panose="020B0604020202020204" pitchFamily="34" charset="0"/>
              <a:buChar char="•"/>
            </a:pPr>
            <a:r>
              <a:rPr lang="en-GB" sz="2400" dirty="0">
                <a:latin typeface="+mn-lt"/>
              </a:rPr>
              <a:t>Data-Informed Platform for Health (DIPH</a:t>
            </a:r>
            <a:r>
              <a:rPr lang="en-GB" sz="2400" dirty="0" smtClean="0">
                <a:latin typeface="+mn-lt"/>
              </a:rPr>
              <a:t>): Proof-of-principle </a:t>
            </a:r>
            <a:r>
              <a:rPr lang="en-GB" sz="2400" dirty="0">
                <a:latin typeface="+mn-lt"/>
              </a:rPr>
              <a:t>project</a:t>
            </a:r>
          </a:p>
        </p:txBody>
      </p:sp>
      <p:pic>
        <p:nvPicPr>
          <p:cNvPr id="5" name="Picture 4"/>
          <p:cNvPicPr>
            <a:picLocks noChangeAspect="1"/>
          </p:cNvPicPr>
          <p:nvPr/>
        </p:nvPicPr>
        <p:blipFill rotWithShape="1">
          <a:blip r:embed="rId3"/>
          <a:srcRect l="162" t="8510"/>
          <a:stretch/>
        </p:blipFill>
        <p:spPr>
          <a:xfrm>
            <a:off x="0" y="3429000"/>
            <a:ext cx="9180512" cy="3483494"/>
          </a:xfrm>
          <a:prstGeom prst="rect">
            <a:avLst/>
          </a:prstGeom>
        </p:spPr>
      </p:pic>
    </p:spTree>
    <p:extLst>
      <p:ext uri="{BB962C8B-B14F-4D97-AF65-F5344CB8AC3E}">
        <p14:creationId xmlns:p14="http://schemas.microsoft.com/office/powerpoint/2010/main" val="85217032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44624"/>
            <a:ext cx="4608512" cy="792088"/>
          </a:xfrm>
        </p:spPr>
        <p:txBody>
          <a:bodyPr>
            <a:noAutofit/>
          </a:bodyPr>
          <a:lstStyle/>
          <a:p>
            <a:r>
              <a:rPr lang="en-GB" sz="2800" dirty="0">
                <a:solidFill>
                  <a:srgbClr val="617A98"/>
                </a:solidFill>
              </a:rPr>
              <a:t>Background work</a:t>
            </a:r>
          </a:p>
        </p:txBody>
      </p:sp>
      <p:pic>
        <p:nvPicPr>
          <p:cNvPr id="21" name="Picture 20"/>
          <p:cNvPicPr>
            <a:picLocks noChangeAspect="1"/>
          </p:cNvPicPr>
          <p:nvPr/>
        </p:nvPicPr>
        <p:blipFill>
          <a:blip r:embed="rId3"/>
          <a:stretch>
            <a:fillRect/>
          </a:stretch>
        </p:blipFill>
        <p:spPr>
          <a:xfrm>
            <a:off x="4925104" y="3725681"/>
            <a:ext cx="4422729" cy="2201513"/>
          </a:xfrm>
          <a:prstGeom prst="rect">
            <a:avLst/>
          </a:prstGeom>
          <a:ln>
            <a:solidFill>
              <a:schemeClr val="accent1">
                <a:lumMod val="60000"/>
                <a:lumOff val="40000"/>
              </a:schemeClr>
            </a:solidFill>
          </a:ln>
        </p:spPr>
      </p:pic>
      <p:pic>
        <p:nvPicPr>
          <p:cNvPr id="22" name="Picture 21"/>
          <p:cNvPicPr>
            <a:picLocks noChangeAspect="1"/>
          </p:cNvPicPr>
          <p:nvPr/>
        </p:nvPicPr>
        <p:blipFill>
          <a:blip r:embed="rId4"/>
          <a:stretch>
            <a:fillRect/>
          </a:stretch>
        </p:blipFill>
        <p:spPr>
          <a:xfrm rot="19993457">
            <a:off x="99587" y="4361320"/>
            <a:ext cx="4768362" cy="2644045"/>
          </a:xfrm>
          <a:prstGeom prst="rect">
            <a:avLst/>
          </a:prstGeom>
          <a:ln>
            <a:solidFill>
              <a:schemeClr val="accent1">
                <a:lumMod val="60000"/>
                <a:lumOff val="40000"/>
              </a:schemeClr>
            </a:solidFill>
          </a:ln>
        </p:spPr>
      </p:pic>
      <p:pic>
        <p:nvPicPr>
          <p:cNvPr id="20" name="Picture 19"/>
          <p:cNvPicPr>
            <a:picLocks noChangeAspect="1"/>
          </p:cNvPicPr>
          <p:nvPr/>
        </p:nvPicPr>
        <p:blipFill>
          <a:blip r:embed="rId5"/>
          <a:stretch>
            <a:fillRect/>
          </a:stretch>
        </p:blipFill>
        <p:spPr>
          <a:xfrm rot="20608309">
            <a:off x="307103" y="900052"/>
            <a:ext cx="4722743" cy="2844948"/>
          </a:xfrm>
          <a:prstGeom prst="rect">
            <a:avLst/>
          </a:prstGeom>
          <a:ln>
            <a:solidFill>
              <a:schemeClr val="tx2">
                <a:lumMod val="60000"/>
                <a:lumOff val="40000"/>
              </a:schemeClr>
            </a:solidFill>
          </a:ln>
        </p:spPr>
      </p:pic>
      <p:pic>
        <p:nvPicPr>
          <p:cNvPr id="24" name="Picture 23"/>
          <p:cNvPicPr>
            <a:picLocks noChangeAspect="1"/>
          </p:cNvPicPr>
          <p:nvPr/>
        </p:nvPicPr>
        <p:blipFill>
          <a:blip r:embed="rId6"/>
          <a:stretch>
            <a:fillRect/>
          </a:stretch>
        </p:blipFill>
        <p:spPr>
          <a:xfrm rot="1515272">
            <a:off x="4468393" y="170896"/>
            <a:ext cx="4895701" cy="2636426"/>
          </a:xfrm>
          <a:prstGeom prst="rect">
            <a:avLst/>
          </a:prstGeom>
          <a:ln>
            <a:solidFill>
              <a:schemeClr val="accent1">
                <a:lumMod val="60000"/>
                <a:lumOff val="40000"/>
              </a:schemeClr>
            </a:solidFill>
          </a:ln>
        </p:spPr>
      </p:pic>
    </p:spTree>
    <p:extLst>
      <p:ext uri="{BB962C8B-B14F-4D97-AF65-F5344CB8AC3E}">
        <p14:creationId xmlns:p14="http://schemas.microsoft.com/office/powerpoint/2010/main" val="310852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79514" y="146424"/>
            <a:ext cx="7169463" cy="546272"/>
          </a:xfrm>
        </p:spPr>
        <p:txBody>
          <a:bodyPr>
            <a:normAutofit/>
          </a:bodyPr>
          <a:lstStyle/>
          <a:p>
            <a:pPr lvl="0"/>
            <a:r>
              <a:rPr lang="en-GB" sz="2800" dirty="0">
                <a:solidFill>
                  <a:srgbClr val="617A98"/>
                </a:solidFill>
              </a:rPr>
              <a:t>Structured decision making</a:t>
            </a:r>
            <a:endParaRPr lang="en-US" sz="2800" dirty="0">
              <a:solidFill>
                <a:srgbClr val="617A98"/>
              </a:solidFill>
            </a:endParaRPr>
          </a:p>
        </p:txBody>
      </p:sp>
      <p:sp>
        <p:nvSpPr>
          <p:cNvPr id="7" name="Content Placeholder 6"/>
          <p:cNvSpPr>
            <a:spLocks noGrp="1"/>
          </p:cNvSpPr>
          <p:nvPr>
            <p:ph idx="1"/>
          </p:nvPr>
        </p:nvSpPr>
        <p:spPr>
          <a:xfrm>
            <a:off x="841926" y="6021288"/>
            <a:ext cx="7632849" cy="648072"/>
          </a:xfrm>
        </p:spPr>
        <p:txBody>
          <a:bodyPr>
            <a:normAutofit/>
          </a:bodyPr>
          <a:lstStyle/>
          <a:p>
            <a:pPr marL="0" indent="0" algn="ctr">
              <a:buNone/>
            </a:pPr>
            <a:r>
              <a:rPr lang="en-GB" b="1" dirty="0">
                <a:solidFill>
                  <a:schemeClr val="tx1"/>
                </a:solidFill>
                <a:latin typeface="+mn-lt"/>
              </a:rPr>
              <a:t>Structured decision making and health system thinking?  </a:t>
            </a:r>
          </a:p>
        </p:txBody>
      </p:sp>
      <p:pic>
        <p:nvPicPr>
          <p:cNvPr id="6" name="Picture 5" descr="Image result for Structured Decision Making">
            <a:hlinkClick r:id="rId3" tgtFrame="&quot;_blank&quot;"/>
          </p:cNvPr>
          <p:cNvPicPr/>
          <p:nvPr/>
        </p:nvPicPr>
        <p:blipFill>
          <a:blip r:embed="rId4">
            <a:extLst>
              <a:ext uri="{28A0092B-C50C-407E-A947-70E740481C1C}">
                <a14:useLocalDpi xmlns:a14="http://schemas.microsoft.com/office/drawing/2010/main" val="0"/>
              </a:ext>
            </a:extLst>
          </a:blip>
          <a:srcRect/>
          <a:stretch>
            <a:fillRect/>
          </a:stretch>
        </p:blipFill>
        <p:spPr bwMode="auto">
          <a:xfrm>
            <a:off x="1547663" y="692696"/>
            <a:ext cx="6221374" cy="5218066"/>
          </a:xfrm>
          <a:prstGeom prst="rect">
            <a:avLst/>
          </a:prstGeom>
          <a:noFill/>
          <a:ln>
            <a:noFill/>
          </a:ln>
        </p:spPr>
      </p:pic>
    </p:spTree>
    <p:extLst>
      <p:ext uri="{BB962C8B-B14F-4D97-AF65-F5344CB8AC3E}">
        <p14:creationId xmlns:p14="http://schemas.microsoft.com/office/powerpoint/2010/main" val="235821672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9831" y="0"/>
            <a:ext cx="7488832" cy="857250"/>
          </a:xfrm>
        </p:spPr>
        <p:txBody>
          <a:bodyPr>
            <a:noAutofit/>
          </a:bodyPr>
          <a:lstStyle/>
          <a:p>
            <a:pPr>
              <a:defRPr/>
            </a:pPr>
            <a:r>
              <a:rPr lang="en-GB" sz="2800" dirty="0">
                <a:solidFill>
                  <a:srgbClr val="617A98"/>
                </a:solidFill>
                <a:cs typeface="Arial Black"/>
              </a:rPr>
              <a:t>Data-Informed Platform for Health (DIPH)</a:t>
            </a:r>
          </a:p>
        </p:txBody>
      </p:sp>
      <p:sp>
        <p:nvSpPr>
          <p:cNvPr id="3" name="Content Placeholder 2"/>
          <p:cNvSpPr>
            <a:spLocks noGrp="1"/>
          </p:cNvSpPr>
          <p:nvPr>
            <p:ph idx="1"/>
          </p:nvPr>
        </p:nvSpPr>
        <p:spPr>
          <a:xfrm>
            <a:off x="159831" y="882001"/>
            <a:ext cx="4052129" cy="5184576"/>
          </a:xfrm>
        </p:spPr>
        <p:txBody>
          <a:bodyPr>
            <a:noAutofit/>
          </a:bodyPr>
          <a:lstStyle/>
          <a:p>
            <a:pPr>
              <a:lnSpc>
                <a:spcPct val="120000"/>
              </a:lnSpc>
              <a:spcBef>
                <a:spcPts val="0"/>
              </a:spcBef>
            </a:pPr>
            <a:r>
              <a:rPr lang="en-GB" sz="2400" dirty="0">
                <a:latin typeface="+mn-lt"/>
              </a:rPr>
              <a:t>Enhancing interaction among district-level health personnel and linkage of databases to improve coordinated decision making and </a:t>
            </a:r>
            <a:r>
              <a:rPr lang="en-GB" sz="2400" dirty="0" smtClean="0">
                <a:latin typeface="+mn-lt"/>
              </a:rPr>
              <a:t>planning</a:t>
            </a:r>
          </a:p>
          <a:p>
            <a:pPr>
              <a:lnSpc>
                <a:spcPct val="120000"/>
              </a:lnSpc>
              <a:spcBef>
                <a:spcPts val="0"/>
              </a:spcBef>
            </a:pPr>
            <a:endParaRPr lang="en-GB" sz="2400" dirty="0">
              <a:latin typeface="+mn-lt"/>
            </a:endParaRPr>
          </a:p>
          <a:p>
            <a:pPr>
              <a:lnSpc>
                <a:spcPct val="120000"/>
              </a:lnSpc>
              <a:spcBef>
                <a:spcPts val="0"/>
              </a:spcBef>
            </a:pPr>
            <a:r>
              <a:rPr lang="en-GB" sz="2400" dirty="0">
                <a:latin typeface="+mn-lt"/>
              </a:rPr>
              <a:t>To strengthen health systems through capacity-building and effective use of data for </a:t>
            </a:r>
            <a:r>
              <a:rPr lang="en-GB" sz="2400" dirty="0" smtClean="0">
                <a:latin typeface="+mn-lt"/>
              </a:rPr>
              <a:t>decision-making</a:t>
            </a:r>
            <a:endParaRPr lang="en-GB" sz="2400" dirty="0">
              <a:latin typeface="+mn-lt"/>
            </a:endParaRPr>
          </a:p>
          <a:p>
            <a:pPr lvl="0"/>
            <a:endParaRPr lang="en-GB" sz="2400" dirty="0">
              <a:solidFill>
                <a:srgbClr val="FF0000"/>
              </a:solidFill>
              <a:latin typeface="+mn-lt"/>
            </a:endParaRPr>
          </a:p>
          <a:p>
            <a:pPr lvl="0"/>
            <a:endParaRPr lang="en-GB" sz="2400" dirty="0">
              <a:latin typeface="+mn-lt"/>
            </a:endParaRPr>
          </a:p>
          <a:p>
            <a:endParaRPr lang="en-GB" sz="2400" i="1" dirty="0">
              <a:latin typeface="+mn-lt"/>
            </a:endParaRPr>
          </a:p>
          <a:p>
            <a:endParaRPr lang="en-GB" sz="2400" dirty="0">
              <a:latin typeface="+mn-lt"/>
            </a:endParaRPr>
          </a:p>
          <a:p>
            <a:endParaRPr lang="en-GB" sz="2400" dirty="0">
              <a:latin typeface="+mn-lt"/>
            </a:endParaRPr>
          </a:p>
        </p:txBody>
      </p:sp>
      <p:pic>
        <p:nvPicPr>
          <p:cNvPr id="4" name="Picture 3" descr="Singing_women_west_bengal_2."/>
          <p:cNvPicPr/>
          <p:nvPr/>
        </p:nvPicPr>
        <p:blipFill>
          <a:blip r:embed="rId3">
            <a:extLst>
              <a:ext uri="{28A0092B-C50C-407E-A947-70E740481C1C}">
                <a14:useLocalDpi xmlns:a14="http://schemas.microsoft.com/office/drawing/2010/main" val="0"/>
              </a:ext>
            </a:extLst>
          </a:blip>
          <a:srcRect/>
          <a:stretch>
            <a:fillRect/>
          </a:stretch>
        </p:blipFill>
        <p:spPr bwMode="auto">
          <a:xfrm>
            <a:off x="4321324" y="1844824"/>
            <a:ext cx="4822676" cy="2898770"/>
          </a:xfrm>
          <a:prstGeom prst="rect">
            <a:avLst/>
          </a:prstGeom>
          <a:noFill/>
          <a:ln>
            <a:noFill/>
          </a:ln>
        </p:spPr>
      </p:pic>
      <p:sp>
        <p:nvSpPr>
          <p:cNvPr id="6" name="TextBox 5"/>
          <p:cNvSpPr txBox="1"/>
          <p:nvPr/>
        </p:nvSpPr>
        <p:spPr>
          <a:xfrm>
            <a:off x="179512" y="6010639"/>
            <a:ext cx="2160240" cy="400110"/>
          </a:xfrm>
          <a:prstGeom prst="rect">
            <a:avLst/>
          </a:prstGeom>
          <a:noFill/>
        </p:spPr>
        <p:txBody>
          <a:bodyPr wrap="square" rtlCol="0">
            <a:spAutoFit/>
          </a:bodyPr>
          <a:lstStyle/>
          <a:p>
            <a:r>
              <a:rPr lang="en-GB" sz="2000" b="1" dirty="0"/>
              <a:t>i</a:t>
            </a:r>
            <a:r>
              <a:rPr lang="en-GB" sz="2000" b="1" dirty="0" smtClean="0"/>
              <a:t>deas.lshtm.ac.uk</a:t>
            </a:r>
            <a:endParaRPr lang="en-GB" sz="2000" b="1" dirty="0"/>
          </a:p>
        </p:txBody>
      </p:sp>
    </p:spTree>
    <p:extLst>
      <p:ext uri="{BB962C8B-B14F-4D97-AF65-F5344CB8AC3E}">
        <p14:creationId xmlns:p14="http://schemas.microsoft.com/office/powerpoint/2010/main" val="429446431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195485"/>
            <a:ext cx="8712968" cy="857251"/>
          </a:xfrm>
        </p:spPr>
        <p:txBody>
          <a:bodyPr>
            <a:noAutofit/>
          </a:bodyPr>
          <a:lstStyle/>
          <a:p>
            <a:r>
              <a:rPr lang="en-GB" sz="2800" dirty="0">
                <a:solidFill>
                  <a:srgbClr val="617A98"/>
                </a:solidFill>
              </a:rPr>
              <a:t>DIPH in West Bengal, India </a:t>
            </a:r>
            <a:br>
              <a:rPr lang="en-GB" sz="2800" dirty="0">
                <a:solidFill>
                  <a:srgbClr val="617A98"/>
                </a:solidFill>
              </a:rPr>
            </a:br>
            <a:endParaRPr lang="en-GB" sz="2800" dirty="0">
              <a:solidFill>
                <a:srgbClr val="617A98"/>
              </a:solidFill>
            </a:endParaRPr>
          </a:p>
        </p:txBody>
      </p:sp>
      <p:graphicFrame>
        <p:nvGraphicFramePr>
          <p:cNvPr id="7" name="Diagram 6"/>
          <p:cNvGraphicFramePr/>
          <p:nvPr>
            <p:extLst>
              <p:ext uri="{D42A27DB-BD31-4B8C-83A1-F6EECF244321}">
                <p14:modId xmlns:p14="http://schemas.microsoft.com/office/powerpoint/2010/main" val="3781931757"/>
              </p:ext>
            </p:extLst>
          </p:nvPr>
        </p:nvGraphicFramePr>
        <p:xfrm>
          <a:off x="941789" y="1052736"/>
          <a:ext cx="7404484" cy="45169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Rectangle 8"/>
          <p:cNvSpPr/>
          <p:nvPr/>
        </p:nvSpPr>
        <p:spPr>
          <a:xfrm>
            <a:off x="988458" y="4797152"/>
            <a:ext cx="3693857" cy="55649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a:t>2015-17</a:t>
            </a:r>
          </a:p>
          <a:p>
            <a:pPr algn="ctr"/>
            <a:r>
              <a:rPr lang="en-GB" b="1" dirty="0"/>
              <a:t>IDEAS Phase-I</a:t>
            </a:r>
          </a:p>
        </p:txBody>
      </p:sp>
      <p:sp>
        <p:nvSpPr>
          <p:cNvPr id="10" name="Rectangle 9"/>
          <p:cNvSpPr/>
          <p:nvPr/>
        </p:nvSpPr>
        <p:spPr>
          <a:xfrm>
            <a:off x="4716016" y="4797152"/>
            <a:ext cx="3596556" cy="55649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a:p>
            <a:pPr algn="ctr"/>
            <a:r>
              <a:rPr lang="en-GB" dirty="0"/>
              <a:t>2017-20</a:t>
            </a:r>
          </a:p>
          <a:p>
            <a:pPr algn="ctr"/>
            <a:r>
              <a:rPr lang="en-GB" b="1" dirty="0"/>
              <a:t>IDEAS Phase-II</a:t>
            </a:r>
          </a:p>
          <a:p>
            <a:pPr algn="ctr"/>
            <a:endParaRPr lang="en-GB" b="1" dirty="0"/>
          </a:p>
        </p:txBody>
      </p:sp>
      <p:sp>
        <p:nvSpPr>
          <p:cNvPr id="6" name="TextBox 5"/>
          <p:cNvSpPr txBox="1"/>
          <p:nvPr/>
        </p:nvSpPr>
        <p:spPr>
          <a:xfrm>
            <a:off x="179512" y="6010639"/>
            <a:ext cx="2160240" cy="400110"/>
          </a:xfrm>
          <a:prstGeom prst="rect">
            <a:avLst/>
          </a:prstGeom>
          <a:noFill/>
        </p:spPr>
        <p:txBody>
          <a:bodyPr wrap="square" rtlCol="0">
            <a:spAutoFit/>
          </a:bodyPr>
          <a:lstStyle/>
          <a:p>
            <a:r>
              <a:rPr lang="en-GB" sz="2000" b="1" dirty="0"/>
              <a:t>i</a:t>
            </a:r>
            <a:r>
              <a:rPr lang="en-GB" sz="2000" b="1" dirty="0" smtClean="0"/>
              <a:t>deas.lshtm.ac.uk</a:t>
            </a:r>
            <a:endParaRPr lang="en-GB" sz="2000" b="1" dirty="0"/>
          </a:p>
        </p:txBody>
      </p:sp>
    </p:spTree>
    <p:extLst>
      <p:ext uri="{BB962C8B-B14F-4D97-AF65-F5344CB8AC3E}">
        <p14:creationId xmlns:p14="http://schemas.microsoft.com/office/powerpoint/2010/main" val="273836653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53071" t="40058" r="14824" b="20488"/>
          <a:stretch/>
        </p:blipFill>
        <p:spPr>
          <a:xfrm>
            <a:off x="2261359" y="1110200"/>
            <a:ext cx="4647288" cy="3212469"/>
          </a:xfrm>
          <a:prstGeom prst="rect">
            <a:avLst/>
          </a:prstGeom>
        </p:spPr>
      </p:pic>
      <p:sp>
        <p:nvSpPr>
          <p:cNvPr id="2" name="Speech Bubble: Rectangle with Corners Rounded 1"/>
          <p:cNvSpPr/>
          <p:nvPr/>
        </p:nvSpPr>
        <p:spPr>
          <a:xfrm>
            <a:off x="1109708" y="1412776"/>
            <a:ext cx="1997917" cy="666305"/>
          </a:xfrm>
          <a:prstGeom prst="wedgeRoundRectCallout">
            <a:avLst>
              <a:gd name="adj1" fmla="val 62780"/>
              <a:gd name="adj2" fmla="val 105515"/>
              <a:gd name="adj3" fmla="val 16667"/>
            </a:avLst>
          </a:prstGeom>
          <a:solidFill>
            <a:srgbClr val="E8D8E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chemeClr val="tx1"/>
                </a:solidFill>
              </a:rPr>
              <a:t>Gombe</a:t>
            </a:r>
            <a:r>
              <a:rPr lang="en-GB" sz="2000" dirty="0">
                <a:solidFill>
                  <a:schemeClr val="tx1"/>
                </a:solidFill>
              </a:rPr>
              <a:t> State, Nigeria</a:t>
            </a:r>
          </a:p>
        </p:txBody>
      </p:sp>
      <p:sp>
        <p:nvSpPr>
          <p:cNvPr id="8" name="Speech Bubble: Rectangle with Corners Rounded 7"/>
          <p:cNvSpPr/>
          <p:nvPr/>
        </p:nvSpPr>
        <p:spPr>
          <a:xfrm>
            <a:off x="7228011" y="415635"/>
            <a:ext cx="1738036" cy="1176091"/>
          </a:xfrm>
          <a:prstGeom prst="wedgeRoundRectCallout">
            <a:avLst>
              <a:gd name="adj1" fmla="val -123863"/>
              <a:gd name="adj2" fmla="val 66810"/>
              <a:gd name="adj3" fmla="val 16667"/>
            </a:avLst>
          </a:prstGeom>
          <a:solidFill>
            <a:srgbClr val="E8D8E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rPr>
              <a:t>Uttar Pradesh State, India</a:t>
            </a:r>
          </a:p>
        </p:txBody>
      </p:sp>
      <p:sp>
        <p:nvSpPr>
          <p:cNvPr id="9" name="Speech Bubble: Rectangle with Corners Rounded 8"/>
          <p:cNvSpPr/>
          <p:nvPr/>
        </p:nvSpPr>
        <p:spPr>
          <a:xfrm>
            <a:off x="5774880" y="3452925"/>
            <a:ext cx="1487903" cy="1714161"/>
          </a:xfrm>
          <a:prstGeom prst="wedgeRoundRectCallout">
            <a:avLst>
              <a:gd name="adj1" fmla="val -130199"/>
              <a:gd name="adj2" fmla="val -99984"/>
              <a:gd name="adj3" fmla="val 16667"/>
            </a:avLst>
          </a:prstGeom>
          <a:solidFill>
            <a:srgbClr val="E8D8E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rPr>
              <a:t>Oromia, Amhara, Tigray and SNNP Regions, Ethiopia</a:t>
            </a:r>
          </a:p>
        </p:txBody>
      </p:sp>
      <p:sp>
        <p:nvSpPr>
          <p:cNvPr id="10" name="Speech Bubble: Rectangle with Corners Rounded 9"/>
          <p:cNvSpPr/>
          <p:nvPr/>
        </p:nvSpPr>
        <p:spPr>
          <a:xfrm>
            <a:off x="7440736" y="2157413"/>
            <a:ext cx="1371600" cy="1295512"/>
          </a:xfrm>
          <a:prstGeom prst="wedgeRoundRectCallout">
            <a:avLst>
              <a:gd name="adj1" fmla="val -150429"/>
              <a:gd name="adj2" fmla="val -68481"/>
              <a:gd name="adj3" fmla="val 16667"/>
            </a:avLst>
          </a:prstGeom>
          <a:solidFill>
            <a:srgbClr val="E8D8E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rPr>
              <a:t>West Bengal State, India</a:t>
            </a:r>
          </a:p>
        </p:txBody>
      </p:sp>
      <p:sp>
        <p:nvSpPr>
          <p:cNvPr id="11" name="Title 1"/>
          <p:cNvSpPr>
            <a:spLocks noGrp="1"/>
          </p:cNvSpPr>
          <p:nvPr>
            <p:ph type="title"/>
          </p:nvPr>
        </p:nvSpPr>
        <p:spPr>
          <a:xfrm>
            <a:off x="186308" y="2854893"/>
            <a:ext cx="2304256" cy="598032"/>
          </a:xfrm>
        </p:spPr>
        <p:txBody>
          <a:bodyPr>
            <a:normAutofit fontScale="90000"/>
          </a:bodyPr>
          <a:lstStyle/>
          <a:p>
            <a:r>
              <a:rPr lang="en-GB" sz="3100" dirty="0"/>
              <a:t/>
            </a:r>
            <a:br>
              <a:rPr lang="en-GB" sz="3100" dirty="0"/>
            </a:br>
            <a:r>
              <a:rPr lang="en-GB" sz="3100" dirty="0">
                <a:solidFill>
                  <a:schemeClr val="tx1"/>
                </a:solidFill>
                <a:latin typeface="+mj-lt"/>
              </a:rPr>
              <a:t>Actionable measurement for change</a:t>
            </a:r>
            <a:r>
              <a:rPr lang="en-GB" dirty="0">
                <a:solidFill>
                  <a:srgbClr val="7030A0"/>
                </a:solidFill>
              </a:rPr>
              <a:t/>
            </a:r>
            <a:br>
              <a:rPr lang="en-GB" dirty="0">
                <a:solidFill>
                  <a:srgbClr val="7030A0"/>
                </a:solidFill>
              </a:rPr>
            </a:br>
            <a:endParaRPr lang="en-GB" dirty="0">
              <a:solidFill>
                <a:srgbClr val="7030A0"/>
              </a:solidFill>
            </a:endParaRPr>
          </a:p>
        </p:txBody>
      </p:sp>
      <p:sp>
        <p:nvSpPr>
          <p:cNvPr id="3" name="Rectangle 2"/>
          <p:cNvSpPr/>
          <p:nvPr/>
        </p:nvSpPr>
        <p:spPr>
          <a:xfrm>
            <a:off x="168946" y="169476"/>
            <a:ext cx="5051126" cy="523220"/>
          </a:xfrm>
          <a:prstGeom prst="rect">
            <a:avLst/>
          </a:prstGeom>
        </p:spPr>
        <p:txBody>
          <a:bodyPr wrap="none">
            <a:spAutoFit/>
          </a:bodyPr>
          <a:lstStyle/>
          <a:p>
            <a:r>
              <a:rPr lang="en-GB" sz="2800" b="1" dirty="0">
                <a:solidFill>
                  <a:srgbClr val="617A98"/>
                </a:solidFill>
                <a:latin typeface="Cambria" panose="02040503050406030204" pitchFamily="18" charset="0"/>
              </a:rPr>
              <a:t>IDEAS: where, why, and what?</a:t>
            </a:r>
          </a:p>
        </p:txBody>
      </p:sp>
      <p:sp>
        <p:nvSpPr>
          <p:cNvPr id="12" name="TextBox 11"/>
          <p:cNvSpPr txBox="1"/>
          <p:nvPr/>
        </p:nvSpPr>
        <p:spPr>
          <a:xfrm>
            <a:off x="179512" y="6010639"/>
            <a:ext cx="2160240" cy="400110"/>
          </a:xfrm>
          <a:prstGeom prst="rect">
            <a:avLst/>
          </a:prstGeom>
          <a:noFill/>
        </p:spPr>
        <p:txBody>
          <a:bodyPr wrap="square" rtlCol="0">
            <a:spAutoFit/>
          </a:bodyPr>
          <a:lstStyle/>
          <a:p>
            <a:r>
              <a:rPr lang="en-GB" sz="2000" b="1" dirty="0"/>
              <a:t>i</a:t>
            </a:r>
            <a:r>
              <a:rPr lang="en-GB" sz="2000" b="1" dirty="0" smtClean="0"/>
              <a:t>deas.lshtm.ac.uk</a:t>
            </a:r>
            <a:endParaRPr lang="en-GB" sz="2000" b="1" dirty="0"/>
          </a:p>
        </p:txBody>
      </p:sp>
    </p:spTree>
    <p:extLst>
      <p:ext uri="{BB962C8B-B14F-4D97-AF65-F5344CB8AC3E}">
        <p14:creationId xmlns:p14="http://schemas.microsoft.com/office/powerpoint/2010/main" val="141296081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79513" y="161217"/>
            <a:ext cx="6129340" cy="454365"/>
          </a:xfrm>
        </p:spPr>
        <p:txBody>
          <a:bodyPr/>
          <a:lstStyle/>
          <a:p>
            <a:r>
              <a:rPr lang="en-GB" sz="2800" dirty="0">
                <a:solidFill>
                  <a:srgbClr val="617A98"/>
                </a:solidFill>
              </a:rPr>
              <a:t>DIPH setting: West </a:t>
            </a:r>
            <a:r>
              <a:rPr lang="en-GB" sz="2800" dirty="0" smtClean="0">
                <a:solidFill>
                  <a:srgbClr val="617A98"/>
                </a:solidFill>
              </a:rPr>
              <a:t>Bengal, </a:t>
            </a:r>
            <a:r>
              <a:rPr lang="en-GB" sz="2800" dirty="0">
                <a:solidFill>
                  <a:srgbClr val="617A98"/>
                </a:solidFill>
              </a:rPr>
              <a:t>India</a:t>
            </a: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27163" r="27951" b="18178"/>
          <a:stretch/>
        </p:blipFill>
        <p:spPr>
          <a:xfrm>
            <a:off x="3649328" y="1268760"/>
            <a:ext cx="5387168" cy="5589240"/>
          </a:xfrm>
          <a:prstGeom prst="rect">
            <a:avLst/>
          </a:prstGeom>
        </p:spPr>
      </p:pic>
      <p:sp>
        <p:nvSpPr>
          <p:cNvPr id="8" name="Title 1"/>
          <p:cNvSpPr txBox="1">
            <a:spLocks/>
          </p:cNvSpPr>
          <p:nvPr/>
        </p:nvSpPr>
        <p:spPr>
          <a:xfrm>
            <a:off x="179512" y="2420888"/>
            <a:ext cx="3744416" cy="1533915"/>
          </a:xfrm>
          <a:prstGeom prst="rect">
            <a:avLst/>
          </a:prstGeom>
        </p:spPr>
        <p:txBody>
          <a:bodyPr vert="horz" lIns="68580" tIns="34291" rIns="68580" bIns="34291" rtlCol="0" anchor="ctr">
            <a:noAutofit/>
          </a:bodyPr>
          <a:lstStyle>
            <a:lvl1pPr algn="l" defTabSz="457200" rtl="0" eaLnBrk="1" latinLnBrk="0" hangingPunct="1">
              <a:spcBef>
                <a:spcPct val="0"/>
              </a:spcBef>
              <a:buNone/>
              <a:defRPr sz="4700" b="1" kern="1200" baseline="0">
                <a:solidFill>
                  <a:schemeClr val="accent1"/>
                </a:solidFill>
                <a:latin typeface="Cambria" pitchFamily="18" charset="0"/>
                <a:ea typeface="+mj-ea"/>
                <a:cs typeface="Cambria" pitchFamily="18" charset="0"/>
              </a:defRPr>
            </a:lvl1pPr>
          </a:lstStyle>
          <a:p>
            <a:pPr marL="214308" indent="-214308">
              <a:spcAft>
                <a:spcPts val="900"/>
              </a:spcAft>
              <a:buFont typeface="Arial" panose="020B0604020202020204" pitchFamily="34" charset="0"/>
              <a:buChar char="•"/>
            </a:pPr>
            <a:r>
              <a:rPr lang="en-GB" sz="3200" b="0" dirty="0">
                <a:solidFill>
                  <a:schemeClr val="tx1">
                    <a:lumMod val="95000"/>
                    <a:lumOff val="5000"/>
                  </a:schemeClr>
                </a:solidFill>
                <a:latin typeface="+mj-lt"/>
              </a:rPr>
              <a:t>Two districts:  </a:t>
            </a:r>
            <a:r>
              <a:rPr lang="en-GB" sz="3200" b="0" dirty="0" smtClean="0">
                <a:solidFill>
                  <a:schemeClr val="tx1">
                    <a:lumMod val="95000"/>
                    <a:lumOff val="5000"/>
                  </a:schemeClr>
                </a:solidFill>
                <a:latin typeface="+mj-lt"/>
              </a:rPr>
              <a:t/>
            </a:r>
            <a:br>
              <a:rPr lang="en-GB" sz="3200" b="0" dirty="0" smtClean="0">
                <a:solidFill>
                  <a:schemeClr val="tx1">
                    <a:lumMod val="95000"/>
                    <a:lumOff val="5000"/>
                  </a:schemeClr>
                </a:solidFill>
                <a:latin typeface="+mj-lt"/>
              </a:rPr>
            </a:br>
            <a:r>
              <a:rPr lang="en-GB" sz="3200" b="0" dirty="0" smtClean="0">
                <a:solidFill>
                  <a:schemeClr val="tx1">
                    <a:lumMod val="95000"/>
                    <a:lumOff val="5000"/>
                  </a:schemeClr>
                </a:solidFill>
                <a:latin typeface="+mj-lt"/>
              </a:rPr>
              <a:t>North </a:t>
            </a:r>
            <a:r>
              <a:rPr lang="en-GB" sz="3200" b="0" dirty="0">
                <a:solidFill>
                  <a:schemeClr val="tx1">
                    <a:lumMod val="95000"/>
                    <a:lumOff val="5000"/>
                  </a:schemeClr>
                </a:solidFill>
                <a:latin typeface="+mj-lt"/>
              </a:rPr>
              <a:t>24 </a:t>
            </a:r>
            <a:r>
              <a:rPr lang="en-GB" sz="3200" b="0" dirty="0" err="1" smtClean="0">
                <a:solidFill>
                  <a:schemeClr val="tx1">
                    <a:lumMod val="95000"/>
                    <a:lumOff val="5000"/>
                  </a:schemeClr>
                </a:solidFill>
                <a:latin typeface="+mj-lt"/>
              </a:rPr>
              <a:t>Parganas</a:t>
            </a:r>
            <a:r>
              <a:rPr lang="en-GB" sz="3200" b="0" dirty="0" smtClean="0">
                <a:solidFill>
                  <a:schemeClr val="tx1">
                    <a:lumMod val="95000"/>
                    <a:lumOff val="5000"/>
                  </a:schemeClr>
                </a:solidFill>
                <a:latin typeface="+mj-lt"/>
              </a:rPr>
              <a:t> </a:t>
            </a:r>
            <a:r>
              <a:rPr lang="en-GB" sz="3200" b="0" dirty="0">
                <a:solidFill>
                  <a:schemeClr val="tx1">
                    <a:lumMod val="95000"/>
                    <a:lumOff val="5000"/>
                  </a:schemeClr>
                </a:solidFill>
                <a:latin typeface="+mj-lt"/>
              </a:rPr>
              <a:t>South 24 </a:t>
            </a:r>
            <a:r>
              <a:rPr lang="en-GB" sz="3200" b="0" dirty="0" err="1">
                <a:solidFill>
                  <a:schemeClr val="tx1">
                    <a:lumMod val="95000"/>
                    <a:lumOff val="5000"/>
                  </a:schemeClr>
                </a:solidFill>
                <a:latin typeface="+mj-lt"/>
              </a:rPr>
              <a:t>Parganas</a:t>
            </a:r>
            <a:r>
              <a:rPr lang="en-GB" sz="3200" b="0" dirty="0">
                <a:solidFill>
                  <a:schemeClr val="tx1">
                    <a:lumMod val="95000"/>
                    <a:lumOff val="5000"/>
                  </a:schemeClr>
                </a:solidFill>
                <a:latin typeface="+mj-lt"/>
              </a:rPr>
              <a:t> </a:t>
            </a:r>
          </a:p>
          <a:p>
            <a:pPr marL="214308" indent="-214308">
              <a:spcAft>
                <a:spcPts val="900"/>
              </a:spcAft>
              <a:buFont typeface="Arial" panose="020B0604020202020204" pitchFamily="34" charset="0"/>
              <a:buChar char="•"/>
            </a:pPr>
            <a:r>
              <a:rPr lang="en-GB" sz="3200" b="0" dirty="0">
                <a:solidFill>
                  <a:schemeClr val="tx1">
                    <a:lumMod val="95000"/>
                    <a:lumOff val="5000"/>
                  </a:schemeClr>
                </a:solidFill>
                <a:latin typeface="+mj-lt"/>
              </a:rPr>
              <a:t>Population: </a:t>
            </a:r>
            <a:r>
              <a:rPr lang="en-GB" sz="3200" b="0" dirty="0" smtClean="0">
                <a:solidFill>
                  <a:schemeClr val="tx1">
                    <a:lumMod val="95000"/>
                    <a:lumOff val="5000"/>
                  </a:schemeClr>
                </a:solidFill>
                <a:latin typeface="+mj-lt"/>
              </a:rPr>
              <a:t/>
            </a:r>
            <a:br>
              <a:rPr lang="en-GB" sz="3200" b="0" dirty="0" smtClean="0">
                <a:solidFill>
                  <a:schemeClr val="tx1">
                    <a:lumMod val="95000"/>
                    <a:lumOff val="5000"/>
                  </a:schemeClr>
                </a:solidFill>
                <a:latin typeface="+mj-lt"/>
              </a:rPr>
            </a:br>
            <a:r>
              <a:rPr lang="en-GB" sz="3200" b="0" dirty="0" smtClean="0">
                <a:solidFill>
                  <a:schemeClr val="tx1">
                    <a:lumMod val="95000"/>
                    <a:lumOff val="5000"/>
                  </a:schemeClr>
                </a:solidFill>
                <a:latin typeface="+mj-lt"/>
              </a:rPr>
              <a:t>18 </a:t>
            </a:r>
            <a:r>
              <a:rPr lang="en-GB" sz="3200" b="0" dirty="0">
                <a:solidFill>
                  <a:schemeClr val="tx1">
                    <a:lumMod val="95000"/>
                    <a:lumOff val="5000"/>
                  </a:schemeClr>
                </a:solidFill>
                <a:latin typeface="+mj-lt"/>
              </a:rPr>
              <a:t>million</a:t>
            </a:r>
          </a:p>
          <a:p>
            <a:pPr marL="214308" indent="-214308">
              <a:spcAft>
                <a:spcPts val="900"/>
              </a:spcAft>
              <a:buFont typeface="Arial" panose="020B0604020202020204" pitchFamily="34" charset="0"/>
              <a:buChar char="•"/>
            </a:pPr>
            <a:r>
              <a:rPr lang="en-GB" sz="3200" b="0" dirty="0">
                <a:solidFill>
                  <a:schemeClr val="tx1">
                    <a:lumMod val="95000"/>
                    <a:lumOff val="5000"/>
                  </a:schemeClr>
                </a:solidFill>
                <a:latin typeface="+mj-lt"/>
              </a:rPr>
              <a:t>West Bengal State Government keen </a:t>
            </a:r>
            <a:br>
              <a:rPr lang="en-GB" sz="3200" b="0" dirty="0">
                <a:solidFill>
                  <a:schemeClr val="tx1">
                    <a:lumMod val="95000"/>
                    <a:lumOff val="5000"/>
                  </a:schemeClr>
                </a:solidFill>
                <a:latin typeface="+mj-lt"/>
              </a:rPr>
            </a:br>
            <a:r>
              <a:rPr lang="en-GB" sz="3200" b="0" dirty="0">
                <a:solidFill>
                  <a:schemeClr val="tx1">
                    <a:lumMod val="95000"/>
                    <a:lumOff val="5000"/>
                  </a:schemeClr>
                </a:solidFill>
                <a:latin typeface="+mj-lt"/>
              </a:rPr>
              <a:t>to implement learning at scale</a:t>
            </a:r>
            <a:endParaRPr lang="en-US" sz="3200" b="0" dirty="0">
              <a:solidFill>
                <a:schemeClr val="tx1">
                  <a:lumMod val="95000"/>
                  <a:lumOff val="5000"/>
                </a:schemeClr>
              </a:solidFill>
              <a:latin typeface="+mj-lt"/>
            </a:endParaRPr>
          </a:p>
        </p:txBody>
      </p:sp>
      <p:sp>
        <p:nvSpPr>
          <p:cNvPr id="9" name="TextBox 8"/>
          <p:cNvSpPr txBox="1"/>
          <p:nvPr/>
        </p:nvSpPr>
        <p:spPr>
          <a:xfrm>
            <a:off x="179512" y="6010639"/>
            <a:ext cx="2160240" cy="400110"/>
          </a:xfrm>
          <a:prstGeom prst="rect">
            <a:avLst/>
          </a:prstGeom>
          <a:noFill/>
        </p:spPr>
        <p:txBody>
          <a:bodyPr wrap="square" rtlCol="0">
            <a:spAutoFit/>
          </a:bodyPr>
          <a:lstStyle/>
          <a:p>
            <a:r>
              <a:rPr lang="en-GB" sz="2000" b="1" dirty="0"/>
              <a:t>i</a:t>
            </a:r>
            <a:r>
              <a:rPr lang="en-GB" sz="2000" b="1" dirty="0" smtClean="0"/>
              <a:t>deas.lshtm.ac.uk</a:t>
            </a:r>
            <a:endParaRPr lang="en-GB" sz="2000" b="1" dirty="0"/>
          </a:p>
        </p:txBody>
      </p:sp>
    </p:spTree>
    <p:extLst>
      <p:ext uri="{BB962C8B-B14F-4D97-AF65-F5344CB8AC3E}">
        <p14:creationId xmlns:p14="http://schemas.microsoft.com/office/powerpoint/2010/main" val="406598682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775" y="332659"/>
            <a:ext cx="8873836" cy="629689"/>
          </a:xfrm>
        </p:spPr>
        <p:txBody>
          <a:bodyPr>
            <a:noAutofit/>
          </a:bodyPr>
          <a:lstStyle/>
          <a:p>
            <a:pPr>
              <a:defRPr/>
            </a:pPr>
            <a:r>
              <a:rPr lang="en-GB" sz="2800" dirty="0">
                <a:solidFill>
                  <a:srgbClr val="617A98"/>
                </a:solidFill>
              </a:rPr>
              <a:t/>
            </a:r>
            <a:br>
              <a:rPr lang="en-GB" sz="2800" dirty="0">
                <a:solidFill>
                  <a:srgbClr val="617A98"/>
                </a:solidFill>
              </a:rPr>
            </a:br>
            <a:r>
              <a:rPr lang="en-GB" sz="2800" dirty="0">
                <a:solidFill>
                  <a:srgbClr val="617A98"/>
                </a:solidFill>
              </a:rPr>
              <a:t/>
            </a:r>
            <a:br>
              <a:rPr lang="en-GB" sz="2800" dirty="0">
                <a:solidFill>
                  <a:srgbClr val="617A98"/>
                </a:solidFill>
              </a:rPr>
            </a:br>
            <a:r>
              <a:rPr lang="en-GB" sz="2800" dirty="0">
                <a:solidFill>
                  <a:srgbClr val="617A98"/>
                </a:solidFill>
              </a:rPr>
              <a:t>Data-Informed Platform for Health</a:t>
            </a:r>
            <a:br>
              <a:rPr lang="en-GB" sz="2800" dirty="0">
                <a:solidFill>
                  <a:srgbClr val="617A98"/>
                </a:solidFill>
              </a:rPr>
            </a:br>
            <a:r>
              <a:rPr lang="en-GB" sz="2800" dirty="0">
                <a:solidFill>
                  <a:srgbClr val="617A98"/>
                </a:solidFill>
              </a:rPr>
              <a:t/>
            </a:r>
            <a:br>
              <a:rPr lang="en-GB" sz="2800" dirty="0">
                <a:solidFill>
                  <a:srgbClr val="617A98"/>
                </a:solidFill>
              </a:rPr>
            </a:br>
            <a:r>
              <a:rPr lang="en-GB" sz="2800" i="1" dirty="0">
                <a:solidFill>
                  <a:srgbClr val="617A98"/>
                </a:solidFill>
              </a:rPr>
              <a:t> </a:t>
            </a:r>
            <a:r>
              <a:rPr lang="en-GB" sz="2800" dirty="0">
                <a:solidFill>
                  <a:srgbClr val="617A98"/>
                </a:solidFill>
              </a:rPr>
              <a:t/>
            </a:r>
            <a:br>
              <a:rPr lang="en-GB" sz="2800" dirty="0">
                <a:solidFill>
                  <a:srgbClr val="617A98"/>
                </a:solidFill>
              </a:rPr>
            </a:br>
            <a:endParaRPr lang="en-GB" sz="2800" dirty="0">
              <a:solidFill>
                <a:srgbClr val="617A98"/>
              </a:solidFill>
              <a:cs typeface="Arial Black"/>
            </a:endParaRPr>
          </a:p>
        </p:txBody>
      </p:sp>
      <p:sp>
        <p:nvSpPr>
          <p:cNvPr id="3" name="Content Placeholder 2"/>
          <p:cNvSpPr>
            <a:spLocks noGrp="1"/>
          </p:cNvSpPr>
          <p:nvPr>
            <p:ph sz="half" idx="1"/>
          </p:nvPr>
        </p:nvSpPr>
        <p:spPr>
          <a:xfrm>
            <a:off x="179512" y="990979"/>
            <a:ext cx="8712968" cy="5750389"/>
          </a:xfrm>
        </p:spPr>
        <p:txBody>
          <a:bodyPr>
            <a:noAutofit/>
          </a:bodyPr>
          <a:lstStyle/>
          <a:p>
            <a:pPr marL="0" indent="0">
              <a:spcAft>
                <a:spcPts val="451"/>
              </a:spcAft>
              <a:buNone/>
            </a:pPr>
            <a:r>
              <a:rPr lang="en-GB" sz="2000" b="1" dirty="0">
                <a:solidFill>
                  <a:srgbClr val="617A98"/>
                </a:solidFill>
                <a:latin typeface="+mn-lt"/>
                <a:ea typeface="+mj-ea"/>
                <a:cs typeface="Cambria" pitchFamily="18" charset="0"/>
              </a:rPr>
              <a:t>What were we trying to accomplish?</a:t>
            </a:r>
          </a:p>
          <a:p>
            <a:pPr>
              <a:buFont typeface="Arial" panose="020B0604020202020204" pitchFamily="34" charset="0"/>
              <a:buChar char="•"/>
            </a:pPr>
            <a:r>
              <a:rPr lang="en-US" sz="2000" dirty="0">
                <a:latin typeface="+mn-lt"/>
              </a:rPr>
              <a:t>To test out and refine a </a:t>
            </a:r>
            <a:r>
              <a:rPr lang="en-GB" sz="2000" dirty="0">
                <a:latin typeface="+mn-lt"/>
              </a:rPr>
              <a:t>standardised process of structured decision-making at the district level, including appraisal and course correction of MNH services</a:t>
            </a:r>
          </a:p>
          <a:p>
            <a:pPr marL="0" indent="0">
              <a:buNone/>
            </a:pPr>
            <a:endParaRPr lang="en-GB" sz="2000" dirty="0">
              <a:latin typeface="+mn-lt"/>
            </a:endParaRPr>
          </a:p>
          <a:p>
            <a:pPr marL="0" indent="0">
              <a:spcAft>
                <a:spcPts val="451"/>
              </a:spcAft>
              <a:buNone/>
            </a:pPr>
            <a:r>
              <a:rPr lang="en-GB" sz="2000" b="1" dirty="0">
                <a:solidFill>
                  <a:srgbClr val="617A98"/>
                </a:solidFill>
                <a:latin typeface="+mn-lt"/>
                <a:ea typeface="+mj-ea"/>
                <a:cs typeface="Cambria" pitchFamily="18" charset="0"/>
              </a:rPr>
              <a:t>What did we do?</a:t>
            </a:r>
          </a:p>
          <a:p>
            <a:pPr>
              <a:buFont typeface="Arial" panose="020B0604020202020204" pitchFamily="34" charset="0"/>
              <a:buChar char="•"/>
            </a:pPr>
            <a:r>
              <a:rPr lang="en-GB" sz="2000" b="1" dirty="0">
                <a:latin typeface="+mn-lt"/>
              </a:rPr>
              <a:t>Form a core working team</a:t>
            </a:r>
            <a:r>
              <a:rPr lang="en-GB" sz="2000" dirty="0">
                <a:latin typeface="+mn-lt"/>
              </a:rPr>
              <a:t>: district administration and Health Department</a:t>
            </a:r>
          </a:p>
          <a:p>
            <a:pPr>
              <a:buFont typeface="Arial" panose="020B0604020202020204" pitchFamily="34" charset="0"/>
              <a:buChar char="•"/>
            </a:pPr>
            <a:endParaRPr lang="en-GB" sz="2000" dirty="0">
              <a:latin typeface="+mn-lt"/>
            </a:endParaRPr>
          </a:p>
          <a:p>
            <a:pPr>
              <a:buFont typeface="Arial" panose="020B0604020202020204" pitchFamily="34" charset="0"/>
              <a:buChar char="•"/>
            </a:pPr>
            <a:r>
              <a:rPr lang="en-GB" sz="2000" b="1" dirty="0">
                <a:latin typeface="+mn-lt"/>
              </a:rPr>
              <a:t>Facilitate district administration </a:t>
            </a:r>
            <a:r>
              <a:rPr lang="en-GB" sz="2000" dirty="0">
                <a:latin typeface="+mn-lt"/>
              </a:rPr>
              <a:t>with: </a:t>
            </a:r>
          </a:p>
          <a:p>
            <a:pPr lvl="1">
              <a:buFont typeface="Arial" panose="020B0604020202020204" pitchFamily="34" charset="0"/>
              <a:buChar char="•"/>
            </a:pPr>
            <a:r>
              <a:rPr lang="en-GB" sz="2000" dirty="0">
                <a:latin typeface="+mn-lt"/>
              </a:rPr>
              <a:t>DIPH quarterly meetings at the District Health &amp; Family Welfare Society  </a:t>
            </a:r>
          </a:p>
          <a:p>
            <a:pPr lvl="1">
              <a:buFont typeface="Arial" panose="020B0604020202020204" pitchFamily="34" charset="0"/>
              <a:buChar char="•"/>
            </a:pPr>
            <a:r>
              <a:rPr lang="en-GB" sz="2000" dirty="0">
                <a:latin typeface="+mn-lt"/>
              </a:rPr>
              <a:t>Ongoing support on effective use of data for planning MNCH services and course correction</a:t>
            </a:r>
          </a:p>
          <a:p>
            <a:pPr marL="0" indent="0">
              <a:buNone/>
            </a:pPr>
            <a:endParaRPr lang="en-GB" sz="2000" dirty="0">
              <a:latin typeface="+mn-lt"/>
            </a:endParaRPr>
          </a:p>
          <a:p>
            <a:endParaRPr lang="en-GB" sz="2000" dirty="0">
              <a:latin typeface="+mn-lt"/>
            </a:endParaRPr>
          </a:p>
        </p:txBody>
      </p:sp>
      <p:sp>
        <p:nvSpPr>
          <p:cNvPr id="6" name="Title 1"/>
          <p:cNvSpPr txBox="1">
            <a:spLocks/>
          </p:cNvSpPr>
          <p:nvPr/>
        </p:nvSpPr>
        <p:spPr>
          <a:xfrm>
            <a:off x="1370815" y="2845629"/>
            <a:ext cx="6072680" cy="857251"/>
          </a:xfrm>
          <a:prstGeom prst="rect">
            <a:avLst/>
          </a:prstGeom>
        </p:spPr>
        <p:txBody>
          <a:bodyPr vert="horz" lIns="68580" tIns="34291" rIns="68580" bIns="34291" rtlCol="0" anchor="ctr">
            <a:noAutofit/>
          </a:bodyPr>
          <a:lstStyle>
            <a:lvl1pPr algn="l" defTabSz="457200" rtl="0" eaLnBrk="1" latinLnBrk="0" hangingPunct="1">
              <a:spcBef>
                <a:spcPct val="0"/>
              </a:spcBef>
              <a:buNone/>
              <a:defRPr sz="4700" b="1" kern="1200" baseline="0">
                <a:solidFill>
                  <a:schemeClr val="accent1"/>
                </a:solidFill>
                <a:latin typeface="Cambria" pitchFamily="18" charset="0"/>
                <a:ea typeface="+mj-ea"/>
                <a:cs typeface="Cambria" pitchFamily="18" charset="0"/>
              </a:defRPr>
            </a:lvl1pPr>
          </a:lstStyle>
          <a:p>
            <a:endParaRPr lang="en-GB" sz="2400" dirty="0"/>
          </a:p>
        </p:txBody>
      </p:sp>
      <p:sp>
        <p:nvSpPr>
          <p:cNvPr id="5" name="TextBox 4"/>
          <p:cNvSpPr txBox="1"/>
          <p:nvPr/>
        </p:nvSpPr>
        <p:spPr>
          <a:xfrm>
            <a:off x="179512" y="6010639"/>
            <a:ext cx="2160240" cy="400110"/>
          </a:xfrm>
          <a:prstGeom prst="rect">
            <a:avLst/>
          </a:prstGeom>
          <a:noFill/>
        </p:spPr>
        <p:txBody>
          <a:bodyPr wrap="square" rtlCol="0">
            <a:spAutoFit/>
          </a:bodyPr>
          <a:lstStyle/>
          <a:p>
            <a:r>
              <a:rPr lang="en-GB" sz="2000" b="1" dirty="0"/>
              <a:t>i</a:t>
            </a:r>
            <a:r>
              <a:rPr lang="en-GB" sz="2000" b="1" dirty="0" smtClean="0"/>
              <a:t>deas.lshtm.ac.uk</a:t>
            </a:r>
            <a:endParaRPr lang="en-GB" sz="2000" b="1" dirty="0"/>
          </a:p>
        </p:txBody>
      </p:sp>
    </p:spTree>
    <p:extLst>
      <p:ext uri="{BB962C8B-B14F-4D97-AF65-F5344CB8AC3E}">
        <p14:creationId xmlns:p14="http://schemas.microsoft.com/office/powerpoint/2010/main" val="189274534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3005043844"/>
              </p:ext>
            </p:extLst>
          </p:nvPr>
        </p:nvGraphicFramePr>
        <p:xfrm>
          <a:off x="1043608" y="845074"/>
          <a:ext cx="7437724" cy="44888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p:cNvPicPr>
            <a:picLocks noChangeAspect="1"/>
          </p:cNvPicPr>
          <p:nvPr/>
        </p:nvPicPr>
        <p:blipFill rotWithShape="1">
          <a:blip r:embed="rId8"/>
          <a:srcRect b="7251"/>
          <a:stretch/>
        </p:blipFill>
        <p:spPr>
          <a:xfrm>
            <a:off x="-11162" y="3961842"/>
            <a:ext cx="2555776" cy="1483382"/>
          </a:xfrm>
          <a:prstGeom prst="rect">
            <a:avLst/>
          </a:prstGeom>
        </p:spPr>
      </p:pic>
      <p:pic>
        <p:nvPicPr>
          <p:cNvPr id="9" name="Picture 8"/>
          <p:cNvPicPr>
            <a:picLocks noChangeAspect="1"/>
          </p:cNvPicPr>
          <p:nvPr/>
        </p:nvPicPr>
        <p:blipFill rotWithShape="1">
          <a:blip r:embed="rId9"/>
          <a:srcRect l="6754"/>
          <a:stretch/>
        </p:blipFill>
        <p:spPr>
          <a:xfrm>
            <a:off x="3556590" y="5343133"/>
            <a:ext cx="2411760" cy="1514867"/>
          </a:xfrm>
          <a:prstGeom prst="rect">
            <a:avLst/>
          </a:prstGeom>
        </p:spPr>
      </p:pic>
      <p:pic>
        <p:nvPicPr>
          <p:cNvPr id="10" name="Picture 9"/>
          <p:cNvPicPr>
            <a:picLocks noChangeAspect="1"/>
          </p:cNvPicPr>
          <p:nvPr/>
        </p:nvPicPr>
        <p:blipFill rotWithShape="1">
          <a:blip r:embed="rId10"/>
          <a:srcRect b="5687"/>
          <a:stretch/>
        </p:blipFill>
        <p:spPr>
          <a:xfrm>
            <a:off x="6588279" y="531007"/>
            <a:ext cx="2555721" cy="1457833"/>
          </a:xfrm>
          <a:prstGeom prst="rect">
            <a:avLst/>
          </a:prstGeom>
        </p:spPr>
      </p:pic>
      <p:sp>
        <p:nvSpPr>
          <p:cNvPr id="11" name="Title 1"/>
          <p:cNvSpPr txBox="1">
            <a:spLocks/>
          </p:cNvSpPr>
          <p:nvPr/>
        </p:nvSpPr>
        <p:spPr>
          <a:xfrm>
            <a:off x="173068" y="179282"/>
            <a:ext cx="6114128" cy="607723"/>
          </a:xfrm>
          <a:prstGeom prst="rect">
            <a:avLst/>
          </a:prstGeom>
        </p:spPr>
        <p:txBody>
          <a:bodyPr vert="horz" lIns="68580" tIns="34291" rIns="68580" bIns="34291"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2800" b="1" dirty="0">
                <a:latin typeface="Cambria" panose="02040503050406030204" pitchFamily="18" charset="0"/>
              </a:rPr>
              <a:t>Steps of a DIPH cycle </a:t>
            </a:r>
            <a:endParaRPr lang="en-US" sz="2800" b="1" dirty="0">
              <a:latin typeface="Cambria" panose="02040503050406030204" pitchFamily="18" charset="0"/>
            </a:endParaRPr>
          </a:p>
        </p:txBody>
      </p:sp>
      <p:pic>
        <p:nvPicPr>
          <p:cNvPr id="8" name="Content Placeholder 2"/>
          <p:cNvPicPr>
            <a:picLocks noChangeAspect="1"/>
          </p:cNvPicPr>
          <p:nvPr/>
        </p:nvPicPr>
        <p:blipFill rotWithShape="1">
          <a:blip r:embed="rId11" cstate="print">
            <a:extLst>
              <a:ext uri="{28A0092B-C50C-407E-A947-70E740481C1C}">
                <a14:useLocalDpi xmlns:a14="http://schemas.microsoft.com/office/drawing/2010/main"/>
              </a:ext>
            </a:extLst>
          </a:blip>
          <a:srcRect t="-1" b="3690"/>
          <a:stretch/>
        </p:blipFill>
        <p:spPr>
          <a:xfrm>
            <a:off x="9000" y="845074"/>
            <a:ext cx="2546776" cy="1466393"/>
          </a:xfrm>
          <a:prstGeom prst="rect">
            <a:avLst/>
          </a:prstGeom>
        </p:spPr>
      </p:pic>
      <p:pic>
        <p:nvPicPr>
          <p:cNvPr id="12" name="Picture 1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0800000">
            <a:off x="6588279" y="3961842"/>
            <a:ext cx="2579736" cy="1485671"/>
          </a:xfrm>
          <a:prstGeom prst="rect">
            <a:avLst/>
          </a:prstGeom>
        </p:spPr>
      </p:pic>
    </p:spTree>
    <p:extLst>
      <p:ext uri="{BB962C8B-B14F-4D97-AF65-F5344CB8AC3E}">
        <p14:creationId xmlns:p14="http://schemas.microsoft.com/office/powerpoint/2010/main" val="4028156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179515" y="215775"/>
            <a:ext cx="8325337" cy="404913"/>
          </a:xfrm>
        </p:spPr>
        <p:txBody>
          <a:bodyPr>
            <a:noAutofit/>
          </a:bodyPr>
          <a:lstStyle/>
          <a:p>
            <a:r>
              <a:rPr lang="en-GB" sz="2800" dirty="0">
                <a:solidFill>
                  <a:srgbClr val="617A98"/>
                </a:solidFill>
              </a:rPr>
              <a:t>Operationalisation</a:t>
            </a:r>
          </a:p>
        </p:txBody>
      </p:sp>
      <p:sp>
        <p:nvSpPr>
          <p:cNvPr id="3" name="Rectangle 2"/>
          <p:cNvSpPr/>
          <p:nvPr/>
        </p:nvSpPr>
        <p:spPr>
          <a:xfrm>
            <a:off x="7097411" y="946866"/>
            <a:ext cx="1790864" cy="2319131"/>
          </a:xfrm>
          <a:prstGeom prst="rect">
            <a:avLst/>
          </a:prstGeom>
          <a:solidFill>
            <a:schemeClr val="accent4">
              <a:lumMod val="40000"/>
              <a:lumOff val="60000"/>
            </a:schemeClr>
          </a:solidFill>
          <a:ln>
            <a:solidFill>
              <a:schemeClr val="accent4">
                <a:lumMod val="40000"/>
                <a:lumOff val="60000"/>
              </a:schemeClr>
            </a:solid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68580" tIns="34291" rIns="68580" bIns="34291" numCol="1" spcCol="0" rtlCol="0" fromWordArt="0" anchor="ctr" anchorCtr="0" forceAA="0" compatLnSpc="1">
            <a:prstTxWarp prst="textNoShape">
              <a:avLst/>
            </a:prstTxWarp>
            <a:noAutofit/>
          </a:bodyPr>
          <a:lstStyle/>
          <a:p>
            <a:pPr>
              <a:defRPr/>
            </a:pPr>
            <a:r>
              <a:rPr lang="en-US" sz="1400" dirty="0" smtClean="0"/>
              <a:t>- Situation </a:t>
            </a:r>
            <a:r>
              <a:rPr lang="en-US" sz="1400" dirty="0"/>
              <a:t>analysis </a:t>
            </a:r>
            <a:r>
              <a:rPr lang="en-US" sz="1400" dirty="0" smtClean="0"/>
              <a:t>team</a:t>
            </a:r>
          </a:p>
          <a:p>
            <a:pPr marL="285750" indent="-285750">
              <a:buFontTx/>
              <a:buChar char="-"/>
              <a:defRPr/>
            </a:pPr>
            <a:endParaRPr lang="en-US" sz="1400" dirty="0"/>
          </a:p>
          <a:p>
            <a:pPr>
              <a:defRPr/>
            </a:pPr>
            <a:r>
              <a:rPr lang="en-GB" sz="1400" dirty="0"/>
              <a:t>- </a:t>
            </a:r>
            <a:r>
              <a:rPr lang="en-GB" sz="1400" dirty="0" smtClean="0"/>
              <a:t>Finalised </a:t>
            </a:r>
            <a:r>
              <a:rPr lang="en-GB" sz="1400" dirty="0"/>
              <a:t>theme objective: “Increase in 3 antenatal visits and improvement in tracking of 4th antenatal visits”</a:t>
            </a:r>
            <a:endParaRPr lang="en-GB" dirty="0"/>
          </a:p>
        </p:txBody>
      </p:sp>
      <p:sp>
        <p:nvSpPr>
          <p:cNvPr id="11" name="Rectangle 10"/>
          <p:cNvSpPr/>
          <p:nvPr/>
        </p:nvSpPr>
        <p:spPr>
          <a:xfrm>
            <a:off x="6549571" y="3374532"/>
            <a:ext cx="2323896" cy="1350612"/>
          </a:xfrm>
          <a:prstGeom prst="rect">
            <a:avLst/>
          </a:prstGeom>
          <a:solidFill>
            <a:schemeClr val="accent4">
              <a:lumMod val="40000"/>
              <a:lumOff val="60000"/>
            </a:schemeClr>
          </a:solidFill>
          <a:ln>
            <a:solidFill>
              <a:schemeClr val="accent4">
                <a:lumMod val="40000"/>
                <a:lumOff val="60000"/>
              </a:schemeClr>
            </a:solid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68580" tIns="34291" rIns="68580" bIns="34291" numCol="1" spcCol="0" rtlCol="0" fromWordArt="0" anchor="ctr" anchorCtr="0" forceAA="0" compatLnSpc="1">
            <a:prstTxWarp prst="textNoShape">
              <a:avLst/>
            </a:prstTxWarp>
            <a:noAutofit/>
          </a:bodyPr>
          <a:lstStyle/>
          <a:p>
            <a:pPr>
              <a:defRPr/>
            </a:pPr>
            <a:r>
              <a:rPr lang="en-US" sz="1400" dirty="0"/>
              <a:t>- Multi stakeholder </a:t>
            </a:r>
            <a:r>
              <a:rPr lang="en-GB" sz="1400" dirty="0"/>
              <a:t>participation</a:t>
            </a:r>
          </a:p>
          <a:p>
            <a:pPr>
              <a:defRPr/>
            </a:pPr>
            <a:r>
              <a:rPr lang="en-GB" sz="1400" dirty="0"/>
              <a:t> </a:t>
            </a:r>
          </a:p>
          <a:p>
            <a:pPr>
              <a:defRPr/>
            </a:pPr>
            <a:r>
              <a:rPr lang="en-GB" sz="1400" dirty="0"/>
              <a:t>- District Maternity &amp; Child Health Officer selected as theme leader. </a:t>
            </a:r>
          </a:p>
        </p:txBody>
      </p:sp>
      <p:sp>
        <p:nvSpPr>
          <p:cNvPr id="13" name="Rectangle 12"/>
          <p:cNvSpPr/>
          <p:nvPr/>
        </p:nvSpPr>
        <p:spPr>
          <a:xfrm>
            <a:off x="6314046" y="4869161"/>
            <a:ext cx="2041509" cy="1440160"/>
          </a:xfrm>
          <a:prstGeom prst="rect">
            <a:avLst/>
          </a:prstGeom>
          <a:solidFill>
            <a:schemeClr val="accent4">
              <a:lumMod val="40000"/>
              <a:lumOff val="60000"/>
            </a:schemeClr>
          </a:solidFill>
          <a:ln>
            <a:solidFill>
              <a:schemeClr val="accent4">
                <a:lumMod val="40000"/>
                <a:lumOff val="60000"/>
              </a:schemeClr>
            </a:solid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68580" tIns="34291" rIns="68580" bIns="34291" numCol="1" spcCol="0" rtlCol="0" fromWordArt="0" anchor="ctr" anchorCtr="0" forceAA="0" compatLnSpc="1">
            <a:prstTxWarp prst="textNoShape">
              <a:avLst/>
            </a:prstTxWarp>
            <a:noAutofit/>
          </a:bodyPr>
          <a:lstStyle/>
          <a:p>
            <a:pPr lvl="0">
              <a:defRPr/>
            </a:pPr>
            <a:r>
              <a:rPr lang="en-US" sz="1400" dirty="0"/>
              <a:t>-10</a:t>
            </a:r>
            <a:r>
              <a:rPr lang="en-GB" sz="1400" dirty="0"/>
              <a:t> actions points</a:t>
            </a:r>
          </a:p>
          <a:p>
            <a:pPr lvl="0">
              <a:defRPr/>
            </a:pPr>
            <a:endParaRPr lang="en-GB" sz="1400" dirty="0"/>
          </a:p>
          <a:p>
            <a:pPr lvl="0">
              <a:defRPr/>
            </a:pPr>
            <a:r>
              <a:rPr lang="en-GB" sz="1400" dirty="0"/>
              <a:t>- 13 actionable solutions</a:t>
            </a:r>
          </a:p>
        </p:txBody>
      </p:sp>
      <p:sp>
        <p:nvSpPr>
          <p:cNvPr id="14" name="Rectangle 13"/>
          <p:cNvSpPr/>
          <p:nvPr/>
        </p:nvSpPr>
        <p:spPr>
          <a:xfrm>
            <a:off x="395537" y="4869161"/>
            <a:ext cx="2396346" cy="1440160"/>
          </a:xfrm>
          <a:prstGeom prst="rect">
            <a:avLst/>
          </a:prstGeom>
          <a:solidFill>
            <a:schemeClr val="accent4">
              <a:lumMod val="40000"/>
              <a:lumOff val="60000"/>
            </a:schemeClr>
          </a:solidFill>
          <a:ln>
            <a:solidFill>
              <a:schemeClr val="accent4">
                <a:lumMod val="40000"/>
                <a:lumOff val="60000"/>
              </a:schemeClr>
            </a:solid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68580" tIns="34291" rIns="68580" bIns="34291" numCol="1" spcCol="0" rtlCol="0" fromWordArt="0" anchor="ctr" anchorCtr="0" forceAA="0" compatLnSpc="1">
            <a:prstTxWarp prst="textNoShape">
              <a:avLst/>
            </a:prstTxWarp>
            <a:noAutofit/>
          </a:bodyPr>
          <a:lstStyle/>
          <a:p>
            <a:pPr marL="285750" indent="-285750">
              <a:buFontTx/>
              <a:buChar char="-"/>
              <a:defRPr/>
            </a:pPr>
            <a:r>
              <a:rPr lang="en-US" sz="1400" dirty="0"/>
              <a:t>DIPH platform </a:t>
            </a:r>
          </a:p>
          <a:p>
            <a:pPr marL="285750" indent="-285750">
              <a:buFontTx/>
              <a:buChar char="-"/>
              <a:defRPr/>
            </a:pPr>
            <a:endParaRPr lang="en-US" sz="1000" dirty="0"/>
          </a:p>
          <a:p>
            <a:pPr marL="285750" indent="-285750">
              <a:buFontTx/>
              <a:buChar char="-"/>
              <a:defRPr/>
            </a:pPr>
            <a:r>
              <a:rPr lang="en-GB" sz="1400" dirty="0"/>
              <a:t>Prioritize the action points</a:t>
            </a:r>
          </a:p>
          <a:p>
            <a:pPr>
              <a:defRPr/>
            </a:pPr>
            <a:endParaRPr lang="en-GB" sz="1000" dirty="0"/>
          </a:p>
          <a:p>
            <a:pPr>
              <a:defRPr/>
            </a:pPr>
            <a:r>
              <a:rPr lang="en-GB" sz="1400" dirty="0"/>
              <a:t>- Responsibilities assigned </a:t>
            </a:r>
          </a:p>
        </p:txBody>
      </p:sp>
      <p:sp>
        <p:nvSpPr>
          <p:cNvPr id="8" name="Rectangle 7"/>
          <p:cNvSpPr/>
          <p:nvPr/>
        </p:nvSpPr>
        <p:spPr>
          <a:xfrm>
            <a:off x="341136" y="1194515"/>
            <a:ext cx="1845286" cy="1512168"/>
          </a:xfrm>
          <a:prstGeom prst="rect">
            <a:avLst/>
          </a:prstGeom>
          <a:solidFill>
            <a:schemeClr val="accent4">
              <a:lumMod val="40000"/>
              <a:lumOff val="60000"/>
            </a:schemeClr>
          </a:solidFill>
          <a:ln>
            <a:solidFill>
              <a:schemeClr val="accent4">
                <a:lumMod val="40000"/>
                <a:lumOff val="60000"/>
              </a:schemeClr>
            </a:solid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68580" tIns="34291" rIns="68580" bIns="34291" numCol="1" spcCol="0" rtlCol="0" fromWordArt="0" anchor="ctr" anchorCtr="0" forceAA="0" compatLnSpc="1">
            <a:prstTxWarp prst="textNoShape">
              <a:avLst/>
            </a:prstTxWarp>
            <a:noAutofit/>
          </a:bodyPr>
          <a:lstStyle/>
          <a:p>
            <a:pPr marL="285750" lvl="0" indent="-285750">
              <a:buFontTx/>
              <a:buChar char="-"/>
              <a:defRPr/>
            </a:pPr>
            <a:r>
              <a:rPr lang="en-GB" sz="1400" dirty="0"/>
              <a:t>Total additional 4 meetings</a:t>
            </a:r>
          </a:p>
          <a:p>
            <a:pPr lvl="0">
              <a:defRPr/>
            </a:pPr>
            <a:r>
              <a:rPr lang="en-GB" sz="1400" dirty="0"/>
              <a:t> </a:t>
            </a:r>
          </a:p>
          <a:p>
            <a:pPr lvl="0">
              <a:defRPr/>
            </a:pPr>
            <a:r>
              <a:rPr lang="en-GB" sz="1400" dirty="0"/>
              <a:t>- 13 action points: </a:t>
            </a:r>
          </a:p>
          <a:p>
            <a:pPr lvl="0">
              <a:defRPr/>
            </a:pPr>
            <a:r>
              <a:rPr lang="en-GB" sz="1400" dirty="0"/>
              <a:t>       </a:t>
            </a:r>
            <a:r>
              <a:rPr lang="en-GB" sz="1400" i="1" dirty="0"/>
              <a:t>7 completed,   </a:t>
            </a:r>
          </a:p>
          <a:p>
            <a:pPr lvl="0">
              <a:defRPr/>
            </a:pPr>
            <a:r>
              <a:rPr lang="en-GB" sz="1400" i="1" dirty="0"/>
              <a:t>       3 on-going &amp; </a:t>
            </a:r>
          </a:p>
          <a:p>
            <a:pPr lvl="0">
              <a:defRPr/>
            </a:pPr>
            <a:r>
              <a:rPr lang="en-GB" sz="1400" i="1" dirty="0"/>
              <a:t>       </a:t>
            </a:r>
            <a:r>
              <a:rPr lang="en-GB" sz="1400" i="1" dirty="0" smtClean="0"/>
              <a:t>3 </a:t>
            </a:r>
            <a:r>
              <a:rPr lang="en-GB" sz="1400" i="1" dirty="0"/>
              <a:t>not started</a:t>
            </a:r>
          </a:p>
        </p:txBody>
      </p:sp>
      <p:sp>
        <p:nvSpPr>
          <p:cNvPr id="2" name="TextBox 1"/>
          <p:cNvSpPr txBox="1"/>
          <p:nvPr/>
        </p:nvSpPr>
        <p:spPr>
          <a:xfrm>
            <a:off x="179515" y="539388"/>
            <a:ext cx="8568952" cy="369332"/>
          </a:xfrm>
          <a:prstGeom prst="rect">
            <a:avLst/>
          </a:prstGeom>
          <a:noFill/>
        </p:spPr>
        <p:txBody>
          <a:bodyPr wrap="square" rtlCol="0">
            <a:spAutoFit/>
          </a:bodyPr>
          <a:lstStyle/>
          <a:p>
            <a:r>
              <a:rPr lang="en-GB" dirty="0">
                <a:latin typeface="+mj-lt"/>
              </a:rPr>
              <a:t>Example of a DIPH cycle: IPH cycle (Apr – Jun </a:t>
            </a:r>
            <a:r>
              <a:rPr lang="en-GB" dirty="0" smtClean="0">
                <a:latin typeface="+mj-lt"/>
              </a:rPr>
              <a:t>2016) Theme </a:t>
            </a:r>
            <a:r>
              <a:rPr lang="en-GB" dirty="0">
                <a:latin typeface="+mj-lt"/>
              </a:rPr>
              <a:t>: </a:t>
            </a:r>
            <a:r>
              <a:rPr lang="en-GB" b="1" dirty="0">
                <a:latin typeface="+mj-lt"/>
              </a:rPr>
              <a:t>Antenatal care </a:t>
            </a:r>
          </a:p>
        </p:txBody>
      </p:sp>
      <p:graphicFrame>
        <p:nvGraphicFramePr>
          <p:cNvPr id="17" name="Content Placeholder 5"/>
          <p:cNvGraphicFramePr>
            <a:graphicFrameLocks noGrp="1"/>
          </p:cNvGraphicFramePr>
          <p:nvPr>
            <p:ph idx="1"/>
            <p:extLst>
              <p:ext uri="{D42A27DB-BD31-4B8C-83A1-F6EECF244321}">
                <p14:modId xmlns:p14="http://schemas.microsoft.com/office/powerpoint/2010/main" val="4251103540"/>
              </p:ext>
            </p:extLst>
          </p:nvPr>
        </p:nvGraphicFramePr>
        <p:xfrm>
          <a:off x="1043608" y="845074"/>
          <a:ext cx="7128794" cy="44888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76196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P spid="13" grpId="0" animBg="1"/>
      <p:bldP spid="14" grpId="0" animBg="1"/>
      <p:bldP spid="8" grpId="0" animBg="1"/>
      <p:bldGraphic spid="17" grpId="0">
        <p:bldAsOne/>
      </p:bldGraphic>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188640" y="764704"/>
            <a:ext cx="7732340" cy="144016"/>
          </a:xfrm>
        </p:spPr>
        <p:txBody>
          <a:bodyPr>
            <a:noAutofit/>
          </a:bodyPr>
          <a:lstStyle/>
          <a:p>
            <a:pPr algn="ctr"/>
            <a:r>
              <a:rPr lang="en-GB" dirty="0">
                <a:solidFill>
                  <a:srgbClr val="617A98"/>
                </a:solidFill>
                <a:cs typeface="Arial Black"/>
              </a:rPr>
              <a:t>Data-Informed Platform for </a:t>
            </a:r>
            <a:r>
              <a:rPr lang="en-GB" dirty="0" smtClean="0">
                <a:solidFill>
                  <a:srgbClr val="617A98"/>
                </a:solidFill>
                <a:cs typeface="Arial Black"/>
              </a:rPr>
              <a:t>Health</a:t>
            </a:r>
            <a:r>
              <a:rPr lang="en-GB" dirty="0">
                <a:solidFill>
                  <a:srgbClr val="617A98"/>
                </a:solidFill>
                <a:cs typeface="Arial Black"/>
              </a:rPr>
              <a:t/>
            </a:r>
            <a:br>
              <a:rPr lang="en-GB" dirty="0">
                <a:solidFill>
                  <a:srgbClr val="617A98"/>
                </a:solidFill>
                <a:cs typeface="Arial Black"/>
              </a:rPr>
            </a:br>
            <a:r>
              <a:rPr lang="en-GB" dirty="0">
                <a:solidFill>
                  <a:srgbClr val="617A98"/>
                </a:solidFill>
              </a:rPr>
              <a:t/>
            </a:r>
            <a:br>
              <a:rPr lang="en-GB" dirty="0">
                <a:solidFill>
                  <a:srgbClr val="617A98"/>
                </a:solidFill>
              </a:rPr>
            </a:br>
            <a:endParaRPr lang="en-GB" dirty="0"/>
          </a:p>
        </p:txBody>
      </p:sp>
      <p:sp>
        <p:nvSpPr>
          <p:cNvPr id="2" name="TextBox 1"/>
          <p:cNvSpPr txBox="1"/>
          <p:nvPr/>
        </p:nvSpPr>
        <p:spPr>
          <a:xfrm>
            <a:off x="2843808" y="2492896"/>
            <a:ext cx="5976664" cy="1077218"/>
          </a:xfrm>
          <a:prstGeom prst="rect">
            <a:avLst/>
          </a:prstGeom>
          <a:noFill/>
        </p:spPr>
        <p:txBody>
          <a:bodyPr wrap="square" rtlCol="0">
            <a:spAutoFit/>
          </a:bodyPr>
          <a:lstStyle/>
          <a:p>
            <a:r>
              <a:rPr lang="en-GB" sz="3200" b="1" dirty="0">
                <a:cs typeface="Arial Black"/>
              </a:rPr>
              <a:t> </a:t>
            </a:r>
            <a:br>
              <a:rPr lang="en-GB" sz="3200" b="1" dirty="0">
                <a:cs typeface="Arial Black"/>
              </a:rPr>
            </a:br>
            <a:r>
              <a:rPr lang="en-GB" sz="3200" b="1" dirty="0"/>
              <a:t>W</a:t>
            </a:r>
            <a:r>
              <a:rPr lang="en-GB" sz="3200" b="1" dirty="0" smtClean="0"/>
              <a:t>eb-based </a:t>
            </a:r>
            <a:r>
              <a:rPr lang="en-GB" sz="3200" b="1" dirty="0"/>
              <a:t>interface</a:t>
            </a:r>
          </a:p>
        </p:txBody>
      </p:sp>
      <p:sp>
        <p:nvSpPr>
          <p:cNvPr id="4" name="TextBox 3"/>
          <p:cNvSpPr txBox="1"/>
          <p:nvPr/>
        </p:nvSpPr>
        <p:spPr>
          <a:xfrm>
            <a:off x="179512" y="6010639"/>
            <a:ext cx="2160240" cy="400110"/>
          </a:xfrm>
          <a:prstGeom prst="rect">
            <a:avLst/>
          </a:prstGeom>
          <a:noFill/>
        </p:spPr>
        <p:txBody>
          <a:bodyPr wrap="square" rtlCol="0">
            <a:spAutoFit/>
          </a:bodyPr>
          <a:lstStyle/>
          <a:p>
            <a:r>
              <a:rPr lang="en-GB" sz="2000" b="1" dirty="0"/>
              <a:t>i</a:t>
            </a:r>
            <a:r>
              <a:rPr lang="en-GB" sz="2000" b="1" dirty="0" smtClean="0"/>
              <a:t>deas.lshtm.ac.uk</a:t>
            </a:r>
            <a:endParaRPr lang="en-GB" sz="2000" b="1" dirty="0"/>
          </a:p>
        </p:txBody>
      </p:sp>
    </p:spTree>
    <p:extLst>
      <p:ext uri="{BB962C8B-B14F-4D97-AF65-F5344CB8AC3E}">
        <p14:creationId xmlns:p14="http://schemas.microsoft.com/office/powerpoint/2010/main" val="3651626861"/>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2750" t="3800" r="2750" b="9400"/>
          <a:stretch/>
        </p:blipFill>
        <p:spPr>
          <a:xfrm>
            <a:off x="0" y="1052736"/>
            <a:ext cx="9145440" cy="4725144"/>
          </a:xfrm>
          <a:prstGeom prst="rect">
            <a:avLst/>
          </a:prstGeom>
        </p:spPr>
      </p:pic>
    </p:spTree>
    <p:extLst>
      <p:ext uri="{BB962C8B-B14F-4D97-AF65-F5344CB8AC3E}">
        <p14:creationId xmlns:p14="http://schemas.microsoft.com/office/powerpoint/2010/main" val="2139428367"/>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2332" t="3800" r="3538" b="3800"/>
          <a:stretch/>
        </p:blipFill>
        <p:spPr>
          <a:xfrm>
            <a:off x="251519" y="548681"/>
            <a:ext cx="8640961" cy="5112568"/>
          </a:xfrm>
          <a:prstGeom prst="rect">
            <a:avLst/>
          </a:prstGeom>
        </p:spPr>
      </p:pic>
    </p:spTree>
    <p:extLst>
      <p:ext uri="{BB962C8B-B14F-4D97-AF65-F5344CB8AC3E}">
        <p14:creationId xmlns:p14="http://schemas.microsoft.com/office/powerpoint/2010/main" val="374128945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557"/>
          <a:stretch/>
        </p:blipFill>
        <p:spPr>
          <a:xfrm>
            <a:off x="179512" y="332656"/>
            <a:ext cx="8964488" cy="5472609"/>
          </a:xfrm>
          <a:prstGeom prst="rect">
            <a:avLst/>
          </a:prstGeom>
        </p:spPr>
      </p:pic>
      <p:sp>
        <p:nvSpPr>
          <p:cNvPr id="3" name="Donut 2"/>
          <p:cNvSpPr/>
          <p:nvPr/>
        </p:nvSpPr>
        <p:spPr>
          <a:xfrm>
            <a:off x="6228184" y="188640"/>
            <a:ext cx="2555776" cy="2448272"/>
          </a:xfrm>
          <a:prstGeom prst="donut">
            <a:avLst>
              <a:gd name="adj" fmla="val 2755"/>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2292248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_DSC3482.JPG"/>
          <p:cNvPicPr>
            <a:picLocks noChangeAspect="1"/>
          </p:cNvPicPr>
          <p:nvPr/>
        </p:nvPicPr>
        <p:blipFill rotWithShape="1">
          <a:blip r:embed="rId3"/>
          <a:srcRect l="2750" r="8428" b="11620"/>
          <a:stretch/>
        </p:blipFill>
        <p:spPr>
          <a:xfrm>
            <a:off x="-9406" y="-6966"/>
            <a:ext cx="9183919" cy="4876126"/>
          </a:xfrm>
          <a:prstGeom prst="rect">
            <a:avLst/>
          </a:prstGeom>
        </p:spPr>
      </p:pic>
      <p:sp>
        <p:nvSpPr>
          <p:cNvPr id="3" name="Content Placeholder 2"/>
          <p:cNvSpPr>
            <a:spLocks noGrp="1"/>
          </p:cNvSpPr>
          <p:nvPr>
            <p:ph idx="1"/>
          </p:nvPr>
        </p:nvSpPr>
        <p:spPr>
          <a:xfrm>
            <a:off x="262072" y="5013176"/>
            <a:ext cx="8630408" cy="1440160"/>
          </a:xfrm>
        </p:spPr>
        <p:txBody>
          <a:bodyPr>
            <a:noAutofit/>
          </a:bodyPr>
          <a:lstStyle/>
          <a:p>
            <a:pPr marL="0" indent="0">
              <a:spcBef>
                <a:spcPts val="0"/>
              </a:spcBef>
              <a:buNone/>
            </a:pPr>
            <a:r>
              <a:rPr lang="en-GB" sz="2400" b="1" dirty="0">
                <a:solidFill>
                  <a:srgbClr val="7E93AB"/>
                </a:solidFill>
              </a:rPr>
              <a:t>Acknowledgements</a:t>
            </a:r>
          </a:p>
          <a:p>
            <a:pPr marL="0" indent="0">
              <a:spcBef>
                <a:spcPts val="0"/>
              </a:spcBef>
              <a:buNone/>
            </a:pPr>
            <a:r>
              <a:rPr lang="en-GB" sz="2000" b="1" dirty="0">
                <a:solidFill>
                  <a:srgbClr val="7E93AB"/>
                </a:solidFill>
              </a:rPr>
              <a:t>Country team (India – PHFI): </a:t>
            </a:r>
            <a:r>
              <a:rPr lang="en-GB" sz="2000" dirty="0"/>
              <a:t>Dr Sanghita </a:t>
            </a:r>
            <a:r>
              <a:rPr lang="en-GB" sz="2000" dirty="0" err="1"/>
              <a:t>Bhattachyra</a:t>
            </a:r>
            <a:endParaRPr lang="en-GB" sz="2000" dirty="0"/>
          </a:p>
          <a:p>
            <a:pPr marL="0" indent="0">
              <a:spcBef>
                <a:spcPts val="0"/>
              </a:spcBef>
              <a:buNone/>
            </a:pPr>
            <a:r>
              <a:rPr lang="en-US" sz="2000" b="1" dirty="0">
                <a:solidFill>
                  <a:srgbClr val="7E93AB"/>
                </a:solidFill>
              </a:rPr>
              <a:t>State Partners (West Bengal): </a:t>
            </a:r>
            <a:r>
              <a:rPr lang="en-US" sz="2000" dirty="0">
                <a:cs typeface="Cambria"/>
              </a:rPr>
              <a:t>State Ministry of Health  &amp; University of Health  Sciences </a:t>
            </a:r>
          </a:p>
          <a:p>
            <a:pPr marL="0" indent="0">
              <a:spcBef>
                <a:spcPts val="0"/>
              </a:spcBef>
              <a:buNone/>
            </a:pPr>
            <a:r>
              <a:rPr lang="en-GB" sz="2000" b="1" dirty="0">
                <a:solidFill>
                  <a:srgbClr val="7E93AB"/>
                </a:solidFill>
              </a:rPr>
              <a:t>Digital interface team: </a:t>
            </a:r>
            <a:r>
              <a:rPr lang="en-GB" sz="2000" dirty="0" err="1"/>
              <a:t>Tattva</a:t>
            </a:r>
            <a:r>
              <a:rPr lang="en-GB" sz="2000" dirty="0"/>
              <a:t> Foundation</a:t>
            </a:r>
          </a:p>
          <a:p>
            <a:pPr marL="302411" indent="0">
              <a:buNone/>
            </a:pPr>
            <a:endParaRPr lang="en-GB" sz="2000" dirty="0">
              <a:latin typeface="Cambria"/>
              <a:cs typeface="Cambria"/>
            </a:endParaRPr>
          </a:p>
          <a:p>
            <a:pPr marL="300031" lvl="1" indent="0">
              <a:buNone/>
            </a:pPr>
            <a:endParaRPr lang="en-US" sz="2000" dirty="0">
              <a:latin typeface="Cambria"/>
              <a:cs typeface="Cambria"/>
            </a:endParaRPr>
          </a:p>
          <a:p>
            <a:pPr marL="1028674" lvl="3" indent="0">
              <a:lnSpc>
                <a:spcPct val="120000"/>
              </a:lnSpc>
              <a:spcBef>
                <a:spcPts val="0"/>
              </a:spcBef>
              <a:buNone/>
            </a:pPr>
            <a:endParaRPr lang="en-GB" sz="2000" dirty="0">
              <a:latin typeface="Cambria"/>
              <a:cs typeface="Cambria"/>
            </a:endParaRPr>
          </a:p>
          <a:p>
            <a:endParaRPr lang="en-GB" sz="2000" dirty="0">
              <a:latin typeface="Cambria"/>
              <a:cs typeface="Cambria"/>
            </a:endParaRPr>
          </a:p>
        </p:txBody>
      </p:sp>
    </p:spTree>
    <p:extLst>
      <p:ext uri="{BB962C8B-B14F-4D97-AF65-F5344CB8AC3E}">
        <p14:creationId xmlns:p14="http://schemas.microsoft.com/office/powerpoint/2010/main" val="2814659863"/>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9153" y="883103"/>
            <a:ext cx="6561461" cy="543807"/>
          </a:xfrm>
        </p:spPr>
        <p:txBody>
          <a:bodyPr>
            <a:normAutofit fontScale="90000"/>
          </a:bodyPr>
          <a:lstStyle/>
          <a:p>
            <a:pPr algn="ctr">
              <a:defRPr/>
            </a:pPr>
            <a:r>
              <a:rPr lang="en-GB" sz="2325" dirty="0"/>
              <a:t/>
            </a:r>
            <a:br>
              <a:rPr lang="en-GB" sz="2325" dirty="0"/>
            </a:br>
            <a:endParaRPr lang="en-GB" sz="2325" dirty="0">
              <a:cs typeface="Arial Black"/>
            </a:endParaRPr>
          </a:p>
        </p:txBody>
      </p:sp>
      <p:sp>
        <p:nvSpPr>
          <p:cNvPr id="3" name="Content Placeholder 2"/>
          <p:cNvSpPr>
            <a:spLocks noGrp="1"/>
          </p:cNvSpPr>
          <p:nvPr>
            <p:ph idx="1"/>
          </p:nvPr>
        </p:nvSpPr>
        <p:spPr>
          <a:xfrm>
            <a:off x="1869310" y="1700810"/>
            <a:ext cx="5987195" cy="2711227"/>
          </a:xfrm>
        </p:spPr>
        <p:txBody>
          <a:bodyPr>
            <a:normAutofit/>
          </a:bodyPr>
          <a:lstStyle/>
          <a:p>
            <a:endParaRPr lang="en-GB" sz="1500" b="1" dirty="0">
              <a:solidFill>
                <a:schemeClr val="tx2">
                  <a:lumMod val="60000"/>
                  <a:lumOff val="40000"/>
                </a:schemeClr>
              </a:solidFill>
              <a:latin typeface="Cambria" panose="02040503050406030204" pitchFamily="18" charset="0"/>
            </a:endParaRPr>
          </a:p>
          <a:p>
            <a:pPr marL="302411" indent="0">
              <a:buNone/>
            </a:pPr>
            <a:endParaRPr lang="en-GB" sz="1500" dirty="0">
              <a:latin typeface="Cambria"/>
              <a:cs typeface="Cambria"/>
            </a:endParaRPr>
          </a:p>
          <a:p>
            <a:pPr marL="300031" lvl="1" indent="0">
              <a:buNone/>
            </a:pPr>
            <a:endParaRPr lang="en-US" sz="1500" dirty="0">
              <a:latin typeface="Cambria"/>
              <a:cs typeface="Cambria"/>
            </a:endParaRPr>
          </a:p>
          <a:p>
            <a:pPr marL="1028674" lvl="3" indent="0">
              <a:lnSpc>
                <a:spcPct val="120000"/>
              </a:lnSpc>
              <a:spcBef>
                <a:spcPts val="0"/>
              </a:spcBef>
              <a:buNone/>
            </a:pPr>
            <a:endParaRPr lang="en-GB" sz="1500" dirty="0">
              <a:latin typeface="Cambria"/>
              <a:cs typeface="Cambria"/>
            </a:endParaRPr>
          </a:p>
          <a:p>
            <a:pPr marL="0" indent="0" algn="ctr">
              <a:buNone/>
            </a:pPr>
            <a:r>
              <a:rPr lang="en-GB" sz="3200" b="1" dirty="0">
                <a:solidFill>
                  <a:srgbClr val="617A98"/>
                </a:solidFill>
                <a:latin typeface="Cambria"/>
                <a:cs typeface="Cambria"/>
              </a:rPr>
              <a:t>Thank you </a:t>
            </a:r>
          </a:p>
        </p:txBody>
      </p:sp>
    </p:spTree>
    <p:extLst>
      <p:ext uri="{BB962C8B-B14F-4D97-AF65-F5344CB8AC3E}">
        <p14:creationId xmlns:p14="http://schemas.microsoft.com/office/powerpoint/2010/main" val="392263489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53071" t="40058" r="14824" b="20488"/>
          <a:stretch/>
        </p:blipFill>
        <p:spPr>
          <a:xfrm>
            <a:off x="2261359" y="1110200"/>
            <a:ext cx="4647288" cy="3212469"/>
          </a:xfrm>
          <a:prstGeom prst="rect">
            <a:avLst/>
          </a:prstGeom>
        </p:spPr>
      </p:pic>
      <p:sp>
        <p:nvSpPr>
          <p:cNvPr id="11" name="Title 1"/>
          <p:cNvSpPr>
            <a:spLocks noGrp="1"/>
          </p:cNvSpPr>
          <p:nvPr>
            <p:ph type="title"/>
          </p:nvPr>
        </p:nvSpPr>
        <p:spPr>
          <a:xfrm>
            <a:off x="123025" y="132072"/>
            <a:ext cx="5774880" cy="630845"/>
          </a:xfrm>
        </p:spPr>
        <p:txBody>
          <a:bodyPr>
            <a:noAutofit/>
          </a:bodyPr>
          <a:lstStyle/>
          <a:p>
            <a:r>
              <a:rPr lang="en-GB" sz="2800" dirty="0">
                <a:solidFill>
                  <a:srgbClr val="617A98"/>
                </a:solidFill>
              </a:rPr>
              <a:t>IDEAS: where, why, and what?</a:t>
            </a:r>
          </a:p>
        </p:txBody>
      </p:sp>
      <p:sp>
        <p:nvSpPr>
          <p:cNvPr id="12" name="Speech Bubble: Rectangle with Corners Rounded 11"/>
          <p:cNvSpPr/>
          <p:nvPr/>
        </p:nvSpPr>
        <p:spPr>
          <a:xfrm>
            <a:off x="428793" y="1110200"/>
            <a:ext cx="1681991" cy="1176091"/>
          </a:xfrm>
          <a:prstGeom prst="wedgeRoundRectCallout">
            <a:avLst>
              <a:gd name="adj1" fmla="val 124415"/>
              <a:gd name="adj2" fmla="val 63681"/>
              <a:gd name="adj3" fmla="val 16667"/>
            </a:avLst>
          </a:prstGeom>
          <a:solidFill>
            <a:srgbClr val="E8D8E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rPr>
              <a:t>..</a:t>
            </a:r>
            <a:r>
              <a:rPr lang="en-GB" dirty="0">
                <a:solidFill>
                  <a:schemeClr val="tx1"/>
                </a:solidFill>
              </a:rPr>
              <a:t>44 babies die in first month;</a:t>
            </a:r>
          </a:p>
          <a:p>
            <a:pPr algn="ctr"/>
            <a:r>
              <a:rPr lang="en-GB" dirty="0">
                <a:solidFill>
                  <a:schemeClr val="tx1"/>
                </a:solidFill>
              </a:rPr>
              <a:t>15 maternal deaths</a:t>
            </a:r>
          </a:p>
        </p:txBody>
      </p:sp>
      <p:sp>
        <p:nvSpPr>
          <p:cNvPr id="13" name="Speech Bubble: Rectangle with Corners Rounded 12"/>
          <p:cNvSpPr/>
          <p:nvPr/>
        </p:nvSpPr>
        <p:spPr>
          <a:xfrm>
            <a:off x="7228011" y="415635"/>
            <a:ext cx="1738036" cy="1176091"/>
          </a:xfrm>
          <a:prstGeom prst="wedgeRoundRectCallout">
            <a:avLst>
              <a:gd name="adj1" fmla="val -123863"/>
              <a:gd name="adj2" fmla="val 66810"/>
              <a:gd name="adj3" fmla="val 16667"/>
            </a:avLst>
          </a:prstGeom>
          <a:solidFill>
            <a:srgbClr val="E8D8E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rPr>
              <a:t>..49</a:t>
            </a:r>
            <a:r>
              <a:rPr lang="en-GB" dirty="0">
                <a:solidFill>
                  <a:schemeClr val="tx1"/>
                </a:solidFill>
              </a:rPr>
              <a:t> babies die in first month;</a:t>
            </a:r>
          </a:p>
          <a:p>
            <a:pPr algn="ctr"/>
            <a:r>
              <a:rPr lang="en-GB" b="1" dirty="0">
                <a:solidFill>
                  <a:schemeClr val="tx1"/>
                </a:solidFill>
              </a:rPr>
              <a:t>3 </a:t>
            </a:r>
            <a:r>
              <a:rPr lang="en-GB" dirty="0">
                <a:solidFill>
                  <a:schemeClr val="tx1"/>
                </a:solidFill>
              </a:rPr>
              <a:t>maternal deaths</a:t>
            </a:r>
          </a:p>
        </p:txBody>
      </p:sp>
      <p:sp>
        <p:nvSpPr>
          <p:cNvPr id="14" name="Speech Bubble: Rectangle with Corners Rounded 13"/>
          <p:cNvSpPr/>
          <p:nvPr/>
        </p:nvSpPr>
        <p:spPr>
          <a:xfrm>
            <a:off x="5774880" y="3452925"/>
            <a:ext cx="1665856" cy="1919175"/>
          </a:xfrm>
          <a:prstGeom prst="wedgeRoundRectCallout">
            <a:avLst>
              <a:gd name="adj1" fmla="val -130199"/>
              <a:gd name="adj2" fmla="val -99984"/>
              <a:gd name="adj3" fmla="val 16667"/>
            </a:avLst>
          </a:prstGeom>
          <a:solidFill>
            <a:srgbClr val="E8D8E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rPr>
              <a:t>..37</a:t>
            </a:r>
            <a:r>
              <a:rPr lang="en-GB" sz="2000" dirty="0">
                <a:solidFill>
                  <a:schemeClr val="tx1"/>
                </a:solidFill>
              </a:rPr>
              <a:t> babies die in first month;</a:t>
            </a:r>
          </a:p>
          <a:p>
            <a:pPr algn="ctr"/>
            <a:r>
              <a:rPr lang="en-GB" sz="2000" b="1" dirty="0">
                <a:solidFill>
                  <a:schemeClr val="tx1"/>
                </a:solidFill>
              </a:rPr>
              <a:t>7</a:t>
            </a:r>
            <a:r>
              <a:rPr lang="en-GB" sz="2000" dirty="0">
                <a:solidFill>
                  <a:schemeClr val="tx1"/>
                </a:solidFill>
              </a:rPr>
              <a:t> maternal deaths</a:t>
            </a:r>
          </a:p>
        </p:txBody>
      </p:sp>
      <p:sp>
        <p:nvSpPr>
          <p:cNvPr id="3" name="Rectangle: Rounded Corners 2"/>
          <p:cNvSpPr/>
          <p:nvPr/>
        </p:nvSpPr>
        <p:spPr>
          <a:xfrm>
            <a:off x="271291" y="3577075"/>
            <a:ext cx="3341408" cy="1092877"/>
          </a:xfrm>
          <a:prstGeom prst="roundRect">
            <a:avLst/>
          </a:prstGeom>
          <a:solidFill>
            <a:schemeClr val="accent4">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r>
              <a:rPr lang="en-GB" sz="2400" dirty="0">
                <a:solidFill>
                  <a:schemeClr val="tx1"/>
                </a:solidFill>
              </a:rPr>
              <a:t>for every thousand live births….</a:t>
            </a:r>
          </a:p>
        </p:txBody>
      </p:sp>
      <p:sp>
        <p:nvSpPr>
          <p:cNvPr id="8" name="TextBox 7"/>
          <p:cNvSpPr txBox="1"/>
          <p:nvPr/>
        </p:nvSpPr>
        <p:spPr>
          <a:xfrm>
            <a:off x="179512" y="6010639"/>
            <a:ext cx="2160240" cy="400110"/>
          </a:xfrm>
          <a:prstGeom prst="rect">
            <a:avLst/>
          </a:prstGeom>
          <a:noFill/>
        </p:spPr>
        <p:txBody>
          <a:bodyPr wrap="square" rtlCol="0">
            <a:spAutoFit/>
          </a:bodyPr>
          <a:lstStyle/>
          <a:p>
            <a:r>
              <a:rPr lang="en-GB" sz="2000" b="1" dirty="0"/>
              <a:t>i</a:t>
            </a:r>
            <a:r>
              <a:rPr lang="en-GB" sz="2000" b="1" dirty="0" smtClean="0"/>
              <a:t>deas.lshtm.ac.uk</a:t>
            </a:r>
            <a:endParaRPr lang="en-GB" sz="2000" b="1" dirty="0"/>
          </a:p>
        </p:txBody>
      </p:sp>
    </p:spTree>
    <p:extLst>
      <p:ext uri="{BB962C8B-B14F-4D97-AF65-F5344CB8AC3E}">
        <p14:creationId xmlns:p14="http://schemas.microsoft.com/office/powerpoint/2010/main" val="1825493918"/>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2163" b="13481"/>
          <a:stretch/>
        </p:blipFill>
        <p:spPr>
          <a:xfrm>
            <a:off x="0" y="-27384"/>
            <a:ext cx="9144000" cy="5616624"/>
          </a:xfrm>
          <a:prstGeom prst="rect">
            <a:avLst/>
          </a:prstGeom>
        </p:spPr>
      </p:pic>
      <p:sp>
        <p:nvSpPr>
          <p:cNvPr id="3" name="TextBox 2"/>
          <p:cNvSpPr txBox="1"/>
          <p:nvPr/>
        </p:nvSpPr>
        <p:spPr>
          <a:xfrm>
            <a:off x="179512" y="5877272"/>
            <a:ext cx="4176464" cy="523220"/>
          </a:xfrm>
          <a:prstGeom prst="rect">
            <a:avLst/>
          </a:prstGeom>
          <a:noFill/>
        </p:spPr>
        <p:txBody>
          <a:bodyPr wrap="square" rtlCol="0">
            <a:spAutoFit/>
          </a:bodyPr>
          <a:lstStyle/>
          <a:p>
            <a:r>
              <a:rPr lang="en-GB" sz="2800" b="1" dirty="0">
                <a:solidFill>
                  <a:srgbClr val="617A98"/>
                </a:solidFill>
                <a:latin typeface="Cambria" panose="02040503050406030204" pitchFamily="18" charset="0"/>
                <a:cs typeface="Arial" panose="020B0604020202020204" pitchFamily="34" charset="0"/>
              </a:rPr>
              <a:t>Panel discussion</a:t>
            </a:r>
          </a:p>
        </p:txBody>
      </p:sp>
    </p:spTree>
    <p:extLst>
      <p:ext uri="{BB962C8B-B14F-4D97-AF65-F5344CB8AC3E}">
        <p14:creationId xmlns:p14="http://schemas.microsoft.com/office/powerpoint/2010/main" val="294599244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53071" t="40058" r="14824" b="20488"/>
          <a:stretch/>
        </p:blipFill>
        <p:spPr>
          <a:xfrm>
            <a:off x="2261359" y="1110200"/>
            <a:ext cx="4647288" cy="3212469"/>
          </a:xfrm>
          <a:prstGeom prst="rect">
            <a:avLst/>
          </a:prstGeom>
        </p:spPr>
      </p:pic>
      <p:sp>
        <p:nvSpPr>
          <p:cNvPr id="11" name="Title 1"/>
          <p:cNvSpPr>
            <a:spLocks noGrp="1"/>
          </p:cNvSpPr>
          <p:nvPr>
            <p:ph type="title"/>
          </p:nvPr>
        </p:nvSpPr>
        <p:spPr>
          <a:xfrm>
            <a:off x="156253" y="206085"/>
            <a:ext cx="5774880" cy="419099"/>
          </a:xfrm>
        </p:spPr>
        <p:txBody>
          <a:bodyPr>
            <a:noAutofit/>
          </a:bodyPr>
          <a:lstStyle/>
          <a:p>
            <a:r>
              <a:rPr lang="en-GB" sz="2800" dirty="0">
                <a:solidFill>
                  <a:srgbClr val="617A98"/>
                </a:solidFill>
              </a:rPr>
              <a:t>IDEAS: where, why, and what?</a:t>
            </a:r>
          </a:p>
        </p:txBody>
      </p:sp>
      <p:sp>
        <p:nvSpPr>
          <p:cNvPr id="12" name="Speech Bubble: Rectangle with Corners Rounded 11"/>
          <p:cNvSpPr/>
          <p:nvPr/>
        </p:nvSpPr>
        <p:spPr>
          <a:xfrm>
            <a:off x="395536" y="1657209"/>
            <a:ext cx="2213941" cy="754804"/>
          </a:xfrm>
          <a:prstGeom prst="wedgeRoundRectCallout">
            <a:avLst>
              <a:gd name="adj1" fmla="val 84854"/>
              <a:gd name="adj2" fmla="val 53737"/>
              <a:gd name="adj3" fmla="val 16667"/>
            </a:avLst>
          </a:prstGeom>
          <a:solidFill>
            <a:srgbClr val="E8D8E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Will insert picture of innovation</a:t>
            </a:r>
          </a:p>
        </p:txBody>
      </p:sp>
      <p:sp>
        <p:nvSpPr>
          <p:cNvPr id="13" name="Speech Bubble: Rectangle with Corners Rounded 12"/>
          <p:cNvSpPr/>
          <p:nvPr/>
        </p:nvSpPr>
        <p:spPr>
          <a:xfrm>
            <a:off x="7228011" y="415635"/>
            <a:ext cx="1738036" cy="1176091"/>
          </a:xfrm>
          <a:prstGeom prst="wedgeRoundRectCallout">
            <a:avLst>
              <a:gd name="adj1" fmla="val -123863"/>
              <a:gd name="adj2" fmla="val 66810"/>
              <a:gd name="adj3" fmla="val 16667"/>
            </a:avLst>
          </a:prstGeom>
          <a:solidFill>
            <a:srgbClr val="E8D8E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Will insert picture of innovation</a:t>
            </a:r>
            <a:endParaRPr lang="en-GB" dirty="0">
              <a:solidFill>
                <a:schemeClr val="tx1"/>
              </a:solidFill>
            </a:endParaRPr>
          </a:p>
        </p:txBody>
      </p:sp>
      <p:sp>
        <p:nvSpPr>
          <p:cNvPr id="14" name="Speech Bubble: Rectangle with Corners Rounded 13"/>
          <p:cNvSpPr/>
          <p:nvPr/>
        </p:nvSpPr>
        <p:spPr>
          <a:xfrm>
            <a:off x="5737853" y="3250905"/>
            <a:ext cx="1665856" cy="1436640"/>
          </a:xfrm>
          <a:prstGeom prst="wedgeRoundRectCallout">
            <a:avLst>
              <a:gd name="adj1" fmla="val -130199"/>
              <a:gd name="adj2" fmla="val -99984"/>
              <a:gd name="adj3" fmla="val 16667"/>
            </a:avLst>
          </a:prstGeom>
          <a:solidFill>
            <a:srgbClr val="E8D8E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rPr>
              <a:t>Will insert picture of innovation</a:t>
            </a:r>
          </a:p>
        </p:txBody>
      </p:sp>
      <p:sp>
        <p:nvSpPr>
          <p:cNvPr id="2" name="TextBox 1"/>
          <p:cNvSpPr txBox="1"/>
          <p:nvPr/>
        </p:nvSpPr>
        <p:spPr>
          <a:xfrm>
            <a:off x="179512" y="3346306"/>
            <a:ext cx="2443781" cy="954107"/>
          </a:xfrm>
          <a:prstGeom prst="rect">
            <a:avLst/>
          </a:prstGeom>
          <a:noFill/>
        </p:spPr>
        <p:txBody>
          <a:bodyPr wrap="square" rtlCol="0">
            <a:spAutoFit/>
          </a:bodyPr>
          <a:lstStyle/>
          <a:p>
            <a:r>
              <a:rPr lang="en-GB" sz="2800" b="1" dirty="0">
                <a:latin typeface="+mj-lt"/>
              </a:rPr>
              <a:t>9</a:t>
            </a:r>
            <a:r>
              <a:rPr lang="en-GB" sz="2800" dirty="0">
                <a:latin typeface="+mj-lt"/>
              </a:rPr>
              <a:t> partners</a:t>
            </a:r>
          </a:p>
          <a:p>
            <a:r>
              <a:rPr lang="en-GB" sz="2800" b="1" dirty="0">
                <a:latin typeface="+mj-lt"/>
              </a:rPr>
              <a:t>57</a:t>
            </a:r>
            <a:r>
              <a:rPr lang="en-GB" sz="2800" dirty="0">
                <a:latin typeface="+mj-lt"/>
              </a:rPr>
              <a:t> innovations </a:t>
            </a:r>
          </a:p>
        </p:txBody>
      </p:sp>
      <p:pic>
        <p:nvPicPr>
          <p:cNvPr id="8" name="Picture 7"/>
          <p:cNvPicPr>
            <a:picLocks noChangeAspect="1"/>
          </p:cNvPicPr>
          <p:nvPr/>
        </p:nvPicPr>
        <p:blipFill rotWithShape="1">
          <a:blip r:embed="rId4" cstate="print"/>
          <a:srcRect l="12445" t="1515" r="27086" b="17966"/>
          <a:stretch/>
        </p:blipFill>
        <p:spPr>
          <a:xfrm>
            <a:off x="395535" y="1317601"/>
            <a:ext cx="2213941" cy="1519642"/>
          </a:xfrm>
          <a:prstGeom prst="rect">
            <a:avLst/>
          </a:prstGeom>
          <a:ln>
            <a:solidFill>
              <a:schemeClr val="accent1">
                <a:shade val="95000"/>
                <a:satMod val="105000"/>
              </a:schemeClr>
            </a:solidFill>
          </a:ln>
        </p:spPr>
      </p:pic>
      <p:pic>
        <p:nvPicPr>
          <p:cNvPr id="9" name="Picture 8" descr="India dec 2014_36_small.jpg"/>
          <p:cNvPicPr>
            <a:picLocks noChangeAspect="1"/>
          </p:cNvPicPr>
          <p:nvPr/>
        </p:nvPicPr>
        <p:blipFill>
          <a:blip r:embed="rId5" cstate="print"/>
          <a:stretch>
            <a:fillRect/>
          </a:stretch>
        </p:blipFill>
        <p:spPr>
          <a:xfrm>
            <a:off x="7088287" y="411986"/>
            <a:ext cx="2017484" cy="1344989"/>
          </a:xfrm>
          <a:prstGeom prst="rect">
            <a:avLst/>
          </a:prstGeom>
          <a:ln>
            <a:solidFill>
              <a:schemeClr val="accent1">
                <a:shade val="95000"/>
                <a:satMod val="105000"/>
              </a:schemeClr>
            </a:solidFill>
          </a:ln>
        </p:spPr>
      </p:pic>
      <p:pic>
        <p:nvPicPr>
          <p:cNvPr id="5" name="Picture 4"/>
          <p:cNvPicPr>
            <a:picLocks noChangeAspect="1"/>
          </p:cNvPicPr>
          <p:nvPr/>
        </p:nvPicPr>
        <p:blipFill rotWithShape="1">
          <a:blip r:embed="rId6" cstate="print">
            <a:extLst>
              <a:ext uri="{28A0092B-C50C-407E-A947-70E740481C1C}">
                <a14:useLocalDpi xmlns:a14="http://schemas.microsoft.com/office/drawing/2010/main" val="0"/>
              </a:ext>
            </a:extLst>
          </a:blip>
          <a:srcRect l="9838" t="23209" r="28737" b="10101"/>
          <a:stretch/>
        </p:blipFill>
        <p:spPr>
          <a:xfrm>
            <a:off x="5708963" y="3215124"/>
            <a:ext cx="1955759" cy="1592561"/>
          </a:xfrm>
          <a:prstGeom prst="rect">
            <a:avLst/>
          </a:prstGeom>
          <a:ln>
            <a:solidFill>
              <a:schemeClr val="accent1">
                <a:shade val="50000"/>
              </a:schemeClr>
            </a:solidFill>
          </a:ln>
        </p:spPr>
      </p:pic>
      <p:sp>
        <p:nvSpPr>
          <p:cNvPr id="15" name="TextBox 14"/>
          <p:cNvSpPr txBox="1"/>
          <p:nvPr/>
        </p:nvSpPr>
        <p:spPr>
          <a:xfrm>
            <a:off x="179512" y="6010639"/>
            <a:ext cx="2160240" cy="400110"/>
          </a:xfrm>
          <a:prstGeom prst="rect">
            <a:avLst/>
          </a:prstGeom>
          <a:noFill/>
        </p:spPr>
        <p:txBody>
          <a:bodyPr wrap="square" rtlCol="0">
            <a:spAutoFit/>
          </a:bodyPr>
          <a:lstStyle/>
          <a:p>
            <a:r>
              <a:rPr lang="en-GB" sz="2000" b="1" dirty="0"/>
              <a:t>i</a:t>
            </a:r>
            <a:r>
              <a:rPr lang="en-GB" sz="2000" b="1" dirty="0" smtClean="0"/>
              <a:t>deas.lshtm.ac.uk</a:t>
            </a:r>
            <a:endParaRPr lang="en-GB" sz="2000" b="1" dirty="0"/>
          </a:p>
        </p:txBody>
      </p:sp>
    </p:spTree>
    <p:extLst>
      <p:ext uri="{BB962C8B-B14F-4D97-AF65-F5344CB8AC3E}">
        <p14:creationId xmlns:p14="http://schemas.microsoft.com/office/powerpoint/2010/main" val="3774562994"/>
      </p:ext>
    </p:extLst>
  </p:cSld>
  <p:clrMapOvr>
    <a:masterClrMapping/>
  </p:clrMapOvr>
  <p:timing>
    <p:tnLst>
      <p:par>
        <p:cTn id="1" dur="indefinite" restart="never" nodeType="tmRoot"/>
      </p:par>
    </p:tnLst>
  </p:timing>
</p:sld>
</file>

<file path=ppt/theme/theme1.xml><?xml version="1.0" encoding="utf-8"?>
<a:theme xmlns:a="http://schemas.openxmlformats.org/drawingml/2006/main" name="ppt_white-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TEMPLATE_IDEAS_LSHTM_White</Template>
  <TotalTime>1363</TotalTime>
  <Words>4325</Words>
  <Application>Microsoft Office PowerPoint</Application>
  <PresentationFormat>On-screen Show (4:3)</PresentationFormat>
  <Paragraphs>706</Paragraphs>
  <Slides>80</Slides>
  <Notes>43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80</vt:i4>
      </vt:variant>
    </vt:vector>
  </HeadingPairs>
  <TitlesOfParts>
    <vt:vector size="87" baseType="lpstr">
      <vt:lpstr>Arial</vt:lpstr>
      <vt:lpstr>Arial Black</vt:lpstr>
      <vt:lpstr>Calibri</vt:lpstr>
      <vt:lpstr>Cambria</vt:lpstr>
      <vt:lpstr>Segoe UI</vt:lpstr>
      <vt:lpstr>Times New Roman</vt:lpstr>
      <vt:lpstr>ppt_white-1</vt:lpstr>
      <vt:lpstr>Measurement, learning and evaluation for maternal and newborn health</vt:lpstr>
      <vt:lpstr>Introduction</vt:lpstr>
      <vt:lpstr>PowerPoint Presentation</vt:lpstr>
      <vt:lpstr>PowerPoint Presentation</vt:lpstr>
      <vt:lpstr>PowerPoint Presentation</vt:lpstr>
      <vt:lpstr>PowerPoint Presentation</vt:lpstr>
      <vt:lpstr> Actionable measurement for change </vt:lpstr>
      <vt:lpstr>IDEAS: where, why, and what?</vt:lpstr>
      <vt:lpstr>IDEAS: where, why, and what?</vt:lpstr>
      <vt:lpstr>Today’s session Promoting learning in measurement, learning and evaluation of a maternal and child health strategy</vt:lpstr>
      <vt:lpstr>Our panellists and presenters</vt:lpstr>
      <vt:lpstr>Characterising change Krystyna Makowiecka</vt:lpstr>
      <vt:lpstr>The first step in actionable measurement: describe the intervention</vt:lpstr>
      <vt:lpstr>Characterisation</vt:lpstr>
      <vt:lpstr>PowerPoint Presentation</vt:lpstr>
      <vt:lpstr>PowerPoint Presentation</vt:lpstr>
      <vt:lpstr>Q1. What innovations were implemented by grantees?  2013: 57 varied innovations, implemented by nine projects in three countries</vt:lpstr>
      <vt:lpstr>PowerPoint Presentation</vt:lpstr>
      <vt:lpstr>PowerPoint Presentation</vt:lpstr>
      <vt:lpstr>PowerPoint Presentation</vt:lpstr>
      <vt:lpstr>Q3. What changes in coverage of life-saving interventions were anticipated as a result of the innovation?</vt:lpstr>
      <vt:lpstr>PowerPoint Presentation</vt:lpstr>
      <vt:lpstr>PowerPoint Presentation</vt:lpstr>
      <vt:lpstr>Who benefits from the characterisation?</vt:lpstr>
      <vt:lpstr>Acknowledgements </vt:lpstr>
      <vt:lpstr>Understanding the mechanisms behind change Tanya Marchant and Zelee Hill </vt:lpstr>
      <vt:lpstr>Key Message</vt:lpstr>
      <vt:lpstr>Outline </vt:lpstr>
      <vt:lpstr>Context</vt:lpstr>
      <vt:lpstr>Quantitative methods</vt:lpstr>
      <vt:lpstr>Results: change in coverage of contacts </vt:lpstr>
      <vt:lpstr>What was different about postnatal care?</vt:lpstr>
      <vt:lpstr>Outline </vt:lpstr>
      <vt:lpstr>Qualitative methods</vt:lpstr>
      <vt:lpstr>Results</vt:lpstr>
      <vt:lpstr>PowerPoint Presentation</vt:lpstr>
      <vt:lpstr>PowerPoint Presentation</vt:lpstr>
      <vt:lpstr>PowerPoint Presentation</vt:lpstr>
      <vt:lpstr>Interpretation</vt:lpstr>
      <vt:lpstr>Acknowledgements</vt:lpstr>
      <vt:lpstr>Panel discussion</vt:lpstr>
      <vt:lpstr>Scale-up game </vt:lpstr>
      <vt:lpstr>PowerPoint Presentation</vt:lpstr>
      <vt:lpstr>PowerPoint Presentation</vt:lpstr>
      <vt:lpstr>Key message </vt:lpstr>
      <vt:lpstr>Outline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Scaling-up is a art not a science…. </vt:lpstr>
      <vt:lpstr>Acknowledgements </vt:lpstr>
      <vt:lpstr>PowerPoint Presentation</vt:lpstr>
      <vt:lpstr>Scale up &amp; district level decision making Bilal Avan</vt:lpstr>
      <vt:lpstr> Presentation   </vt:lpstr>
      <vt:lpstr>Background work</vt:lpstr>
      <vt:lpstr>Structured decision making</vt:lpstr>
      <vt:lpstr>Data-Informed Platform for Health (DIPH)</vt:lpstr>
      <vt:lpstr>DIPH in West Bengal, India  </vt:lpstr>
      <vt:lpstr>DIPH setting: West Bengal, India</vt:lpstr>
      <vt:lpstr>  Data-Informed Platform for Health    </vt:lpstr>
      <vt:lpstr>PowerPoint Presentation</vt:lpstr>
      <vt:lpstr>Operationalisation</vt:lpstr>
      <vt:lpstr>Data-Informed Platform for Health  </vt:lpstr>
      <vt:lpstr>PowerPoint Presentation</vt:lpstr>
      <vt:lpstr>PowerPoint Presentation</vt:lpstr>
      <vt:lpstr>PowerPoint Presentation</vt:lpstr>
      <vt:lpstr>PowerPoint Presentation</vt:lpstr>
      <vt:lpstr> </vt:lpstr>
      <vt:lpstr>PowerPoint Presentation</vt:lpstr>
    </vt:vector>
  </TitlesOfParts>
  <Company>London School of Hygiene &amp; Tropical Medicine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dc:title>
  <dc:creator>Rhys Williams</dc:creator>
  <cp:lastModifiedBy>Rhys Williams</cp:lastModifiedBy>
  <cp:revision>110</cp:revision>
  <dcterms:created xsi:type="dcterms:W3CDTF">2016-11-02T10:58:08Z</dcterms:created>
  <dcterms:modified xsi:type="dcterms:W3CDTF">2016-11-15T14:24:24Z</dcterms:modified>
</cp:coreProperties>
</file>