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F980C-0874-4F21-886D-9EF2EC9DE40E}" type="datetimeFigureOut">
              <a:rPr lang="en-GB" smtClean="0"/>
              <a:pPr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9D392-A126-4C61-81AB-A87C40AE24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12289" name="Group 1"/>
          <p:cNvGrpSpPr>
            <a:grpSpLocks noChangeAspect="1"/>
          </p:cNvGrpSpPr>
          <p:nvPr/>
        </p:nvGrpSpPr>
        <p:grpSpPr bwMode="auto">
          <a:xfrm>
            <a:off x="1259632" y="995130"/>
            <a:ext cx="6822758" cy="5458206"/>
            <a:chOff x="3202" y="1495"/>
            <a:chExt cx="7200" cy="5760"/>
          </a:xfrm>
        </p:grpSpPr>
        <p:sp>
          <p:nvSpPr>
            <p:cNvPr id="1229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202" y="1495"/>
              <a:ext cx="7200" cy="5760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346" y="2935"/>
              <a:ext cx="3456" cy="3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Community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Mobilisation of practical &amp; emotional support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Family support 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&amp; interventions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ZA" sz="1300" dirty="0" err="1" smtClean="0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Antistigma</a:t>
              </a:r>
              <a:r>
                <a:rPr lang="en-ZA" sz="1300" dirty="0" smtClean="0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 and awareness </a:t>
              </a:r>
              <a:r>
                <a:rPr lang="en-ZA" sz="1300" dirty="0" err="1" smtClean="0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ras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Linking with religious 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&amp; traditional healers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ZA" sz="1300" dirty="0" smtClean="0">
                  <a:latin typeface="Calibri" pitchFamily="34" charset="0"/>
                  <a:cs typeface="Times New Roman" pitchFamily="18" charset="0"/>
                </a:rPr>
                <a:t>Livelihoods/access to work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Engagement &amp; adherence support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ZA" sz="1300" dirty="0" smtClean="0">
                <a:latin typeface="Calibri" pitchFamily="34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Times New Roman" pitchFamily="18" charset="0"/>
                </a:rPr>
                <a:t>Promoting</a:t>
              </a:r>
              <a:r>
                <a:rPr kumimoji="0" lang="en-ZA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Times New Roman" pitchFamily="18" charset="0"/>
                </a:rPr>
                <a:t> inclusion in society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5362" y="4375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Community partners</a:t>
              </a:r>
              <a:endParaRPr kumimoji="0" lang="en-Z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6802" y="2935"/>
              <a:ext cx="3168" cy="3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Health care organisation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Promoting self-management (informed)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Register &amp; Information system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ZA" sz="1300" dirty="0" smtClean="0">
                  <a:latin typeface="Calibri" pitchFamily="34" charset="0"/>
                  <a:cs typeface="Times New Roman" pitchFamily="18" charset="0"/>
                </a:rPr>
                <a:t>Holistic approach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ZA" sz="1300" dirty="0" smtClean="0">
                  <a:latin typeface="Calibri" pitchFamily="34" charset="0"/>
                  <a:cs typeface="Times New Roman" pitchFamily="18" charset="0"/>
                </a:rPr>
                <a:t>(physical and mental)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Learning from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HIV &amp; TB services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Engagement &amp;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adherence support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ZA" sz="1300" dirty="0" smtClean="0">
                <a:latin typeface="Calibri" pitchFamily="34" charset="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effectLst/>
                  <a:latin typeface="Calibri" pitchFamily="34" charset="0"/>
                  <a:cs typeface="Times New Roman" pitchFamily="18" charset="0"/>
                </a:rPr>
                <a:t>Locally available care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6802" y="4375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Health care team</a:t>
              </a:r>
              <a:endParaRPr kumimoji="0" lang="en-Z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6226" y="5239"/>
              <a:ext cx="115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Patients and families</a:t>
              </a:r>
              <a:endParaRPr kumimoji="0" lang="en-Z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6802" y="6103"/>
              <a:ext cx="0" cy="576"/>
            </a:xfrm>
            <a:prstGeom prst="line">
              <a:avLst/>
            </a:prstGeom>
            <a:noFill/>
            <a:ln w="666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1" name="Text Box 3"/>
            <p:cNvSpPr txBox="1">
              <a:spLocks noChangeArrowheads="1"/>
            </p:cNvSpPr>
            <p:nvPr/>
          </p:nvSpPr>
          <p:spPr bwMode="auto">
            <a:xfrm>
              <a:off x="4722" y="6723"/>
              <a:ext cx="4179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BETTER OUTCOMES FOR PEOPLE WITH SMD</a:t>
              </a:r>
              <a:endParaRPr kumimoji="0" lang="en-ZA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0" name="Text Box 2"/>
            <p:cNvSpPr txBox="1">
              <a:spLocks noChangeArrowheads="1"/>
            </p:cNvSpPr>
            <p:nvPr/>
          </p:nvSpPr>
          <p:spPr bwMode="auto">
            <a:xfrm>
              <a:off x="4354" y="1639"/>
              <a:ext cx="475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Positive policy context</a:t>
              </a:r>
              <a:endParaRPr kumimoji="0" lang="en-Z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External support for poverty alleviation?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Legislation to safeguard the rights of people with SMD</a:t>
              </a:r>
              <a:endParaRPr kumimoji="0" lang="en-Z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Z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1520" y="332656"/>
            <a:ext cx="8725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Adapting the ICCC framework for people with severe mental disorder in Ethiopia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108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Charlotte</dc:creator>
  <cp:lastModifiedBy>Charlotte</cp:lastModifiedBy>
  <cp:revision>13</cp:revision>
  <dcterms:created xsi:type="dcterms:W3CDTF">2013-10-19T19:19:05Z</dcterms:created>
  <dcterms:modified xsi:type="dcterms:W3CDTF">2015-07-07T18:38:57Z</dcterms:modified>
</cp:coreProperties>
</file>