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Lst>
  <p:sldSz cx="30275213" cy="42803763"/>
  <p:notesSz cx="6797675" cy="9926638"/>
  <p:defaultTextStyle>
    <a:defPPr>
      <a:defRPr lang="en-GB"/>
    </a:defPPr>
    <a:lvl1pPr algn="l" rtl="0" eaLnBrk="0" fontAlgn="base" hangingPunct="0">
      <a:spcBef>
        <a:spcPct val="0"/>
      </a:spcBef>
      <a:spcAft>
        <a:spcPct val="0"/>
      </a:spcAft>
      <a:defRPr sz="3254" kern="1200">
        <a:solidFill>
          <a:schemeClr val="tx1"/>
        </a:solidFill>
        <a:latin typeface="Arial" charset="0"/>
        <a:ea typeface="+mn-ea"/>
        <a:cs typeface="+mn-cs"/>
      </a:defRPr>
    </a:lvl1pPr>
    <a:lvl2pPr marL="647016" algn="l" rtl="0" eaLnBrk="0" fontAlgn="base" hangingPunct="0">
      <a:spcBef>
        <a:spcPct val="0"/>
      </a:spcBef>
      <a:spcAft>
        <a:spcPct val="0"/>
      </a:spcAft>
      <a:defRPr sz="3254" kern="1200">
        <a:solidFill>
          <a:schemeClr val="tx1"/>
        </a:solidFill>
        <a:latin typeface="Arial" charset="0"/>
        <a:ea typeface="+mn-ea"/>
        <a:cs typeface="+mn-cs"/>
      </a:defRPr>
    </a:lvl2pPr>
    <a:lvl3pPr marL="1294034" algn="l" rtl="0" eaLnBrk="0" fontAlgn="base" hangingPunct="0">
      <a:spcBef>
        <a:spcPct val="0"/>
      </a:spcBef>
      <a:spcAft>
        <a:spcPct val="0"/>
      </a:spcAft>
      <a:defRPr sz="3254" kern="1200">
        <a:solidFill>
          <a:schemeClr val="tx1"/>
        </a:solidFill>
        <a:latin typeface="Arial" charset="0"/>
        <a:ea typeface="+mn-ea"/>
        <a:cs typeface="+mn-cs"/>
      </a:defRPr>
    </a:lvl3pPr>
    <a:lvl4pPr marL="1941050" algn="l" rtl="0" eaLnBrk="0" fontAlgn="base" hangingPunct="0">
      <a:spcBef>
        <a:spcPct val="0"/>
      </a:spcBef>
      <a:spcAft>
        <a:spcPct val="0"/>
      </a:spcAft>
      <a:defRPr sz="3254" kern="1200">
        <a:solidFill>
          <a:schemeClr val="tx1"/>
        </a:solidFill>
        <a:latin typeface="Arial" charset="0"/>
        <a:ea typeface="+mn-ea"/>
        <a:cs typeface="+mn-cs"/>
      </a:defRPr>
    </a:lvl4pPr>
    <a:lvl5pPr marL="2588066" algn="l" rtl="0" eaLnBrk="0" fontAlgn="base" hangingPunct="0">
      <a:spcBef>
        <a:spcPct val="0"/>
      </a:spcBef>
      <a:spcAft>
        <a:spcPct val="0"/>
      </a:spcAft>
      <a:defRPr sz="3254" kern="1200">
        <a:solidFill>
          <a:schemeClr val="tx1"/>
        </a:solidFill>
        <a:latin typeface="Arial" charset="0"/>
        <a:ea typeface="+mn-ea"/>
        <a:cs typeface="+mn-cs"/>
      </a:defRPr>
    </a:lvl5pPr>
    <a:lvl6pPr marL="3235082" algn="l" defTabSz="1294034" rtl="0" eaLnBrk="1" latinLnBrk="0" hangingPunct="1">
      <a:defRPr sz="3254" kern="1200">
        <a:solidFill>
          <a:schemeClr val="tx1"/>
        </a:solidFill>
        <a:latin typeface="Arial" charset="0"/>
        <a:ea typeface="+mn-ea"/>
        <a:cs typeface="+mn-cs"/>
      </a:defRPr>
    </a:lvl6pPr>
    <a:lvl7pPr marL="3882098" algn="l" defTabSz="1294034" rtl="0" eaLnBrk="1" latinLnBrk="0" hangingPunct="1">
      <a:defRPr sz="3254" kern="1200">
        <a:solidFill>
          <a:schemeClr val="tx1"/>
        </a:solidFill>
        <a:latin typeface="Arial" charset="0"/>
        <a:ea typeface="+mn-ea"/>
        <a:cs typeface="+mn-cs"/>
      </a:defRPr>
    </a:lvl7pPr>
    <a:lvl8pPr marL="4529114" algn="l" defTabSz="1294034" rtl="0" eaLnBrk="1" latinLnBrk="0" hangingPunct="1">
      <a:defRPr sz="3254" kern="1200">
        <a:solidFill>
          <a:schemeClr val="tx1"/>
        </a:solidFill>
        <a:latin typeface="Arial" charset="0"/>
        <a:ea typeface="+mn-ea"/>
        <a:cs typeface="+mn-cs"/>
      </a:defRPr>
    </a:lvl8pPr>
    <a:lvl9pPr marL="5176131" algn="l" defTabSz="1294034" rtl="0" eaLnBrk="1" latinLnBrk="0" hangingPunct="1">
      <a:defRPr sz="3254"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3396" userDrawn="1">
          <p15:clr>
            <a:srgbClr val="A4A3A4"/>
          </p15:clr>
        </p15:guide>
        <p15:guide id="2" orient="horz" pos="24601" userDrawn="1">
          <p15:clr>
            <a:srgbClr val="A4A3A4"/>
          </p15:clr>
        </p15:guide>
        <p15:guide id="3" orient="horz" pos="15768" userDrawn="1">
          <p15:clr>
            <a:srgbClr val="A4A3A4"/>
          </p15:clr>
        </p15:guide>
        <p15:guide id="4" orient="horz" pos="24646" userDrawn="1">
          <p15:clr>
            <a:srgbClr val="A4A3A4"/>
          </p15:clr>
        </p15:guide>
        <p15:guide id="5" orient="horz" pos="4528" userDrawn="1">
          <p15:clr>
            <a:srgbClr val="A4A3A4"/>
          </p15:clr>
        </p15:guide>
        <p15:guide id="6" pos="9074" userDrawn="1">
          <p15:clr>
            <a:srgbClr val="A4A3A4"/>
          </p15:clr>
        </p15:guide>
        <p15:guide id="7" pos="9536" userDrawn="1">
          <p15:clr>
            <a:srgbClr val="A4A3A4"/>
          </p15:clr>
        </p15:guide>
        <p15:guide id="8" pos="9997" userDrawn="1">
          <p15:clr>
            <a:srgbClr val="A4A3A4"/>
          </p15:clr>
        </p15:guide>
        <p15:guide id="9" pos="18614" userDrawn="1">
          <p15:clr>
            <a:srgbClr val="A4A3A4"/>
          </p15:clr>
        </p15:guide>
        <p15:guide id="10" pos="45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Woods" initials="LMW" lastIdx="6" clrIdx="0">
    <p:extLst>
      <p:ext uri="{19B8F6BF-5375-455C-9EA6-DF929625EA0E}">
        <p15:presenceInfo xmlns:p15="http://schemas.microsoft.com/office/powerpoint/2012/main" userId="Laura Wood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C9F8"/>
    <a:srgbClr val="000092"/>
    <a:srgbClr val="FFFFFF"/>
    <a:srgbClr val="7AB6F5"/>
    <a:srgbClr val="CC6600"/>
    <a:srgbClr val="FF9900"/>
    <a:srgbClr val="2121F5"/>
    <a:srgbClr val="2121E1"/>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544" autoAdjust="0"/>
    <p:restoredTop sz="99853" autoAdjust="0"/>
  </p:normalViewPr>
  <p:slideViewPr>
    <p:cSldViewPr snapToGrid="0">
      <p:cViewPr varScale="1">
        <p:scale>
          <a:sx n="19" d="100"/>
          <a:sy n="19" d="100"/>
        </p:scale>
        <p:origin x="3636" y="168"/>
      </p:cViewPr>
      <p:guideLst>
        <p:guide orient="horz" pos="13396"/>
        <p:guide orient="horz" pos="24601"/>
        <p:guide orient="horz" pos="15768"/>
        <p:guide orient="horz" pos="24646"/>
        <p:guide orient="horz" pos="4528"/>
        <p:guide pos="9074"/>
        <p:guide pos="9536"/>
        <p:guide pos="9997"/>
        <p:guide pos="18614"/>
        <p:guide pos="453"/>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9816" y="9404936"/>
            <a:ext cx="23886860" cy="649028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5686116" y="17156743"/>
            <a:ext cx="18951148" cy="7737355"/>
          </a:xfrm>
        </p:spPr>
        <p:txBody>
          <a:bodyPr/>
          <a:lstStyle>
            <a:lvl1pPr marL="0" indent="0" algn="ctr">
              <a:buNone/>
              <a:defRPr/>
            </a:lvl1pPr>
            <a:lvl2pPr marL="647075" indent="0" algn="ctr">
              <a:buNone/>
              <a:defRPr/>
            </a:lvl2pPr>
            <a:lvl3pPr marL="1294150" indent="0" algn="ctr">
              <a:buNone/>
              <a:defRPr/>
            </a:lvl3pPr>
            <a:lvl4pPr marL="1941225" indent="0" algn="ctr">
              <a:buNone/>
              <a:defRPr/>
            </a:lvl4pPr>
            <a:lvl5pPr marL="2588301" indent="0" algn="ctr">
              <a:buNone/>
              <a:defRPr/>
            </a:lvl5pPr>
            <a:lvl6pPr marL="3235376" indent="0" algn="ctr">
              <a:buNone/>
              <a:defRPr/>
            </a:lvl6pPr>
            <a:lvl7pPr marL="3882451" indent="0" algn="ctr">
              <a:buNone/>
              <a:defRPr/>
            </a:lvl7pPr>
            <a:lvl8pPr marL="4529526" indent="0" algn="ctr">
              <a:buNone/>
              <a:defRPr/>
            </a:lvl8pPr>
            <a:lvl9pPr marL="5176601" indent="0" algn="ctr">
              <a:buNone/>
              <a:defRPr/>
            </a:lvl9pPr>
          </a:lstStyle>
          <a:p>
            <a:r>
              <a:rPr lang="en-US" dirty="0" smtClean="0"/>
              <a:t>Click to edit Master subtitle style</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4E411E-DF68-4202-A348-66356D22F909}"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892321-2146-4F06-ABA3-DFA97A757D48}"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497252" y="2691253"/>
            <a:ext cx="9094734" cy="24221286"/>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09811" y="2691253"/>
            <a:ext cx="27132357" cy="2422128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4D9EA7-3AAF-4408-BE64-76BB4DFD9A15}"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0D8702-E72F-4021-AB9E-24F67DF315F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1049" y="19455089"/>
            <a:ext cx="24060809" cy="6013270"/>
          </a:xfrm>
        </p:spPr>
        <p:txBody>
          <a:bodyPr anchor="t"/>
          <a:lstStyle>
            <a:lvl1pPr algn="l">
              <a:defRPr sz="5661" b="1" cap="all"/>
            </a:lvl1pPr>
          </a:lstStyle>
          <a:p>
            <a:r>
              <a:rPr lang="en-US" smtClean="0"/>
              <a:t>Click to edit Master title style</a:t>
            </a:r>
            <a:endParaRPr lang="en-GB"/>
          </a:p>
        </p:txBody>
      </p:sp>
      <p:sp>
        <p:nvSpPr>
          <p:cNvPr id="3" name="Text Placeholder 2"/>
          <p:cNvSpPr>
            <a:spLocks noGrp="1"/>
          </p:cNvSpPr>
          <p:nvPr>
            <p:ph type="body" idx="1"/>
          </p:nvPr>
        </p:nvSpPr>
        <p:spPr>
          <a:xfrm>
            <a:off x="3381049" y="12832079"/>
            <a:ext cx="24060809" cy="6623008"/>
          </a:xfrm>
        </p:spPr>
        <p:txBody>
          <a:bodyPr anchor="b"/>
          <a:lstStyle>
            <a:lvl1pPr marL="0" indent="0">
              <a:buNone/>
              <a:defRPr sz="2831"/>
            </a:lvl1pPr>
            <a:lvl2pPr marL="647075" indent="0">
              <a:buNone/>
              <a:defRPr sz="2548"/>
            </a:lvl2pPr>
            <a:lvl3pPr marL="1294150" indent="0">
              <a:buNone/>
              <a:defRPr sz="2264"/>
            </a:lvl3pPr>
            <a:lvl4pPr marL="1941225" indent="0">
              <a:buNone/>
              <a:defRPr sz="1981"/>
            </a:lvl4pPr>
            <a:lvl5pPr marL="2588301" indent="0">
              <a:buNone/>
              <a:defRPr sz="1981"/>
            </a:lvl5pPr>
            <a:lvl6pPr marL="3235376" indent="0">
              <a:buNone/>
              <a:defRPr sz="1981"/>
            </a:lvl6pPr>
            <a:lvl7pPr marL="3882451" indent="0">
              <a:buNone/>
              <a:defRPr sz="1981"/>
            </a:lvl7pPr>
            <a:lvl8pPr marL="4529526" indent="0">
              <a:buNone/>
              <a:defRPr sz="1981"/>
            </a:lvl8pPr>
            <a:lvl9pPr marL="5176601" indent="0">
              <a:buNone/>
              <a:defRPr sz="1981"/>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F627E8-E1CA-48D5-A4F2-B7F3CAFA14A6}"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09816" y="8746578"/>
            <a:ext cx="18113545" cy="18165964"/>
          </a:xfrm>
        </p:spPr>
        <p:txBody>
          <a:bodyPr/>
          <a:lstStyle>
            <a:lvl1pPr>
              <a:defRPr sz="3963"/>
            </a:lvl1pPr>
            <a:lvl2pPr>
              <a:defRPr sz="3397"/>
            </a:lvl2pPr>
            <a:lvl3pPr>
              <a:defRPr sz="2831"/>
            </a:lvl3pPr>
            <a:lvl4pPr>
              <a:defRPr sz="2548"/>
            </a:lvl4pPr>
            <a:lvl5pPr>
              <a:defRPr sz="2548"/>
            </a:lvl5pPr>
            <a:lvl6pPr>
              <a:defRPr sz="2548"/>
            </a:lvl6pPr>
            <a:lvl7pPr>
              <a:defRPr sz="2548"/>
            </a:lvl7pPr>
            <a:lvl8pPr>
              <a:defRPr sz="2548"/>
            </a:lvl8pPr>
            <a:lvl9pPr>
              <a:defRPr sz="254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1478437" y="8746578"/>
            <a:ext cx="18113546" cy="18165964"/>
          </a:xfrm>
        </p:spPr>
        <p:txBody>
          <a:bodyPr/>
          <a:lstStyle>
            <a:lvl1pPr>
              <a:defRPr sz="3963"/>
            </a:lvl1pPr>
            <a:lvl2pPr>
              <a:defRPr sz="3397"/>
            </a:lvl2pPr>
            <a:lvl3pPr>
              <a:defRPr sz="2831"/>
            </a:lvl3pPr>
            <a:lvl4pPr>
              <a:defRPr sz="2548"/>
            </a:lvl4pPr>
            <a:lvl5pPr>
              <a:defRPr sz="2548"/>
            </a:lvl5pPr>
            <a:lvl6pPr>
              <a:defRPr sz="2548"/>
            </a:lvl6pPr>
            <a:lvl7pPr>
              <a:defRPr sz="2548"/>
            </a:lvl7pPr>
            <a:lvl8pPr>
              <a:defRPr sz="2548"/>
            </a:lvl8pPr>
            <a:lvl9pPr>
              <a:defRPr sz="254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95D61A-B0BE-4F88-8354-29D863F4A8AE}"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40418" y="1212905"/>
            <a:ext cx="38520967" cy="5046102"/>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2140414" y="6776758"/>
            <a:ext cx="18911555" cy="2825291"/>
          </a:xfrm>
        </p:spPr>
        <p:txBody>
          <a:bodyPr anchor="b"/>
          <a:lstStyle>
            <a:lvl1pPr marL="0" indent="0">
              <a:buNone/>
              <a:defRPr sz="3397" b="1"/>
            </a:lvl1pPr>
            <a:lvl2pPr marL="647075" indent="0">
              <a:buNone/>
              <a:defRPr sz="2831" b="1"/>
            </a:lvl2pPr>
            <a:lvl3pPr marL="1294150" indent="0">
              <a:buNone/>
              <a:defRPr sz="2548" b="1"/>
            </a:lvl3pPr>
            <a:lvl4pPr marL="1941225" indent="0">
              <a:buNone/>
              <a:defRPr sz="2264" b="1"/>
            </a:lvl4pPr>
            <a:lvl5pPr marL="2588301" indent="0">
              <a:buNone/>
              <a:defRPr sz="2264" b="1"/>
            </a:lvl5pPr>
            <a:lvl6pPr marL="3235376" indent="0">
              <a:buNone/>
              <a:defRPr sz="2264" b="1"/>
            </a:lvl6pPr>
            <a:lvl7pPr marL="3882451" indent="0">
              <a:buNone/>
              <a:defRPr sz="2264" b="1"/>
            </a:lvl7pPr>
            <a:lvl8pPr marL="4529526" indent="0">
              <a:buNone/>
              <a:defRPr sz="2264" b="1"/>
            </a:lvl8pPr>
            <a:lvl9pPr marL="5176601" indent="0">
              <a:buNone/>
              <a:defRPr sz="2264" b="1"/>
            </a:lvl9pPr>
          </a:lstStyle>
          <a:p>
            <a:pPr lvl="0"/>
            <a:r>
              <a:rPr lang="en-US" smtClean="0"/>
              <a:t>Click to edit Master text styles</a:t>
            </a:r>
          </a:p>
        </p:txBody>
      </p:sp>
      <p:sp>
        <p:nvSpPr>
          <p:cNvPr id="4" name="Content Placeholder 3"/>
          <p:cNvSpPr>
            <a:spLocks noGrp="1"/>
          </p:cNvSpPr>
          <p:nvPr>
            <p:ph sz="half" idx="2"/>
          </p:nvPr>
        </p:nvSpPr>
        <p:spPr>
          <a:xfrm>
            <a:off x="2140414" y="9602050"/>
            <a:ext cx="18911555" cy="17443215"/>
          </a:xfrm>
        </p:spPr>
        <p:txBody>
          <a:bodyPr/>
          <a:lstStyle>
            <a:lvl1pPr>
              <a:defRPr sz="3397"/>
            </a:lvl1pPr>
            <a:lvl2pPr>
              <a:defRPr sz="2831"/>
            </a:lvl2pPr>
            <a:lvl3pPr>
              <a:defRPr sz="2548"/>
            </a:lvl3pPr>
            <a:lvl4pPr>
              <a:defRPr sz="2264"/>
            </a:lvl4pPr>
            <a:lvl5pPr>
              <a:defRPr sz="2264"/>
            </a:lvl5pPr>
            <a:lvl6pPr>
              <a:defRPr sz="2264"/>
            </a:lvl6pPr>
            <a:lvl7pPr>
              <a:defRPr sz="2264"/>
            </a:lvl7pPr>
            <a:lvl8pPr>
              <a:defRPr sz="2264"/>
            </a:lvl8pPr>
            <a:lvl9pPr>
              <a:defRPr sz="22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21743362" y="6776758"/>
            <a:ext cx="18918019" cy="2825291"/>
          </a:xfrm>
        </p:spPr>
        <p:txBody>
          <a:bodyPr anchor="b"/>
          <a:lstStyle>
            <a:lvl1pPr marL="0" indent="0">
              <a:buNone/>
              <a:defRPr sz="3397" b="1"/>
            </a:lvl1pPr>
            <a:lvl2pPr marL="647075" indent="0">
              <a:buNone/>
              <a:defRPr sz="2831" b="1"/>
            </a:lvl2pPr>
            <a:lvl3pPr marL="1294150" indent="0">
              <a:buNone/>
              <a:defRPr sz="2548" b="1"/>
            </a:lvl3pPr>
            <a:lvl4pPr marL="1941225" indent="0">
              <a:buNone/>
              <a:defRPr sz="2264" b="1"/>
            </a:lvl4pPr>
            <a:lvl5pPr marL="2588301" indent="0">
              <a:buNone/>
              <a:defRPr sz="2264" b="1"/>
            </a:lvl5pPr>
            <a:lvl6pPr marL="3235376" indent="0">
              <a:buNone/>
              <a:defRPr sz="2264" b="1"/>
            </a:lvl6pPr>
            <a:lvl7pPr marL="3882451" indent="0">
              <a:buNone/>
              <a:defRPr sz="2264" b="1"/>
            </a:lvl7pPr>
            <a:lvl8pPr marL="4529526" indent="0">
              <a:buNone/>
              <a:defRPr sz="2264" b="1"/>
            </a:lvl8pPr>
            <a:lvl9pPr marL="5176601" indent="0">
              <a:buNone/>
              <a:defRPr sz="2264" b="1"/>
            </a:lvl9pPr>
          </a:lstStyle>
          <a:p>
            <a:pPr lvl="0"/>
            <a:r>
              <a:rPr lang="en-US" smtClean="0"/>
              <a:t>Click to edit Master text styles</a:t>
            </a:r>
          </a:p>
        </p:txBody>
      </p:sp>
      <p:sp>
        <p:nvSpPr>
          <p:cNvPr id="6" name="Content Placeholder 5"/>
          <p:cNvSpPr>
            <a:spLocks noGrp="1"/>
          </p:cNvSpPr>
          <p:nvPr>
            <p:ph sz="quarter" idx="4"/>
          </p:nvPr>
        </p:nvSpPr>
        <p:spPr>
          <a:xfrm>
            <a:off x="21743362" y="9602050"/>
            <a:ext cx="18918019" cy="17443215"/>
          </a:xfrm>
        </p:spPr>
        <p:txBody>
          <a:bodyPr/>
          <a:lstStyle>
            <a:lvl1pPr>
              <a:defRPr sz="3397"/>
            </a:lvl1pPr>
            <a:lvl2pPr>
              <a:defRPr sz="2831"/>
            </a:lvl2pPr>
            <a:lvl3pPr>
              <a:defRPr sz="2548"/>
            </a:lvl3pPr>
            <a:lvl4pPr>
              <a:defRPr sz="2264"/>
            </a:lvl4pPr>
            <a:lvl5pPr>
              <a:defRPr sz="2264"/>
            </a:lvl5pPr>
            <a:lvl6pPr>
              <a:defRPr sz="2264"/>
            </a:lvl6pPr>
            <a:lvl7pPr>
              <a:defRPr sz="2264"/>
            </a:lvl7pPr>
            <a:lvl8pPr>
              <a:defRPr sz="2264"/>
            </a:lvl8pPr>
            <a:lvl9pPr>
              <a:defRPr sz="22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A73B742-A537-4D63-996E-01A92738615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46F23FE-4DBE-4476-8719-07FA14732021}"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6C8B874-B374-4F33-946E-E0CA5FEC81AF}"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0416" y="1205022"/>
            <a:ext cx="14081492" cy="5130204"/>
          </a:xfrm>
        </p:spPr>
        <p:txBody>
          <a:bodyPr anchor="b"/>
          <a:lstStyle>
            <a:lvl1pPr algn="l">
              <a:defRPr sz="2831" b="1"/>
            </a:lvl1pPr>
          </a:lstStyle>
          <a:p>
            <a:r>
              <a:rPr lang="en-US" smtClean="0"/>
              <a:t>Click to edit Master title style</a:t>
            </a:r>
            <a:endParaRPr lang="en-GB"/>
          </a:p>
        </p:txBody>
      </p:sp>
      <p:sp>
        <p:nvSpPr>
          <p:cNvPr id="3" name="Content Placeholder 2"/>
          <p:cNvSpPr>
            <a:spLocks noGrp="1"/>
          </p:cNvSpPr>
          <p:nvPr>
            <p:ph idx="1"/>
          </p:nvPr>
        </p:nvSpPr>
        <p:spPr>
          <a:xfrm>
            <a:off x="16733994" y="1205020"/>
            <a:ext cx="23927391" cy="25840243"/>
          </a:xfrm>
        </p:spPr>
        <p:txBody>
          <a:bodyPr/>
          <a:lstStyle>
            <a:lvl1pPr>
              <a:defRPr sz="4529"/>
            </a:lvl1pPr>
            <a:lvl2pPr>
              <a:defRPr sz="3963"/>
            </a:lvl2pPr>
            <a:lvl3pPr>
              <a:defRPr sz="3397"/>
            </a:lvl3pPr>
            <a:lvl4pPr>
              <a:defRPr sz="2831"/>
            </a:lvl4pPr>
            <a:lvl5pPr>
              <a:defRPr sz="2831"/>
            </a:lvl5pPr>
            <a:lvl6pPr>
              <a:defRPr sz="2831"/>
            </a:lvl6pPr>
            <a:lvl7pPr>
              <a:defRPr sz="2831"/>
            </a:lvl7pPr>
            <a:lvl8pPr>
              <a:defRPr sz="2831"/>
            </a:lvl8pPr>
            <a:lvl9pPr>
              <a:defRPr sz="283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2140416" y="6335225"/>
            <a:ext cx="14081492" cy="20710039"/>
          </a:xfrm>
        </p:spPr>
        <p:txBody>
          <a:bodyPr/>
          <a:lstStyle>
            <a:lvl1pPr marL="0" indent="0">
              <a:buNone/>
              <a:defRPr sz="1981"/>
            </a:lvl1pPr>
            <a:lvl2pPr marL="647075" indent="0">
              <a:buNone/>
              <a:defRPr sz="1698"/>
            </a:lvl2pPr>
            <a:lvl3pPr marL="1294150" indent="0">
              <a:buNone/>
              <a:defRPr sz="1415"/>
            </a:lvl3pPr>
            <a:lvl4pPr marL="1941225" indent="0">
              <a:buNone/>
              <a:defRPr sz="1274"/>
            </a:lvl4pPr>
            <a:lvl5pPr marL="2588301" indent="0">
              <a:buNone/>
              <a:defRPr sz="1274"/>
            </a:lvl5pPr>
            <a:lvl6pPr marL="3235376" indent="0">
              <a:buNone/>
              <a:defRPr sz="1274"/>
            </a:lvl6pPr>
            <a:lvl7pPr marL="3882451" indent="0">
              <a:buNone/>
              <a:defRPr sz="1274"/>
            </a:lvl7pPr>
            <a:lvl8pPr marL="4529526" indent="0">
              <a:buNone/>
              <a:defRPr sz="1274"/>
            </a:lvl8pPr>
            <a:lvl9pPr marL="5176601" indent="0">
              <a:buNone/>
              <a:defRPr sz="1274"/>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606A32-FCAA-4B7A-962B-BCC51A1C9A7C}"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8806" y="21193628"/>
            <a:ext cx="25681722" cy="2502025"/>
          </a:xfrm>
        </p:spPr>
        <p:txBody>
          <a:bodyPr anchor="b"/>
          <a:lstStyle>
            <a:lvl1pPr algn="l">
              <a:defRPr sz="2831" b="1"/>
            </a:lvl1pPr>
          </a:lstStyle>
          <a:p>
            <a:r>
              <a:rPr lang="en-US" smtClean="0"/>
              <a:t>Click to edit Master title style</a:t>
            </a:r>
            <a:endParaRPr lang="en-GB"/>
          </a:p>
        </p:txBody>
      </p:sp>
      <p:sp>
        <p:nvSpPr>
          <p:cNvPr id="3" name="Picture Placeholder 2"/>
          <p:cNvSpPr>
            <a:spLocks noGrp="1"/>
          </p:cNvSpPr>
          <p:nvPr>
            <p:ph type="pic" idx="1"/>
          </p:nvPr>
        </p:nvSpPr>
        <p:spPr>
          <a:xfrm>
            <a:off x="8388806" y="2705711"/>
            <a:ext cx="25681722" cy="18165964"/>
          </a:xfrm>
        </p:spPr>
        <p:txBody>
          <a:bodyPr/>
          <a:lstStyle>
            <a:lvl1pPr marL="0" indent="0">
              <a:buNone/>
              <a:defRPr sz="4529"/>
            </a:lvl1pPr>
            <a:lvl2pPr marL="647075" indent="0">
              <a:buNone/>
              <a:defRPr sz="3963"/>
            </a:lvl2pPr>
            <a:lvl3pPr marL="1294150" indent="0">
              <a:buNone/>
              <a:defRPr sz="3397"/>
            </a:lvl3pPr>
            <a:lvl4pPr marL="1941225" indent="0">
              <a:buNone/>
              <a:defRPr sz="2831"/>
            </a:lvl4pPr>
            <a:lvl5pPr marL="2588301" indent="0">
              <a:buNone/>
              <a:defRPr sz="2831"/>
            </a:lvl5pPr>
            <a:lvl6pPr marL="3235376" indent="0">
              <a:buNone/>
              <a:defRPr sz="2831"/>
            </a:lvl6pPr>
            <a:lvl7pPr marL="3882451" indent="0">
              <a:buNone/>
              <a:defRPr sz="2831"/>
            </a:lvl7pPr>
            <a:lvl8pPr marL="4529526" indent="0">
              <a:buNone/>
              <a:defRPr sz="2831"/>
            </a:lvl8pPr>
            <a:lvl9pPr marL="5176601" indent="0">
              <a:buNone/>
              <a:defRPr sz="2831"/>
            </a:lvl9pPr>
          </a:lstStyle>
          <a:p>
            <a:pPr lvl="0"/>
            <a:endParaRPr lang="en-GB" noProof="0" dirty="0" smtClean="0"/>
          </a:p>
        </p:txBody>
      </p:sp>
      <p:sp>
        <p:nvSpPr>
          <p:cNvPr id="4" name="Text Placeholder 3"/>
          <p:cNvSpPr>
            <a:spLocks noGrp="1"/>
          </p:cNvSpPr>
          <p:nvPr>
            <p:ph type="body" sz="half" idx="2"/>
          </p:nvPr>
        </p:nvSpPr>
        <p:spPr>
          <a:xfrm>
            <a:off x="8388806" y="23695651"/>
            <a:ext cx="25681722" cy="3553296"/>
          </a:xfrm>
        </p:spPr>
        <p:txBody>
          <a:bodyPr/>
          <a:lstStyle>
            <a:lvl1pPr marL="0" indent="0">
              <a:buNone/>
              <a:defRPr sz="1981"/>
            </a:lvl1pPr>
            <a:lvl2pPr marL="647075" indent="0">
              <a:buNone/>
              <a:defRPr sz="1698"/>
            </a:lvl2pPr>
            <a:lvl3pPr marL="1294150" indent="0">
              <a:buNone/>
              <a:defRPr sz="1415"/>
            </a:lvl3pPr>
            <a:lvl4pPr marL="1941225" indent="0">
              <a:buNone/>
              <a:defRPr sz="1274"/>
            </a:lvl4pPr>
            <a:lvl5pPr marL="2588301" indent="0">
              <a:buNone/>
              <a:defRPr sz="1274"/>
            </a:lvl5pPr>
            <a:lvl6pPr marL="3235376" indent="0">
              <a:buNone/>
              <a:defRPr sz="1274"/>
            </a:lvl6pPr>
            <a:lvl7pPr marL="3882451" indent="0">
              <a:buNone/>
              <a:defRPr sz="1274"/>
            </a:lvl7pPr>
            <a:lvl8pPr marL="4529526" indent="0">
              <a:buNone/>
              <a:defRPr sz="1274"/>
            </a:lvl8pPr>
            <a:lvl9pPr marL="5176601" indent="0">
              <a:buNone/>
              <a:defRPr sz="1274"/>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A2B0EE-D419-4B4A-84C9-9DEE8F6F1788}"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69742" y="3803831"/>
            <a:ext cx="25735729" cy="7133585"/>
          </a:xfrm>
          <a:prstGeom prst="rect">
            <a:avLst/>
          </a:prstGeom>
          <a:noFill/>
          <a:ln w="9525">
            <a:noFill/>
            <a:miter lim="800000"/>
            <a:headEnd/>
            <a:tailEnd/>
          </a:ln>
        </p:spPr>
        <p:txBody>
          <a:bodyPr vert="horz" wrap="square" lIns="449187" tIns="224596" rIns="449187" bIns="224596"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2269742" y="12364134"/>
            <a:ext cx="25735729" cy="25683155"/>
          </a:xfrm>
          <a:prstGeom prst="rect">
            <a:avLst/>
          </a:prstGeom>
          <a:noFill/>
          <a:ln w="9525">
            <a:noFill/>
            <a:miter lim="800000"/>
            <a:headEnd/>
            <a:tailEnd/>
          </a:ln>
        </p:spPr>
        <p:txBody>
          <a:bodyPr vert="horz" wrap="square" lIns="449187" tIns="224596" rIns="449187" bIns="224596"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2269744" y="38999934"/>
            <a:ext cx="6308086" cy="2853434"/>
          </a:xfrm>
          <a:prstGeom prst="rect">
            <a:avLst/>
          </a:prstGeom>
          <a:noFill/>
          <a:ln w="9525">
            <a:noFill/>
            <a:miter lim="800000"/>
            <a:headEnd/>
            <a:tailEnd/>
          </a:ln>
          <a:effectLst/>
        </p:spPr>
        <p:txBody>
          <a:bodyPr vert="horz" wrap="square" lIns="449187" tIns="224596" rIns="449187" bIns="224596" numCol="1" anchor="t" anchorCtr="0" compatLnSpc="1">
            <a:prstTxWarp prst="textNoShape">
              <a:avLst/>
            </a:prstTxWarp>
          </a:bodyPr>
          <a:lstStyle>
            <a:lvl1pPr eaLnBrk="1" hangingPunct="1">
              <a:defRPr sz="9907">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10344184" y="38999934"/>
            <a:ext cx="9586851" cy="2853434"/>
          </a:xfrm>
          <a:prstGeom prst="rect">
            <a:avLst/>
          </a:prstGeom>
          <a:noFill/>
          <a:ln w="9525">
            <a:noFill/>
            <a:miter lim="800000"/>
            <a:headEnd/>
            <a:tailEnd/>
          </a:ln>
          <a:effectLst/>
        </p:spPr>
        <p:txBody>
          <a:bodyPr vert="horz" wrap="square" lIns="449187" tIns="224596" rIns="449187" bIns="224596" numCol="1" anchor="t" anchorCtr="0" compatLnSpc="1">
            <a:prstTxWarp prst="textNoShape">
              <a:avLst/>
            </a:prstTxWarp>
          </a:bodyPr>
          <a:lstStyle>
            <a:lvl1pPr algn="ctr" eaLnBrk="1" hangingPunct="1">
              <a:defRPr sz="9907">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21697387" y="38999934"/>
            <a:ext cx="6308084" cy="2853434"/>
          </a:xfrm>
          <a:prstGeom prst="rect">
            <a:avLst/>
          </a:prstGeom>
          <a:noFill/>
          <a:ln w="9525">
            <a:noFill/>
            <a:miter lim="800000"/>
            <a:headEnd/>
            <a:tailEnd/>
          </a:ln>
          <a:effectLst/>
        </p:spPr>
        <p:txBody>
          <a:bodyPr vert="horz" wrap="square" lIns="449187" tIns="224596" rIns="449187" bIns="224596" numCol="1" anchor="t" anchorCtr="0" compatLnSpc="1">
            <a:prstTxWarp prst="textNoShape">
              <a:avLst/>
            </a:prstTxWarp>
          </a:bodyPr>
          <a:lstStyle>
            <a:lvl1pPr algn="r" eaLnBrk="1" hangingPunct="1">
              <a:defRPr sz="9907" smtClean="0">
                <a:latin typeface="Times New Roman" pitchFamily="18" charset="0"/>
              </a:defRPr>
            </a:lvl1pPr>
          </a:lstStyle>
          <a:p>
            <a:pPr>
              <a:defRPr/>
            </a:pPr>
            <a:fld id="{008469A8-197C-4F64-B57D-CCBDFAD3561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356166" rtl="0" eaLnBrk="0" fontAlgn="base" hangingPunct="0">
        <a:spcBef>
          <a:spcPct val="0"/>
        </a:spcBef>
        <a:spcAft>
          <a:spcPct val="0"/>
        </a:spcAft>
        <a:defRPr sz="25475">
          <a:solidFill>
            <a:schemeClr val="tx2"/>
          </a:solidFill>
          <a:latin typeface="+mj-lt"/>
          <a:ea typeface="+mj-ea"/>
          <a:cs typeface="+mj-cs"/>
        </a:defRPr>
      </a:lvl1pPr>
      <a:lvl2pPr algn="ctr" defTabSz="6356166" rtl="0" eaLnBrk="0" fontAlgn="base" hangingPunct="0">
        <a:spcBef>
          <a:spcPct val="0"/>
        </a:spcBef>
        <a:spcAft>
          <a:spcPct val="0"/>
        </a:spcAft>
        <a:defRPr sz="25475">
          <a:solidFill>
            <a:schemeClr val="tx2"/>
          </a:solidFill>
          <a:latin typeface="Calibri" pitchFamily="34" charset="0"/>
        </a:defRPr>
      </a:lvl2pPr>
      <a:lvl3pPr algn="ctr" defTabSz="6356166" rtl="0" eaLnBrk="0" fontAlgn="base" hangingPunct="0">
        <a:spcBef>
          <a:spcPct val="0"/>
        </a:spcBef>
        <a:spcAft>
          <a:spcPct val="0"/>
        </a:spcAft>
        <a:defRPr sz="25475">
          <a:solidFill>
            <a:schemeClr val="tx2"/>
          </a:solidFill>
          <a:latin typeface="Calibri" pitchFamily="34" charset="0"/>
        </a:defRPr>
      </a:lvl3pPr>
      <a:lvl4pPr algn="ctr" defTabSz="6356166" rtl="0" eaLnBrk="0" fontAlgn="base" hangingPunct="0">
        <a:spcBef>
          <a:spcPct val="0"/>
        </a:spcBef>
        <a:spcAft>
          <a:spcPct val="0"/>
        </a:spcAft>
        <a:defRPr sz="25475">
          <a:solidFill>
            <a:schemeClr val="tx2"/>
          </a:solidFill>
          <a:latin typeface="Calibri" pitchFamily="34" charset="0"/>
        </a:defRPr>
      </a:lvl4pPr>
      <a:lvl5pPr algn="ctr" defTabSz="6356166" rtl="0" eaLnBrk="0" fontAlgn="base" hangingPunct="0">
        <a:spcBef>
          <a:spcPct val="0"/>
        </a:spcBef>
        <a:spcAft>
          <a:spcPct val="0"/>
        </a:spcAft>
        <a:defRPr sz="25475">
          <a:solidFill>
            <a:schemeClr val="tx2"/>
          </a:solidFill>
          <a:latin typeface="Calibri" pitchFamily="34" charset="0"/>
        </a:defRPr>
      </a:lvl5pPr>
      <a:lvl6pPr marL="647075" algn="ctr" defTabSz="6356166" rtl="0" fontAlgn="base">
        <a:spcBef>
          <a:spcPct val="0"/>
        </a:spcBef>
        <a:spcAft>
          <a:spcPct val="0"/>
        </a:spcAft>
        <a:defRPr sz="30570">
          <a:solidFill>
            <a:schemeClr val="tx2"/>
          </a:solidFill>
          <a:latin typeface="Times New Roman" pitchFamily="18" charset="0"/>
        </a:defRPr>
      </a:lvl6pPr>
      <a:lvl7pPr marL="1294150" algn="ctr" defTabSz="6356166" rtl="0" fontAlgn="base">
        <a:spcBef>
          <a:spcPct val="0"/>
        </a:spcBef>
        <a:spcAft>
          <a:spcPct val="0"/>
        </a:spcAft>
        <a:defRPr sz="30570">
          <a:solidFill>
            <a:schemeClr val="tx2"/>
          </a:solidFill>
          <a:latin typeface="Times New Roman" pitchFamily="18" charset="0"/>
        </a:defRPr>
      </a:lvl7pPr>
      <a:lvl8pPr marL="1941225" algn="ctr" defTabSz="6356166" rtl="0" fontAlgn="base">
        <a:spcBef>
          <a:spcPct val="0"/>
        </a:spcBef>
        <a:spcAft>
          <a:spcPct val="0"/>
        </a:spcAft>
        <a:defRPr sz="30570">
          <a:solidFill>
            <a:schemeClr val="tx2"/>
          </a:solidFill>
          <a:latin typeface="Times New Roman" pitchFamily="18" charset="0"/>
        </a:defRPr>
      </a:lvl8pPr>
      <a:lvl9pPr marL="2588301" algn="ctr" defTabSz="6356166" rtl="0" fontAlgn="base">
        <a:spcBef>
          <a:spcPct val="0"/>
        </a:spcBef>
        <a:spcAft>
          <a:spcPct val="0"/>
        </a:spcAft>
        <a:defRPr sz="30570">
          <a:solidFill>
            <a:schemeClr val="tx2"/>
          </a:solidFill>
          <a:latin typeface="Times New Roman" pitchFamily="18" charset="0"/>
        </a:defRPr>
      </a:lvl9pPr>
    </p:titleStyle>
    <p:bodyStyle>
      <a:lvl1pPr marL="2381596" indent="-2381596" algn="l" defTabSz="6356166" rtl="0" eaLnBrk="0" fontAlgn="base" hangingPunct="0">
        <a:spcBef>
          <a:spcPct val="20000"/>
        </a:spcBef>
        <a:spcAft>
          <a:spcPct val="0"/>
        </a:spcAft>
        <a:buChar char="•"/>
        <a:defRPr sz="15285">
          <a:solidFill>
            <a:schemeClr val="tx1"/>
          </a:solidFill>
          <a:latin typeface="+mn-lt"/>
          <a:ea typeface="+mn-ea"/>
          <a:cs typeface="+mn-cs"/>
        </a:defRPr>
      </a:lvl1pPr>
      <a:lvl2pPr marL="5165368" indent="-1981668" algn="l" defTabSz="6356166" rtl="0" eaLnBrk="0" fontAlgn="base" hangingPunct="0">
        <a:spcBef>
          <a:spcPct val="20000"/>
        </a:spcBef>
        <a:spcAft>
          <a:spcPct val="0"/>
        </a:spcAft>
        <a:buChar char="–"/>
        <a:defRPr sz="13587">
          <a:solidFill>
            <a:schemeClr val="tx1"/>
          </a:solidFill>
          <a:latin typeface="+mn-lt"/>
        </a:defRPr>
      </a:lvl2pPr>
      <a:lvl3pPr marL="7946893" indent="-1590726" algn="l" defTabSz="6356166" rtl="0" eaLnBrk="0" fontAlgn="base" hangingPunct="0">
        <a:spcBef>
          <a:spcPct val="20000"/>
        </a:spcBef>
        <a:spcAft>
          <a:spcPct val="0"/>
        </a:spcAft>
        <a:buChar char="•"/>
        <a:defRPr sz="13587">
          <a:solidFill>
            <a:schemeClr val="tx1"/>
          </a:solidFill>
          <a:latin typeface="+mn-lt"/>
        </a:defRPr>
      </a:lvl3pPr>
      <a:lvl4pPr marL="11130591" indent="-1592974" algn="l" defTabSz="6356166" rtl="0" eaLnBrk="0" fontAlgn="base" hangingPunct="0">
        <a:spcBef>
          <a:spcPct val="20000"/>
        </a:spcBef>
        <a:spcAft>
          <a:spcPct val="0"/>
        </a:spcAft>
        <a:buChar char="–"/>
        <a:defRPr sz="12455">
          <a:solidFill>
            <a:schemeClr val="tx1"/>
          </a:solidFill>
          <a:latin typeface="+mn-lt"/>
        </a:defRPr>
      </a:lvl4pPr>
      <a:lvl5pPr marL="14303057" indent="-1592974" algn="l" defTabSz="6356166" rtl="0" eaLnBrk="0" fontAlgn="base" hangingPunct="0">
        <a:spcBef>
          <a:spcPct val="20000"/>
        </a:spcBef>
        <a:spcAft>
          <a:spcPct val="0"/>
        </a:spcAft>
        <a:buChar char="»"/>
        <a:defRPr sz="12455">
          <a:solidFill>
            <a:schemeClr val="tx1"/>
          </a:solidFill>
          <a:latin typeface="+mn-lt"/>
        </a:defRPr>
      </a:lvl5pPr>
      <a:lvl6pPr marL="14950132" indent="-1592974" algn="l" defTabSz="6356166" rtl="0" fontAlgn="base">
        <a:spcBef>
          <a:spcPct val="20000"/>
        </a:spcBef>
        <a:spcAft>
          <a:spcPct val="0"/>
        </a:spcAft>
        <a:buChar char="»"/>
        <a:defRPr sz="14011">
          <a:solidFill>
            <a:schemeClr val="tx1"/>
          </a:solidFill>
          <a:latin typeface="+mn-lt"/>
        </a:defRPr>
      </a:lvl6pPr>
      <a:lvl7pPr marL="15597208" indent="-1592974" algn="l" defTabSz="6356166" rtl="0" fontAlgn="base">
        <a:spcBef>
          <a:spcPct val="20000"/>
        </a:spcBef>
        <a:spcAft>
          <a:spcPct val="0"/>
        </a:spcAft>
        <a:buChar char="»"/>
        <a:defRPr sz="14011">
          <a:solidFill>
            <a:schemeClr val="tx1"/>
          </a:solidFill>
          <a:latin typeface="+mn-lt"/>
        </a:defRPr>
      </a:lvl7pPr>
      <a:lvl8pPr marL="16244283" indent="-1592974" algn="l" defTabSz="6356166" rtl="0" fontAlgn="base">
        <a:spcBef>
          <a:spcPct val="20000"/>
        </a:spcBef>
        <a:spcAft>
          <a:spcPct val="0"/>
        </a:spcAft>
        <a:buChar char="»"/>
        <a:defRPr sz="14011">
          <a:solidFill>
            <a:schemeClr val="tx1"/>
          </a:solidFill>
          <a:latin typeface="+mn-lt"/>
        </a:defRPr>
      </a:lvl8pPr>
      <a:lvl9pPr marL="16891358" indent="-1592974" algn="l" defTabSz="6356166" rtl="0" fontAlgn="base">
        <a:spcBef>
          <a:spcPct val="20000"/>
        </a:spcBef>
        <a:spcAft>
          <a:spcPct val="0"/>
        </a:spcAft>
        <a:buChar char="»"/>
        <a:defRPr sz="14011">
          <a:solidFill>
            <a:schemeClr val="tx1"/>
          </a:solidFill>
          <a:latin typeface="+mn-lt"/>
        </a:defRPr>
      </a:lvl9pPr>
    </p:bodyStyle>
    <p:otherStyle>
      <a:defPPr>
        <a:defRPr lang="en-US"/>
      </a:defPPr>
      <a:lvl1pPr marL="0" algn="l" defTabSz="1294150" rtl="0" eaLnBrk="1" latinLnBrk="0" hangingPunct="1">
        <a:defRPr sz="2548" kern="1200">
          <a:solidFill>
            <a:schemeClr val="tx1"/>
          </a:solidFill>
          <a:latin typeface="+mn-lt"/>
          <a:ea typeface="+mn-ea"/>
          <a:cs typeface="+mn-cs"/>
        </a:defRPr>
      </a:lvl1pPr>
      <a:lvl2pPr marL="647075" algn="l" defTabSz="1294150" rtl="0" eaLnBrk="1" latinLnBrk="0" hangingPunct="1">
        <a:defRPr sz="2548" kern="1200">
          <a:solidFill>
            <a:schemeClr val="tx1"/>
          </a:solidFill>
          <a:latin typeface="+mn-lt"/>
          <a:ea typeface="+mn-ea"/>
          <a:cs typeface="+mn-cs"/>
        </a:defRPr>
      </a:lvl2pPr>
      <a:lvl3pPr marL="1294150" algn="l" defTabSz="1294150" rtl="0" eaLnBrk="1" latinLnBrk="0" hangingPunct="1">
        <a:defRPr sz="2548" kern="1200">
          <a:solidFill>
            <a:schemeClr val="tx1"/>
          </a:solidFill>
          <a:latin typeface="+mn-lt"/>
          <a:ea typeface="+mn-ea"/>
          <a:cs typeface="+mn-cs"/>
        </a:defRPr>
      </a:lvl3pPr>
      <a:lvl4pPr marL="1941225" algn="l" defTabSz="1294150" rtl="0" eaLnBrk="1" latinLnBrk="0" hangingPunct="1">
        <a:defRPr sz="2548" kern="1200">
          <a:solidFill>
            <a:schemeClr val="tx1"/>
          </a:solidFill>
          <a:latin typeface="+mn-lt"/>
          <a:ea typeface="+mn-ea"/>
          <a:cs typeface="+mn-cs"/>
        </a:defRPr>
      </a:lvl4pPr>
      <a:lvl5pPr marL="2588301" algn="l" defTabSz="1294150" rtl="0" eaLnBrk="1" latinLnBrk="0" hangingPunct="1">
        <a:defRPr sz="2548" kern="1200">
          <a:solidFill>
            <a:schemeClr val="tx1"/>
          </a:solidFill>
          <a:latin typeface="+mn-lt"/>
          <a:ea typeface="+mn-ea"/>
          <a:cs typeface="+mn-cs"/>
        </a:defRPr>
      </a:lvl5pPr>
      <a:lvl6pPr marL="3235376" algn="l" defTabSz="1294150" rtl="0" eaLnBrk="1" latinLnBrk="0" hangingPunct="1">
        <a:defRPr sz="2548" kern="1200">
          <a:solidFill>
            <a:schemeClr val="tx1"/>
          </a:solidFill>
          <a:latin typeface="+mn-lt"/>
          <a:ea typeface="+mn-ea"/>
          <a:cs typeface="+mn-cs"/>
        </a:defRPr>
      </a:lvl6pPr>
      <a:lvl7pPr marL="3882451" algn="l" defTabSz="1294150" rtl="0" eaLnBrk="1" latinLnBrk="0" hangingPunct="1">
        <a:defRPr sz="2548" kern="1200">
          <a:solidFill>
            <a:schemeClr val="tx1"/>
          </a:solidFill>
          <a:latin typeface="+mn-lt"/>
          <a:ea typeface="+mn-ea"/>
          <a:cs typeface="+mn-cs"/>
        </a:defRPr>
      </a:lvl7pPr>
      <a:lvl8pPr marL="4529526" algn="l" defTabSz="1294150" rtl="0" eaLnBrk="1" latinLnBrk="0" hangingPunct="1">
        <a:defRPr sz="2548" kern="1200">
          <a:solidFill>
            <a:schemeClr val="tx1"/>
          </a:solidFill>
          <a:latin typeface="+mn-lt"/>
          <a:ea typeface="+mn-ea"/>
          <a:cs typeface="+mn-cs"/>
        </a:defRPr>
      </a:lvl8pPr>
      <a:lvl9pPr marL="5176601" algn="l" defTabSz="1294150" rtl="0" eaLnBrk="1" latinLnBrk="0" hangingPunct="1">
        <a:defRPr sz="25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t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102"/>
          <p:cNvSpPr>
            <a:spLocks noChangeArrowheads="1"/>
          </p:cNvSpPr>
          <p:nvPr/>
        </p:nvSpPr>
        <p:spPr bwMode="auto">
          <a:xfrm>
            <a:off x="609363" y="18806396"/>
            <a:ext cx="4921869" cy="1181219"/>
          </a:xfrm>
          <a:prstGeom prst="roundRect">
            <a:avLst>
              <a:gd name="adj" fmla="val 22176"/>
            </a:avLst>
          </a:prstGeom>
          <a:solidFill>
            <a:srgbClr val="000092"/>
          </a:solidFill>
          <a:ln w="9525">
            <a:solidFill>
              <a:schemeClr val="bg1"/>
            </a:solidFill>
            <a:round/>
            <a:headEnd/>
            <a:tailEnd/>
          </a:ln>
        </p:spPr>
        <p:txBody>
          <a:bodyPr wrap="none" tIns="0"/>
          <a:lstStyle/>
          <a:p>
            <a:pPr defTabSz="1296268"/>
            <a:r>
              <a:rPr lang="en-GB" sz="6793" b="1" dirty="0">
                <a:solidFill>
                  <a:schemeClr val="bg1"/>
                </a:solidFill>
                <a:latin typeface="+mn-lt"/>
                <a:cs typeface="Arial" charset="0"/>
              </a:rPr>
              <a:t>Results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7397" y="29164933"/>
            <a:ext cx="8640000" cy="7318679"/>
          </a:xfrm>
          <a:prstGeom prst="rect">
            <a:avLst/>
          </a:prstGeom>
        </p:spPr>
      </p:pic>
      <p:sp>
        <p:nvSpPr>
          <p:cNvPr id="2054" name="AutoShape 103"/>
          <p:cNvSpPr>
            <a:spLocks noChangeArrowheads="1"/>
          </p:cNvSpPr>
          <p:nvPr/>
        </p:nvSpPr>
        <p:spPr bwMode="auto">
          <a:xfrm>
            <a:off x="609363" y="19987615"/>
            <a:ext cx="29037630" cy="16494600"/>
          </a:xfrm>
          <a:prstGeom prst="roundRect">
            <a:avLst>
              <a:gd name="adj" fmla="val 2106"/>
            </a:avLst>
          </a:prstGeom>
          <a:noFill/>
          <a:ln w="9525">
            <a:solidFill>
              <a:srgbClr val="000092"/>
            </a:solidFill>
            <a:round/>
            <a:headEnd/>
            <a:tailEnd/>
          </a:ln>
        </p:spPr>
        <p:txBody>
          <a:bodyPr wrap="square" rIns="252000" numCol="3" spcCol="720000">
            <a:noAutofit/>
          </a:bodyPr>
          <a:lstStyle/>
          <a:p>
            <a:pPr algn="just" defTabSz="1296398" eaLnBrk="1" hangingPunct="1"/>
            <a:endParaRPr lang="en-GB" sz="4000" dirty="0" smtClean="0">
              <a:solidFill>
                <a:srgbClr val="000092"/>
              </a:solidFill>
              <a:latin typeface="+mn-lt"/>
            </a:endParaRPr>
          </a:p>
        </p:txBody>
      </p:sp>
      <p:sp>
        <p:nvSpPr>
          <p:cNvPr id="2057" name="AutoShape 85"/>
          <p:cNvSpPr>
            <a:spLocks noChangeArrowheads="1"/>
          </p:cNvSpPr>
          <p:nvPr/>
        </p:nvSpPr>
        <p:spPr bwMode="auto">
          <a:xfrm>
            <a:off x="66232" y="220719"/>
            <a:ext cx="30208981" cy="3312296"/>
          </a:xfrm>
          <a:prstGeom prst="roundRect">
            <a:avLst>
              <a:gd name="adj" fmla="val 7016"/>
            </a:avLst>
          </a:prstGeom>
          <a:solidFill>
            <a:srgbClr val="000092"/>
          </a:solidFill>
          <a:ln>
            <a:solidFill>
              <a:schemeClr val="bg1"/>
            </a:solidFill>
            <a:headEnd/>
            <a:tailEnd/>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en-GB" sz="9341" b="1" dirty="0">
                <a:solidFill>
                  <a:prstClr val="white"/>
                </a:solidFill>
                <a:ea typeface="Verdana" pitchFamily="34" charset="0"/>
                <a:cs typeface="Arial" charset="0"/>
              </a:rPr>
              <a:t>	</a:t>
            </a:r>
          </a:p>
        </p:txBody>
      </p:sp>
      <p:sp>
        <p:nvSpPr>
          <p:cNvPr id="2052" name="TextBox 26"/>
          <p:cNvSpPr txBox="1">
            <a:spLocks noChangeArrowheads="1"/>
          </p:cNvSpPr>
          <p:nvPr/>
        </p:nvSpPr>
        <p:spPr bwMode="auto">
          <a:xfrm>
            <a:off x="337398" y="831488"/>
            <a:ext cx="22751084" cy="2417841"/>
          </a:xfrm>
          <a:prstGeom prst="rect">
            <a:avLst/>
          </a:prstGeom>
          <a:solidFill>
            <a:srgbClr val="000092"/>
          </a:solidFill>
          <a:ln w="9525">
            <a:noFill/>
            <a:miter lim="800000"/>
            <a:headEnd/>
            <a:tailEnd/>
          </a:ln>
        </p:spPr>
        <p:txBody>
          <a:bodyPr wrap="square">
            <a:spAutoFit/>
          </a:bodyPr>
          <a:lstStyle/>
          <a:p>
            <a:pPr>
              <a:lnSpc>
                <a:spcPct val="120000"/>
              </a:lnSpc>
              <a:spcBef>
                <a:spcPts val="600"/>
              </a:spcBef>
              <a:spcAft>
                <a:spcPts val="1200"/>
              </a:spcAft>
            </a:pPr>
            <a:r>
              <a:rPr lang="en-GB" sz="6600" b="1" dirty="0" smtClean="0">
                <a:solidFill>
                  <a:prstClr val="white"/>
                </a:solidFill>
              </a:rPr>
              <a:t>Ethnicity</a:t>
            </a:r>
            <a:r>
              <a:rPr lang="en-GB" sz="6600" b="1" dirty="0">
                <a:solidFill>
                  <a:prstClr val="white"/>
                </a:solidFill>
              </a:rPr>
              <a:t>, deprivation and screening: an analysis of survival from breast </a:t>
            </a:r>
            <a:r>
              <a:rPr lang="en-GB" sz="6600" b="1" dirty="0" smtClean="0">
                <a:solidFill>
                  <a:prstClr val="white"/>
                </a:solidFill>
              </a:rPr>
              <a:t>cancer in the West Midlands</a:t>
            </a:r>
            <a:endParaRPr lang="en-GB" sz="6600" b="1" dirty="0">
              <a:solidFill>
                <a:prstClr val="white"/>
              </a:solidFill>
              <a:ea typeface="Verdana" pitchFamily="34" charset="0"/>
              <a:cs typeface="Arial" charset="0"/>
            </a:endParaRPr>
          </a:p>
        </p:txBody>
      </p:sp>
      <p:sp>
        <p:nvSpPr>
          <p:cNvPr id="2059" name="Text Box 86"/>
          <p:cNvSpPr txBox="1">
            <a:spLocks noChangeArrowheads="1"/>
          </p:cNvSpPr>
          <p:nvPr/>
        </p:nvSpPr>
        <p:spPr bwMode="auto">
          <a:xfrm>
            <a:off x="66232" y="3530800"/>
            <a:ext cx="30208981" cy="2335691"/>
          </a:xfrm>
          <a:prstGeom prst="roundRect">
            <a:avLst>
              <a:gd name="adj" fmla="val 12492"/>
            </a:avLst>
          </a:prstGeom>
          <a:gradFill>
            <a:gsLst>
              <a:gs pos="0">
                <a:srgbClr val="7AB6F5"/>
              </a:gs>
              <a:gs pos="35000">
                <a:schemeClr val="accent1">
                  <a:tint val="37000"/>
                  <a:satMod val="300000"/>
                </a:schemeClr>
              </a:gs>
              <a:gs pos="100000">
                <a:schemeClr val="accent1">
                  <a:tint val="15000"/>
                  <a:satMod val="350000"/>
                </a:schemeClr>
              </a:gs>
            </a:gsLst>
          </a:gradFill>
          <a:ln>
            <a:noFill/>
            <a:headEnd/>
            <a:tailEnd/>
          </a:ln>
        </p:spPr>
        <p:style>
          <a:lnRef idx="1">
            <a:schemeClr val="accent1"/>
          </a:lnRef>
          <a:fillRef idx="2">
            <a:schemeClr val="accent1"/>
          </a:fillRef>
          <a:effectRef idx="1">
            <a:schemeClr val="accent1"/>
          </a:effectRef>
          <a:fontRef idx="minor">
            <a:schemeClr val="dk1"/>
          </a:fontRef>
        </p:style>
        <p:txBody>
          <a:bodyPr wrap="square">
            <a:noAutofit/>
          </a:bodyPr>
          <a:lstStyle/>
          <a:p>
            <a:pPr defTabSz="1296398" eaLnBrk="1" hangingPunct="1">
              <a:spcAft>
                <a:spcPts val="0"/>
              </a:spcAft>
            </a:pPr>
            <a:r>
              <a:rPr lang="en-GB" sz="5400" b="1" i="1" dirty="0">
                <a:solidFill>
                  <a:srgbClr val="000092"/>
                </a:solidFill>
                <a:cs typeface="Arial" charset="0"/>
              </a:rPr>
              <a:t>Melanie </a:t>
            </a:r>
            <a:r>
              <a:rPr lang="en-GB" sz="5400" b="1" i="1" dirty="0" smtClean="0">
                <a:solidFill>
                  <a:srgbClr val="000092"/>
                </a:solidFill>
                <a:cs typeface="Arial" charset="0"/>
              </a:rPr>
              <a:t>Morris</a:t>
            </a:r>
            <a:r>
              <a:rPr lang="en-GB" sz="5400" b="1" i="1" baseline="30000" dirty="0" smtClean="0">
                <a:solidFill>
                  <a:srgbClr val="000092"/>
                </a:solidFill>
                <a:cs typeface="Arial" charset="0"/>
              </a:rPr>
              <a:t>1</a:t>
            </a:r>
            <a:r>
              <a:rPr lang="en-GB" sz="5400" b="1" i="1" dirty="0" smtClean="0">
                <a:solidFill>
                  <a:srgbClr val="000092"/>
                </a:solidFill>
                <a:cs typeface="Arial" charset="0"/>
              </a:rPr>
              <a:t>, Laura M Woods</a:t>
            </a:r>
            <a:r>
              <a:rPr lang="en-GB" sz="5400" b="1" i="1" baseline="30000" dirty="0">
                <a:solidFill>
                  <a:srgbClr val="000092"/>
                </a:solidFill>
                <a:cs typeface="Arial" charset="0"/>
              </a:rPr>
              <a:t>1</a:t>
            </a:r>
            <a:r>
              <a:rPr lang="en-GB" sz="5400" b="1" i="1" dirty="0" smtClean="0">
                <a:solidFill>
                  <a:srgbClr val="000092"/>
                </a:solidFill>
                <a:cs typeface="Arial" charset="0"/>
              </a:rPr>
              <a:t>, </a:t>
            </a:r>
            <a:r>
              <a:rPr lang="en-GB" sz="5400" b="1" i="1" dirty="0">
                <a:solidFill>
                  <a:srgbClr val="000092"/>
                </a:solidFill>
                <a:cs typeface="Arial" charset="0"/>
              </a:rPr>
              <a:t>Nicola </a:t>
            </a:r>
            <a:r>
              <a:rPr lang="en-GB" sz="5400" b="1" i="1" dirty="0" smtClean="0">
                <a:solidFill>
                  <a:srgbClr val="000092"/>
                </a:solidFill>
                <a:cs typeface="Arial" charset="0"/>
              </a:rPr>
              <a:t>Rogers</a:t>
            </a:r>
            <a:r>
              <a:rPr lang="en-GB" sz="5400" b="1" i="1" baseline="30000" dirty="0">
                <a:solidFill>
                  <a:srgbClr val="000092"/>
                </a:solidFill>
                <a:cs typeface="Arial" charset="0"/>
              </a:rPr>
              <a:t>2</a:t>
            </a:r>
            <a:r>
              <a:rPr lang="en-GB" sz="5400" b="1" i="1" dirty="0" smtClean="0">
                <a:solidFill>
                  <a:srgbClr val="000092"/>
                </a:solidFill>
                <a:cs typeface="Arial" charset="0"/>
              </a:rPr>
              <a:t>, </a:t>
            </a:r>
            <a:r>
              <a:rPr lang="en-GB" sz="5400" b="1" i="1" dirty="0">
                <a:solidFill>
                  <a:srgbClr val="000092"/>
                </a:solidFill>
                <a:cs typeface="Arial" charset="0"/>
              </a:rPr>
              <a:t>Emma </a:t>
            </a:r>
            <a:r>
              <a:rPr lang="en-GB" sz="5400" b="1" i="1" dirty="0" smtClean="0">
                <a:solidFill>
                  <a:srgbClr val="000092"/>
                </a:solidFill>
                <a:cs typeface="Arial" charset="0"/>
              </a:rPr>
              <a:t>O’Sullivan</a:t>
            </a:r>
            <a:r>
              <a:rPr lang="en-GB" sz="5400" b="1" i="1" baseline="30000" dirty="0">
                <a:solidFill>
                  <a:srgbClr val="000092"/>
                </a:solidFill>
                <a:cs typeface="Arial" charset="0"/>
              </a:rPr>
              <a:t>2</a:t>
            </a:r>
            <a:r>
              <a:rPr lang="en-GB" sz="5400" b="1" i="1" dirty="0" smtClean="0">
                <a:solidFill>
                  <a:srgbClr val="000092"/>
                </a:solidFill>
                <a:cs typeface="Arial" charset="0"/>
              </a:rPr>
              <a:t>, </a:t>
            </a:r>
            <a:r>
              <a:rPr lang="en-GB" sz="5400" b="1" i="1" dirty="0">
                <a:solidFill>
                  <a:srgbClr val="000092"/>
                </a:solidFill>
                <a:cs typeface="Arial" charset="0"/>
              </a:rPr>
              <a:t>Olive </a:t>
            </a:r>
            <a:r>
              <a:rPr lang="en-GB" sz="5400" b="1" i="1" dirty="0" smtClean="0">
                <a:solidFill>
                  <a:srgbClr val="000092"/>
                </a:solidFill>
                <a:cs typeface="Arial" charset="0"/>
              </a:rPr>
              <a:t>Kearins</a:t>
            </a:r>
            <a:r>
              <a:rPr lang="en-GB" sz="5400" b="1" i="1" baseline="30000" dirty="0" smtClean="0">
                <a:solidFill>
                  <a:srgbClr val="000092"/>
                </a:solidFill>
                <a:cs typeface="Arial" charset="0"/>
              </a:rPr>
              <a:t>2</a:t>
            </a:r>
            <a:r>
              <a:rPr lang="en-GB" sz="5400" b="1" i="1" dirty="0" smtClean="0">
                <a:solidFill>
                  <a:srgbClr val="000092"/>
                </a:solidFill>
                <a:cs typeface="Arial" charset="0"/>
              </a:rPr>
              <a:t>, </a:t>
            </a:r>
            <a:r>
              <a:rPr lang="en-GB" sz="5400" b="1" i="1" dirty="0">
                <a:solidFill>
                  <a:srgbClr val="000092"/>
                </a:solidFill>
                <a:cs typeface="Arial" charset="0"/>
              </a:rPr>
              <a:t>Bernard </a:t>
            </a:r>
            <a:r>
              <a:rPr lang="en-GB" sz="5400" b="1" i="1" dirty="0" smtClean="0">
                <a:solidFill>
                  <a:srgbClr val="000092"/>
                </a:solidFill>
                <a:cs typeface="Arial" charset="0"/>
              </a:rPr>
              <a:t>Rachet</a:t>
            </a:r>
            <a:r>
              <a:rPr lang="en-GB" sz="5400" b="1" i="1" baseline="30000" dirty="0">
                <a:solidFill>
                  <a:srgbClr val="000092"/>
                </a:solidFill>
                <a:cs typeface="Arial" charset="0"/>
              </a:rPr>
              <a:t>1</a:t>
            </a:r>
            <a:endParaRPr lang="en-GB" sz="5400" b="1" i="1" dirty="0" smtClean="0">
              <a:solidFill>
                <a:srgbClr val="000092"/>
              </a:solidFill>
              <a:cs typeface="Arial" charset="0"/>
            </a:endParaRPr>
          </a:p>
          <a:p>
            <a:pPr defTabSz="1296398" eaLnBrk="1" hangingPunct="1">
              <a:spcAft>
                <a:spcPts val="0"/>
              </a:spcAft>
            </a:pPr>
            <a:r>
              <a:rPr lang="en-GB" sz="4400" b="1" i="1" baseline="30000" dirty="0" smtClean="0">
                <a:solidFill>
                  <a:srgbClr val="000092"/>
                </a:solidFill>
                <a:cs typeface="Arial" charset="0"/>
              </a:rPr>
              <a:t>1</a:t>
            </a:r>
            <a:r>
              <a:rPr lang="en-GB" sz="4400" dirty="0" smtClean="0">
                <a:solidFill>
                  <a:srgbClr val="000092"/>
                </a:solidFill>
                <a:ea typeface="Verdana" pitchFamily="34" charset="0"/>
                <a:cs typeface="Arial" charset="0"/>
              </a:rPr>
              <a:t>Cancer </a:t>
            </a:r>
            <a:r>
              <a:rPr lang="en-GB" sz="4400" dirty="0">
                <a:solidFill>
                  <a:srgbClr val="000092"/>
                </a:solidFill>
                <a:ea typeface="Verdana" pitchFamily="34" charset="0"/>
                <a:cs typeface="Arial" charset="0"/>
              </a:rPr>
              <a:t>Research UK Cancer Survival </a:t>
            </a:r>
            <a:r>
              <a:rPr lang="en-GB" sz="4400" dirty="0" smtClean="0">
                <a:solidFill>
                  <a:srgbClr val="000092"/>
                </a:solidFill>
                <a:ea typeface="Verdana" pitchFamily="34" charset="0"/>
                <a:cs typeface="Arial" charset="0"/>
              </a:rPr>
              <a:t>Group | London </a:t>
            </a:r>
            <a:r>
              <a:rPr lang="en-GB" sz="4400" dirty="0">
                <a:solidFill>
                  <a:srgbClr val="000092"/>
                </a:solidFill>
                <a:ea typeface="Verdana" pitchFamily="34" charset="0"/>
                <a:cs typeface="Arial" charset="0"/>
              </a:rPr>
              <a:t>School of Hygiene &amp; Tropical Medicine | London | </a:t>
            </a:r>
            <a:r>
              <a:rPr lang="en-GB" sz="4400" dirty="0" smtClean="0">
                <a:solidFill>
                  <a:srgbClr val="000092"/>
                </a:solidFill>
                <a:ea typeface="Verdana" pitchFamily="34" charset="0"/>
                <a:cs typeface="Arial" charset="0"/>
              </a:rPr>
              <a:t>www.lshtm.ac.uk</a:t>
            </a:r>
          </a:p>
          <a:p>
            <a:pPr>
              <a:lnSpc>
                <a:spcPct val="115000"/>
              </a:lnSpc>
              <a:spcAft>
                <a:spcPts val="0"/>
              </a:spcAft>
            </a:pPr>
            <a:r>
              <a:rPr lang="en-GB" sz="4400" baseline="30000" dirty="0">
                <a:solidFill>
                  <a:srgbClr val="000092"/>
                </a:solidFill>
                <a:ea typeface="Verdana" pitchFamily="34" charset="0"/>
                <a:cs typeface="Arial" charset="0"/>
              </a:rPr>
              <a:t>2</a:t>
            </a:r>
            <a:r>
              <a:rPr lang="en-GB" sz="4400" dirty="0">
                <a:solidFill>
                  <a:srgbClr val="000092"/>
                </a:solidFill>
                <a:ea typeface="Verdana" pitchFamily="34" charset="0"/>
                <a:cs typeface="Arial" charset="0"/>
              </a:rPr>
              <a:t>West</a:t>
            </a:r>
            <a:r>
              <a:rPr lang="en-GB" sz="4400" dirty="0" smtClean="0">
                <a:latin typeface="Calibri" panose="020F0502020204030204" pitchFamily="34" charset="0"/>
                <a:ea typeface="Calibri" panose="020F0502020204030204" pitchFamily="34" charset="0"/>
                <a:cs typeface="Times New Roman" panose="02020603050405020304" pitchFamily="18" charset="0"/>
              </a:rPr>
              <a:t> </a:t>
            </a:r>
            <a:r>
              <a:rPr lang="en-GB" sz="4400" dirty="0">
                <a:solidFill>
                  <a:srgbClr val="000092"/>
                </a:solidFill>
                <a:ea typeface="Verdana" pitchFamily="34" charset="0"/>
                <a:cs typeface="Arial" charset="0"/>
              </a:rPr>
              <a:t>Midlands Breast Screening Quality Assurance Reference Centre, Public Health England</a:t>
            </a:r>
          </a:p>
          <a:p>
            <a:pPr defTabSz="1296398" eaLnBrk="1" hangingPunct="1">
              <a:spcAft>
                <a:spcPts val="0"/>
              </a:spcAft>
            </a:pPr>
            <a:endParaRPr lang="en-GB" sz="4400" dirty="0">
              <a:solidFill>
                <a:srgbClr val="000092"/>
              </a:solidFill>
              <a:ea typeface="Verdana" pitchFamily="34" charset="0"/>
              <a:cs typeface="Arial" charset="0"/>
            </a:endParaRPr>
          </a:p>
        </p:txBody>
      </p:sp>
      <p:sp>
        <p:nvSpPr>
          <p:cNvPr id="2060" name="AutoShape 89"/>
          <p:cNvSpPr>
            <a:spLocks noChangeArrowheads="1"/>
          </p:cNvSpPr>
          <p:nvPr/>
        </p:nvSpPr>
        <p:spPr bwMode="auto">
          <a:xfrm>
            <a:off x="609363" y="6017636"/>
            <a:ext cx="4920355" cy="1181219"/>
          </a:xfrm>
          <a:prstGeom prst="roundRect">
            <a:avLst>
              <a:gd name="adj" fmla="val 22176"/>
            </a:avLst>
          </a:prstGeom>
          <a:solidFill>
            <a:srgbClr val="000092"/>
          </a:solidFill>
          <a:ln w="9525">
            <a:solidFill>
              <a:schemeClr val="bg1"/>
            </a:solidFill>
            <a:round/>
            <a:headEnd/>
            <a:tailEnd/>
          </a:ln>
        </p:spPr>
        <p:txBody>
          <a:bodyPr wrap="none" tIns="0"/>
          <a:lstStyle/>
          <a:p>
            <a:pPr defTabSz="1296268"/>
            <a:r>
              <a:rPr lang="en-GB" sz="6793" b="1" dirty="0">
                <a:solidFill>
                  <a:schemeClr val="bg1"/>
                </a:solidFill>
                <a:latin typeface="+mn-lt"/>
                <a:cs typeface="Arial" charset="0"/>
              </a:rPr>
              <a:t>Introduction</a:t>
            </a:r>
          </a:p>
        </p:txBody>
      </p:sp>
      <p:sp>
        <p:nvSpPr>
          <p:cNvPr id="2061" name="AutoShape 90"/>
          <p:cNvSpPr>
            <a:spLocks noChangeArrowheads="1"/>
          </p:cNvSpPr>
          <p:nvPr/>
        </p:nvSpPr>
        <p:spPr bwMode="auto">
          <a:xfrm>
            <a:off x="643515" y="7183267"/>
            <a:ext cx="29003478" cy="3015810"/>
          </a:xfrm>
          <a:prstGeom prst="roundRect">
            <a:avLst>
              <a:gd name="adj" fmla="val 5474"/>
            </a:avLst>
          </a:prstGeom>
          <a:solidFill>
            <a:srgbClr val="FFFFFF">
              <a:alpha val="69804"/>
            </a:srgbClr>
          </a:solidFill>
          <a:ln w="9525">
            <a:solidFill>
              <a:srgbClr val="000092"/>
            </a:solidFill>
            <a:round/>
            <a:headEnd/>
            <a:tailEnd/>
          </a:ln>
        </p:spPr>
        <p:txBody>
          <a:bodyPr wrap="square" rIns="360000" numCol="2" spcCol="720000">
            <a:noAutofit/>
          </a:bodyPr>
          <a:lstStyle/>
          <a:p>
            <a:pPr marL="446088" indent="-446088" algn="just" defTabSz="1296398" eaLnBrk="1" hangingPunct="1">
              <a:lnSpc>
                <a:spcPct val="114000"/>
              </a:lnSpc>
              <a:buFont typeface="Arial" panose="020B0604020202020204" pitchFamily="34" charset="0"/>
              <a:buChar char="•"/>
            </a:pPr>
            <a:r>
              <a:rPr lang="en-GB" sz="4000" dirty="0" smtClean="0">
                <a:solidFill>
                  <a:srgbClr val="000092"/>
                </a:solidFill>
                <a:latin typeface="+mn-lt"/>
              </a:rPr>
              <a:t>There are social </a:t>
            </a:r>
            <a:r>
              <a:rPr lang="en-GB" sz="4000" dirty="0">
                <a:solidFill>
                  <a:srgbClr val="000092"/>
                </a:solidFill>
                <a:latin typeface="+mn-lt"/>
              </a:rPr>
              <a:t>inequalities in breast cancer survival </a:t>
            </a:r>
            <a:r>
              <a:rPr lang="en-GB" sz="4000" dirty="0" smtClean="0">
                <a:solidFill>
                  <a:srgbClr val="000092"/>
                </a:solidFill>
                <a:latin typeface="+mn-lt"/>
              </a:rPr>
              <a:t>with those in more deprived and Black ethnic groups having lower survival. </a:t>
            </a:r>
          </a:p>
          <a:p>
            <a:pPr marL="446088" indent="-446088" algn="just" defTabSz="1296398" eaLnBrk="1" hangingPunct="1">
              <a:lnSpc>
                <a:spcPct val="114000"/>
              </a:lnSpc>
              <a:buFont typeface="Arial" panose="020B0604020202020204" pitchFamily="34" charset="0"/>
              <a:buChar char="•"/>
            </a:pPr>
            <a:r>
              <a:rPr lang="en-GB" sz="4000" dirty="0" smtClean="0">
                <a:solidFill>
                  <a:srgbClr val="000092"/>
                </a:solidFill>
                <a:latin typeface="+mn-lt"/>
              </a:rPr>
              <a:t>These differences might be smaller when the cancer </a:t>
            </a:r>
            <a:r>
              <a:rPr lang="en-GB" sz="4000" dirty="0">
                <a:solidFill>
                  <a:srgbClr val="000092"/>
                </a:solidFill>
                <a:latin typeface="+mn-lt"/>
              </a:rPr>
              <a:t>is </a:t>
            </a:r>
            <a:r>
              <a:rPr lang="en-GB" sz="4000" dirty="0" smtClean="0">
                <a:solidFill>
                  <a:srgbClr val="000092"/>
                </a:solidFill>
                <a:latin typeface="+mn-lt"/>
              </a:rPr>
              <a:t/>
            </a:r>
            <a:br>
              <a:rPr lang="en-GB" sz="4000" dirty="0" smtClean="0">
                <a:solidFill>
                  <a:srgbClr val="000092"/>
                </a:solidFill>
                <a:latin typeface="+mn-lt"/>
              </a:rPr>
            </a:br>
            <a:r>
              <a:rPr lang="en-GB" sz="4000" dirty="0" smtClean="0">
                <a:solidFill>
                  <a:srgbClr val="000092"/>
                </a:solidFill>
                <a:latin typeface="+mn-lt"/>
              </a:rPr>
              <a:t>screen-detected.</a:t>
            </a:r>
          </a:p>
          <a:p>
            <a:pPr marL="446088" indent="-446088" algn="just" defTabSz="1296398" eaLnBrk="1" hangingPunct="1">
              <a:lnSpc>
                <a:spcPct val="114000"/>
              </a:lnSpc>
              <a:buFont typeface="Arial" panose="020B0604020202020204" pitchFamily="34" charset="0"/>
              <a:buChar char="•"/>
            </a:pPr>
            <a:r>
              <a:rPr lang="en-GB" sz="4000" dirty="0" smtClean="0">
                <a:solidFill>
                  <a:srgbClr val="000092"/>
                </a:solidFill>
                <a:latin typeface="+mn-lt"/>
              </a:rPr>
              <a:t>We used linked data and new </a:t>
            </a:r>
            <a:r>
              <a:rPr lang="en-GB" sz="4000" dirty="0">
                <a:solidFill>
                  <a:srgbClr val="000092"/>
                </a:solidFill>
                <a:latin typeface="+mn-lt"/>
              </a:rPr>
              <a:t>analytic techniques to </a:t>
            </a:r>
            <a:r>
              <a:rPr lang="en-GB" sz="4000" dirty="0" smtClean="0">
                <a:solidFill>
                  <a:srgbClr val="000092"/>
                </a:solidFill>
                <a:latin typeface="+mn-lt"/>
              </a:rPr>
              <a:t>investigate survival differences amongst women with screen-detected </a:t>
            </a:r>
            <a:r>
              <a:rPr lang="en-GB" sz="4000" dirty="0">
                <a:solidFill>
                  <a:srgbClr val="000092"/>
                </a:solidFill>
                <a:latin typeface="+mn-lt"/>
              </a:rPr>
              <a:t>and non-screen-detected breast </a:t>
            </a:r>
            <a:r>
              <a:rPr lang="en-GB" sz="4000" dirty="0" smtClean="0">
                <a:solidFill>
                  <a:srgbClr val="000092"/>
                </a:solidFill>
                <a:latin typeface="+mn-lt"/>
              </a:rPr>
              <a:t>cancer, by ethnicity and deprivation.</a:t>
            </a:r>
            <a:endParaRPr lang="en-GB" sz="4000" dirty="0">
              <a:solidFill>
                <a:srgbClr val="000092"/>
              </a:solidFill>
              <a:latin typeface="+mn-lt"/>
            </a:endParaRPr>
          </a:p>
        </p:txBody>
      </p:sp>
      <p:pic>
        <p:nvPicPr>
          <p:cNvPr id="2119" name="Picture 26" descr="lshtm_logo_posters-white.tif"/>
          <p:cNvPicPr>
            <a:picLocks noChangeAspect="1"/>
          </p:cNvPicPr>
          <p:nvPr/>
        </p:nvPicPr>
        <p:blipFill>
          <a:blip r:embed="rId3" cstate="print">
            <a:clrChange>
              <a:clrFrom>
                <a:srgbClr val="000000"/>
              </a:clrFrom>
              <a:clrTo>
                <a:srgbClr val="000000">
                  <a:alpha val="0"/>
                </a:srgbClr>
              </a:clrTo>
            </a:clrChange>
          </a:blip>
          <a:srcRect/>
          <a:stretch>
            <a:fillRect/>
          </a:stretch>
        </p:blipFill>
        <p:spPr bwMode="auto">
          <a:xfrm>
            <a:off x="23394747" y="301607"/>
            <a:ext cx="6428090" cy="3231408"/>
          </a:xfrm>
          <a:prstGeom prst="rect">
            <a:avLst/>
          </a:prstGeom>
          <a:solidFill>
            <a:srgbClr val="000092"/>
          </a:solidFill>
          <a:ln w="9525">
            <a:noFill/>
            <a:miter lim="800000"/>
            <a:headEnd/>
            <a:tailEnd/>
          </a:ln>
        </p:spPr>
      </p:pic>
      <p:grpSp>
        <p:nvGrpSpPr>
          <p:cNvPr id="17" name="Group 16"/>
          <p:cNvGrpSpPr/>
          <p:nvPr/>
        </p:nvGrpSpPr>
        <p:grpSpPr>
          <a:xfrm>
            <a:off x="651789" y="36574189"/>
            <a:ext cx="29018857" cy="4383109"/>
            <a:chOff x="651789" y="36574189"/>
            <a:chExt cx="29018857" cy="4383109"/>
          </a:xfrm>
        </p:grpSpPr>
        <p:sp>
          <p:nvSpPr>
            <p:cNvPr id="2067" name="AutoShape 104"/>
            <p:cNvSpPr>
              <a:spLocks noChangeArrowheads="1"/>
            </p:cNvSpPr>
            <p:nvPr/>
          </p:nvSpPr>
          <p:spPr bwMode="auto">
            <a:xfrm>
              <a:off x="651789" y="36574189"/>
              <a:ext cx="4919784" cy="1171874"/>
            </a:xfrm>
            <a:prstGeom prst="roundRect">
              <a:avLst>
                <a:gd name="adj" fmla="val 22176"/>
              </a:avLst>
            </a:prstGeom>
            <a:solidFill>
              <a:srgbClr val="000092"/>
            </a:solidFill>
            <a:ln w="9525">
              <a:solidFill>
                <a:schemeClr val="bg1"/>
              </a:solidFill>
              <a:round/>
              <a:headEnd/>
              <a:tailEnd/>
            </a:ln>
          </p:spPr>
          <p:txBody>
            <a:bodyPr wrap="none" tIns="0"/>
            <a:lstStyle/>
            <a:p>
              <a:pPr defTabSz="1296268"/>
              <a:r>
                <a:rPr lang="en-GB" sz="6793" b="1" dirty="0">
                  <a:solidFill>
                    <a:schemeClr val="bg1"/>
                  </a:solidFill>
                  <a:latin typeface="+mn-lt"/>
                  <a:cs typeface="Arial" charset="0"/>
                </a:rPr>
                <a:t>Conclusions</a:t>
              </a:r>
            </a:p>
          </p:txBody>
        </p:sp>
        <p:sp>
          <p:nvSpPr>
            <p:cNvPr id="2068" name="AutoShape 105"/>
            <p:cNvSpPr>
              <a:spLocks noChangeArrowheads="1"/>
            </p:cNvSpPr>
            <p:nvPr/>
          </p:nvSpPr>
          <p:spPr bwMode="auto">
            <a:xfrm>
              <a:off x="651789" y="37749463"/>
              <a:ext cx="29018857" cy="3207835"/>
            </a:xfrm>
            <a:prstGeom prst="roundRect">
              <a:avLst>
                <a:gd name="adj" fmla="val 5778"/>
              </a:avLst>
            </a:prstGeom>
            <a:solidFill>
              <a:srgbClr val="FFFFFF">
                <a:alpha val="69804"/>
              </a:srgbClr>
            </a:solidFill>
            <a:ln w="9525">
              <a:solidFill>
                <a:srgbClr val="000092"/>
              </a:solidFill>
              <a:round/>
              <a:headEnd/>
              <a:tailEnd/>
            </a:ln>
          </p:spPr>
          <p:txBody>
            <a:bodyPr lIns="90000" rIns="360000" numCol="2" spcCol="720000"/>
            <a:lstStyle/>
            <a:p>
              <a:pPr marL="446088" indent="-446088" algn="just" defTabSz="1296398" eaLnBrk="1" hangingPunct="1">
                <a:lnSpc>
                  <a:spcPct val="105000"/>
                </a:lnSpc>
                <a:buFont typeface="Arial" panose="020B0604020202020204" pitchFamily="34" charset="0"/>
                <a:buChar char="•"/>
              </a:pPr>
              <a:r>
                <a:rPr lang="en-GB" sz="4000" dirty="0" smtClean="0">
                  <a:solidFill>
                    <a:srgbClr val="000092"/>
                  </a:solidFill>
                  <a:latin typeface="+mn-lt"/>
                </a:rPr>
                <a:t>There was a heartening lack of difference in net survival from breast cancer between the </a:t>
              </a:r>
              <a:r>
                <a:rPr lang="en-GB" sz="4000" dirty="0">
                  <a:solidFill>
                    <a:srgbClr val="000092"/>
                  </a:solidFill>
                  <a:latin typeface="+mn-lt"/>
                </a:rPr>
                <a:t>three main ethnic </a:t>
              </a:r>
              <a:r>
                <a:rPr lang="en-GB" sz="4000" dirty="0" smtClean="0">
                  <a:solidFill>
                    <a:srgbClr val="000092"/>
                  </a:solidFill>
                  <a:latin typeface="+mn-lt"/>
                </a:rPr>
                <a:t>groups.</a:t>
              </a:r>
            </a:p>
            <a:p>
              <a:pPr marL="446088" indent="-446088" algn="just" defTabSz="1296398" eaLnBrk="1" hangingPunct="1">
                <a:lnSpc>
                  <a:spcPct val="105000"/>
                </a:lnSpc>
                <a:buFont typeface="Arial" panose="020B0604020202020204" pitchFamily="34" charset="0"/>
                <a:buChar char="•"/>
              </a:pPr>
              <a:r>
                <a:rPr lang="en-GB" sz="4000" dirty="0" smtClean="0">
                  <a:solidFill>
                    <a:srgbClr val="000092"/>
                  </a:solidFill>
                  <a:latin typeface="+mn-lt"/>
                </a:rPr>
                <a:t>Screening </a:t>
              </a:r>
              <a:r>
                <a:rPr lang="en-GB" sz="4000" dirty="0">
                  <a:solidFill>
                    <a:srgbClr val="000092"/>
                  </a:solidFill>
                  <a:latin typeface="+mn-lt"/>
                </a:rPr>
                <a:t>conferred a survival benefit to </a:t>
              </a:r>
              <a:r>
                <a:rPr lang="en-GB" sz="4000" dirty="0" smtClean="0">
                  <a:solidFill>
                    <a:srgbClr val="000092"/>
                  </a:solidFill>
                  <a:latin typeface="+mn-lt"/>
                </a:rPr>
                <a:t>all but there were still </a:t>
              </a:r>
              <a:r>
                <a:rPr lang="en-GB" sz="4000" dirty="0">
                  <a:solidFill>
                    <a:srgbClr val="000092"/>
                  </a:solidFill>
                  <a:latin typeface="+mn-lt"/>
                </a:rPr>
                <a:t>wide disparities in survival by deprivation</a:t>
              </a:r>
              <a:r>
                <a:rPr lang="en-GB" sz="4000" dirty="0" smtClean="0">
                  <a:solidFill>
                    <a:srgbClr val="000092"/>
                  </a:solidFill>
                  <a:latin typeface="+mn-lt"/>
                </a:rPr>
                <a:t>.</a:t>
              </a:r>
            </a:p>
            <a:p>
              <a:pPr marL="446088" indent="-446088" algn="just" defTabSz="1296398" eaLnBrk="1" hangingPunct="1">
                <a:lnSpc>
                  <a:spcPct val="105000"/>
                </a:lnSpc>
                <a:buFont typeface="Arial" panose="020B0604020202020204" pitchFamily="34" charset="0"/>
                <a:buChar char="•"/>
              </a:pPr>
              <a:r>
                <a:rPr lang="en-GB" sz="4000" dirty="0" smtClean="0">
                  <a:solidFill>
                    <a:srgbClr val="000092"/>
                  </a:solidFill>
                  <a:latin typeface="Calibri" panose="020F0502020204030204" pitchFamily="34" charset="0"/>
                </a:rPr>
                <a:t>Further </a:t>
              </a:r>
              <a:r>
                <a:rPr lang="en-GB" sz="4000" dirty="0">
                  <a:solidFill>
                    <a:srgbClr val="000092"/>
                  </a:solidFill>
                  <a:latin typeface="Calibri" panose="020F0502020204030204" pitchFamily="34" charset="0"/>
                </a:rPr>
                <a:t>research should examine how much of the </a:t>
              </a:r>
              <a:r>
                <a:rPr lang="en-GB" sz="4000" dirty="0" smtClean="0">
                  <a:solidFill>
                    <a:srgbClr val="000092"/>
                  </a:solidFill>
                  <a:latin typeface="Calibri" panose="020F0502020204030204" pitchFamily="34" charset="0"/>
                </a:rPr>
                <a:t>observed</a:t>
              </a:r>
              <a:endParaRPr lang="en-GB" sz="4000" dirty="0">
                <a:solidFill>
                  <a:srgbClr val="000092"/>
                </a:solidFill>
                <a:latin typeface="Calibri" panose="020F0502020204030204" pitchFamily="34" charset="0"/>
              </a:endParaRPr>
            </a:p>
            <a:p>
              <a:pPr marL="457200" algn="just" defTabSz="1296398" eaLnBrk="1" hangingPunct="1">
                <a:lnSpc>
                  <a:spcPct val="105000"/>
                </a:lnSpc>
              </a:pPr>
              <a:r>
                <a:rPr lang="en-GB" sz="4000" dirty="0" smtClean="0">
                  <a:solidFill>
                    <a:srgbClr val="000092"/>
                  </a:solidFill>
                  <a:latin typeface="Calibri" panose="020F0502020204030204" pitchFamily="34" charset="0"/>
                </a:rPr>
                <a:t>socio-economic survival </a:t>
              </a:r>
              <a:r>
                <a:rPr lang="en-GB" sz="4000" dirty="0">
                  <a:solidFill>
                    <a:srgbClr val="000092"/>
                  </a:solidFill>
                  <a:latin typeface="Calibri" panose="020F0502020204030204" pitchFamily="34" charset="0"/>
                </a:rPr>
                <a:t>differentials are explained by later diagnosis, and how much by less effective post-diagnostic management.</a:t>
              </a:r>
              <a:endParaRPr lang="en-GB" sz="4000" dirty="0"/>
            </a:p>
          </p:txBody>
        </p:sp>
      </p:grpSp>
      <p:sp>
        <p:nvSpPr>
          <p:cNvPr id="56" name="Rounded Rectangle 55"/>
          <p:cNvSpPr/>
          <p:nvPr/>
        </p:nvSpPr>
        <p:spPr bwMode="auto">
          <a:xfrm>
            <a:off x="20127034" y="28047551"/>
            <a:ext cx="9297887" cy="3068117"/>
          </a:xfrm>
          <a:prstGeom prst="roundRect">
            <a:avLst>
              <a:gd name="adj" fmla="val 1322"/>
            </a:avLst>
          </a:prstGeom>
          <a:solidFill>
            <a:srgbClr val="FFFFFF">
              <a:alpha val="69804"/>
            </a:srgbClr>
          </a:solidFill>
          <a:ln w="9525" cap="sq">
            <a:noFill/>
            <a:round/>
            <a:headEnd/>
            <a:tailEnd/>
          </a:ln>
        </p:spPr>
        <p:txBody>
          <a:bodyPr rIns="360000" rtlCol="0" anchor="t"/>
          <a:lstStyle/>
          <a:p>
            <a:pPr algn="just" defTabSz="1296398" eaLnBrk="1" hangingPunct="1"/>
            <a:r>
              <a:rPr lang="en-GB" sz="3600" dirty="0" smtClean="0">
                <a:solidFill>
                  <a:srgbClr val="000092"/>
                </a:solidFill>
                <a:latin typeface="Calibri"/>
              </a:rPr>
              <a:t>At five years, there was a 16% difference in survival between the less deprived women whose cancer was screen-detected (94.1%) and the more deprived women whose cancer was  not screen-detected (78.0%). </a:t>
            </a:r>
            <a:endParaRPr lang="en-GB" sz="3600" dirty="0">
              <a:solidFill>
                <a:srgbClr val="000092"/>
              </a:solidFill>
              <a:latin typeface="Calibri"/>
            </a:endParaRPr>
          </a:p>
        </p:txBody>
      </p:sp>
      <p:sp>
        <p:nvSpPr>
          <p:cNvPr id="99" name="AutoShape 91"/>
          <p:cNvSpPr>
            <a:spLocks noChangeArrowheads="1"/>
          </p:cNvSpPr>
          <p:nvPr/>
        </p:nvSpPr>
        <p:spPr bwMode="auto">
          <a:xfrm>
            <a:off x="609363" y="10344607"/>
            <a:ext cx="4920355" cy="1171874"/>
          </a:xfrm>
          <a:prstGeom prst="roundRect">
            <a:avLst>
              <a:gd name="adj" fmla="val 22176"/>
            </a:avLst>
          </a:prstGeom>
          <a:solidFill>
            <a:srgbClr val="000092"/>
          </a:solidFill>
          <a:ln w="9525">
            <a:solidFill>
              <a:schemeClr val="bg1"/>
            </a:solidFill>
            <a:round/>
            <a:headEnd/>
            <a:tailEnd/>
          </a:ln>
        </p:spPr>
        <p:txBody>
          <a:bodyPr wrap="none" tIns="0"/>
          <a:lstStyle/>
          <a:p>
            <a:pPr defTabSz="1296268"/>
            <a:r>
              <a:rPr lang="en-GB" sz="6793" b="1" dirty="0">
                <a:solidFill>
                  <a:schemeClr val="bg1"/>
                </a:solidFill>
                <a:latin typeface="+mn-lt"/>
                <a:cs typeface="Arial" charset="0"/>
              </a:rPr>
              <a:t>Methods</a:t>
            </a:r>
          </a:p>
        </p:txBody>
      </p:sp>
      <p:sp>
        <p:nvSpPr>
          <p:cNvPr id="103" name="Rounded Rectangle 102"/>
          <p:cNvSpPr/>
          <p:nvPr/>
        </p:nvSpPr>
        <p:spPr>
          <a:xfrm>
            <a:off x="609363" y="11513628"/>
            <a:ext cx="29037630" cy="7202192"/>
          </a:xfrm>
          <a:prstGeom prst="roundRect">
            <a:avLst>
              <a:gd name="adj" fmla="val 2811"/>
            </a:avLst>
          </a:prstGeom>
          <a:solidFill>
            <a:srgbClr val="FFFFFF">
              <a:alpha val="69804"/>
            </a:srgbClr>
          </a:solidFill>
          <a:ln w="9525">
            <a:solidFill>
              <a:srgbClr val="000092"/>
            </a:solidFill>
            <a:round/>
            <a:headEnd/>
            <a:tailEnd/>
          </a:ln>
        </p:spPr>
        <p:txBody>
          <a:bodyPr numCol="2" spcCol="720000"/>
          <a:lstStyle/>
          <a:p>
            <a:pPr algn="just" defTabSz="1296398" eaLnBrk="1" hangingPunct="1">
              <a:lnSpc>
                <a:spcPct val="105000"/>
              </a:lnSpc>
            </a:pPr>
            <a:r>
              <a:rPr lang="en-GB" sz="3750" b="1" dirty="0">
                <a:solidFill>
                  <a:srgbClr val="000092"/>
                </a:solidFill>
                <a:latin typeface="+mn-lt"/>
              </a:rPr>
              <a:t>Data</a:t>
            </a:r>
          </a:p>
          <a:p>
            <a:pPr marL="446088" indent="-446088" defTabSz="1296398" eaLnBrk="1" hangingPunct="1">
              <a:lnSpc>
                <a:spcPct val="105000"/>
              </a:lnSpc>
              <a:buFont typeface="Arial" panose="020B0604020202020204" pitchFamily="34" charset="0"/>
              <a:buChar char="•"/>
            </a:pPr>
            <a:r>
              <a:rPr lang="en-GB" sz="3750" dirty="0">
                <a:solidFill>
                  <a:srgbClr val="000092"/>
                </a:solidFill>
                <a:latin typeface="+mn-lt"/>
              </a:rPr>
              <a:t>West Midlands Breast Screening Quality Assurance Reference Centre supplied </a:t>
            </a:r>
            <a:r>
              <a:rPr lang="en-GB" sz="3750" dirty="0" smtClean="0">
                <a:solidFill>
                  <a:srgbClr val="000092"/>
                </a:solidFill>
                <a:latin typeface="+mn-lt"/>
              </a:rPr>
              <a:t>linked </a:t>
            </a:r>
            <a:r>
              <a:rPr lang="en-GB" sz="3750" dirty="0">
                <a:solidFill>
                  <a:srgbClr val="000092"/>
                </a:solidFill>
                <a:latin typeface="+mn-lt"/>
              </a:rPr>
              <a:t>data </a:t>
            </a:r>
            <a:r>
              <a:rPr lang="en-GB" sz="3750" dirty="0" smtClean="0">
                <a:solidFill>
                  <a:srgbClr val="000092"/>
                </a:solidFill>
                <a:latin typeface="+mn-lt"/>
              </a:rPr>
              <a:t>from the cancer registry, National Breast Screening Service, </a:t>
            </a:r>
            <a:r>
              <a:rPr lang="en-GB" sz="3750" dirty="0">
                <a:solidFill>
                  <a:srgbClr val="000092"/>
                </a:solidFill>
                <a:latin typeface="+mn-lt"/>
              </a:rPr>
              <a:t>Hospital Episode </a:t>
            </a:r>
            <a:r>
              <a:rPr lang="en-GB" sz="3750" dirty="0" smtClean="0">
                <a:solidFill>
                  <a:srgbClr val="000092"/>
                </a:solidFill>
                <a:latin typeface="+mn-lt"/>
              </a:rPr>
              <a:t>Statistics and ONS:</a:t>
            </a:r>
          </a:p>
          <a:p>
            <a:pPr marL="1218516" lvl="1" indent="-571500" defTabSz="1296398" eaLnBrk="1" hangingPunct="1">
              <a:lnSpc>
                <a:spcPct val="125000"/>
              </a:lnSpc>
              <a:buFont typeface="Courier New" panose="02070309020205020404" pitchFamily="49" charset="0"/>
              <a:buChar char="­"/>
            </a:pPr>
            <a:r>
              <a:rPr lang="en-GB" sz="3750" dirty="0">
                <a:solidFill>
                  <a:srgbClr val="000092"/>
                </a:solidFill>
                <a:latin typeface="+mn-lt"/>
              </a:rPr>
              <a:t>tumour factors (stage, morphology</a:t>
            </a:r>
            <a:r>
              <a:rPr lang="en-GB" sz="3750" dirty="0" smtClean="0">
                <a:solidFill>
                  <a:srgbClr val="000092"/>
                </a:solidFill>
                <a:latin typeface="+mn-lt"/>
              </a:rPr>
              <a:t>)</a:t>
            </a:r>
          </a:p>
          <a:p>
            <a:pPr marL="1218516" lvl="1" indent="-571500" defTabSz="1296398" eaLnBrk="1" hangingPunct="1">
              <a:lnSpc>
                <a:spcPct val="125000"/>
              </a:lnSpc>
              <a:buFont typeface="Courier New" panose="02070309020205020404" pitchFamily="49" charset="0"/>
              <a:buChar char="­"/>
            </a:pPr>
            <a:r>
              <a:rPr lang="en-GB" sz="3750" dirty="0" smtClean="0">
                <a:solidFill>
                  <a:srgbClr val="000092"/>
                </a:solidFill>
                <a:latin typeface="+mn-lt"/>
              </a:rPr>
              <a:t>patient </a:t>
            </a:r>
            <a:r>
              <a:rPr lang="en-GB" sz="3750" dirty="0">
                <a:solidFill>
                  <a:srgbClr val="000092"/>
                </a:solidFill>
                <a:latin typeface="+mn-lt"/>
              </a:rPr>
              <a:t>characteristics (age, </a:t>
            </a:r>
            <a:r>
              <a:rPr lang="en-GB" sz="3750" dirty="0" smtClean="0">
                <a:solidFill>
                  <a:srgbClr val="000092"/>
                </a:solidFill>
                <a:latin typeface="+mn-lt"/>
              </a:rPr>
              <a:t>deprivation, ethnicity)</a:t>
            </a:r>
          </a:p>
          <a:p>
            <a:pPr marL="1218516" lvl="1" indent="-571500" defTabSz="1296398" eaLnBrk="1" hangingPunct="1">
              <a:lnSpc>
                <a:spcPct val="125000"/>
              </a:lnSpc>
              <a:buFont typeface="Courier New" panose="02070309020205020404" pitchFamily="49" charset="0"/>
              <a:buChar char="­"/>
            </a:pPr>
            <a:r>
              <a:rPr lang="en-GB" sz="3750" dirty="0" smtClean="0">
                <a:solidFill>
                  <a:srgbClr val="000092"/>
                </a:solidFill>
                <a:latin typeface="+mn-lt"/>
              </a:rPr>
              <a:t>treatment  </a:t>
            </a:r>
            <a:endParaRPr lang="en-GB" sz="3750" dirty="0">
              <a:solidFill>
                <a:srgbClr val="000092"/>
              </a:solidFill>
              <a:latin typeface="+mn-lt"/>
            </a:endParaRPr>
          </a:p>
          <a:p>
            <a:pPr marL="1218516" lvl="1" indent="-571500" defTabSz="1296398" eaLnBrk="1" hangingPunct="1">
              <a:lnSpc>
                <a:spcPct val="125000"/>
              </a:lnSpc>
              <a:buFont typeface="Courier New" panose="02070309020205020404" pitchFamily="49" charset="0"/>
              <a:buChar char="­"/>
            </a:pPr>
            <a:r>
              <a:rPr lang="en-GB" sz="3750" dirty="0" smtClean="0">
                <a:solidFill>
                  <a:srgbClr val="000092"/>
                </a:solidFill>
                <a:latin typeface="+mn-lt"/>
              </a:rPr>
              <a:t>screening history</a:t>
            </a:r>
          </a:p>
          <a:p>
            <a:pPr marL="1218516" lvl="1" indent="-571500" defTabSz="1296398" eaLnBrk="1" hangingPunct="1">
              <a:lnSpc>
                <a:spcPct val="125000"/>
              </a:lnSpc>
              <a:buFont typeface="Courier New" panose="02070309020205020404" pitchFamily="49" charset="0"/>
              <a:buChar char="­"/>
            </a:pPr>
            <a:r>
              <a:rPr lang="en-GB" sz="3750" dirty="0" smtClean="0">
                <a:solidFill>
                  <a:srgbClr val="000092"/>
                </a:solidFill>
                <a:latin typeface="+mn-lt"/>
              </a:rPr>
              <a:t>inpatient </a:t>
            </a:r>
            <a:r>
              <a:rPr lang="en-GB" sz="3750" dirty="0">
                <a:solidFill>
                  <a:srgbClr val="000092"/>
                </a:solidFill>
                <a:latin typeface="+mn-lt"/>
              </a:rPr>
              <a:t>stays up to 18 months before </a:t>
            </a:r>
            <a:r>
              <a:rPr lang="en-GB" sz="3750" dirty="0" smtClean="0">
                <a:solidFill>
                  <a:srgbClr val="000092"/>
                </a:solidFill>
                <a:latin typeface="+mn-lt"/>
              </a:rPr>
              <a:t>diagnosis</a:t>
            </a:r>
          </a:p>
          <a:p>
            <a:pPr marL="1218516" lvl="1" indent="-571500" defTabSz="1296398" eaLnBrk="1" hangingPunct="1">
              <a:lnSpc>
                <a:spcPct val="125000"/>
              </a:lnSpc>
              <a:buFont typeface="Courier New" panose="02070309020205020404" pitchFamily="49" charset="0"/>
              <a:buChar char="­"/>
            </a:pPr>
            <a:r>
              <a:rPr lang="en-GB" sz="3750" dirty="0" smtClean="0">
                <a:solidFill>
                  <a:srgbClr val="000092"/>
                </a:solidFill>
                <a:latin typeface="+mn-lt"/>
              </a:rPr>
              <a:t>vital status, date of death </a:t>
            </a:r>
            <a:endParaRPr lang="en-GB" sz="3750" dirty="0">
              <a:solidFill>
                <a:srgbClr val="000092"/>
              </a:solidFill>
              <a:latin typeface="+mn-lt"/>
            </a:endParaRPr>
          </a:p>
          <a:p>
            <a:pPr algn="just" defTabSz="1296398" eaLnBrk="1" hangingPunct="1">
              <a:lnSpc>
                <a:spcPct val="105000"/>
              </a:lnSpc>
            </a:pPr>
            <a:endParaRPr lang="en-GB" sz="3750" b="1" dirty="0" smtClean="0">
              <a:solidFill>
                <a:srgbClr val="000092"/>
              </a:solidFill>
              <a:latin typeface="+mn-lt"/>
            </a:endParaRPr>
          </a:p>
          <a:p>
            <a:pPr algn="just" defTabSz="1296398" eaLnBrk="1" hangingPunct="1">
              <a:lnSpc>
                <a:spcPct val="105000"/>
              </a:lnSpc>
            </a:pPr>
            <a:endParaRPr lang="en-GB" sz="3750" b="1" dirty="0" smtClean="0">
              <a:solidFill>
                <a:srgbClr val="000092"/>
              </a:solidFill>
              <a:latin typeface="+mn-lt"/>
            </a:endParaRPr>
          </a:p>
          <a:p>
            <a:pPr defTabSz="1296398" eaLnBrk="1" hangingPunct="1"/>
            <a:r>
              <a:rPr lang="en-GB" sz="3750" b="1" dirty="0" smtClean="0">
                <a:solidFill>
                  <a:srgbClr val="000092"/>
                </a:solidFill>
                <a:latin typeface="+mn-lt"/>
              </a:rPr>
              <a:t>Cohort</a:t>
            </a:r>
            <a:endParaRPr lang="en-GB" sz="3750" b="1" dirty="0">
              <a:solidFill>
                <a:srgbClr val="000092"/>
              </a:solidFill>
              <a:latin typeface="+mn-lt"/>
            </a:endParaRPr>
          </a:p>
          <a:p>
            <a:pPr marL="446088" indent="-446088" defTabSz="1296398" eaLnBrk="1" hangingPunct="1">
              <a:buFont typeface="Arial" panose="020B0604020202020204" pitchFamily="34" charset="0"/>
              <a:buChar char="•"/>
            </a:pPr>
            <a:r>
              <a:rPr lang="en-GB" sz="3750" dirty="0">
                <a:solidFill>
                  <a:srgbClr val="000092"/>
                </a:solidFill>
                <a:latin typeface="+mn-lt"/>
              </a:rPr>
              <a:t>20,283 </a:t>
            </a:r>
            <a:r>
              <a:rPr lang="en-GB" sz="3750" dirty="0" smtClean="0">
                <a:solidFill>
                  <a:srgbClr val="000092"/>
                </a:solidFill>
                <a:latin typeface="+mn-lt"/>
              </a:rPr>
              <a:t>women diagnosed with breast cancer, aged 50 to 70 years</a:t>
            </a:r>
          </a:p>
          <a:p>
            <a:pPr marL="1077913" lvl="1" indent="-571500" defTabSz="1296398" eaLnBrk="1" hangingPunct="1">
              <a:lnSpc>
                <a:spcPct val="105000"/>
              </a:lnSpc>
              <a:buFont typeface="Courier New" panose="02070309020205020404" pitchFamily="49" charset="0"/>
              <a:buChar char="­"/>
            </a:pPr>
            <a:r>
              <a:rPr lang="en-GB" sz="3750" dirty="0" smtClean="0">
                <a:solidFill>
                  <a:srgbClr val="000092"/>
                </a:solidFill>
                <a:latin typeface="+mn-lt"/>
              </a:rPr>
              <a:t>continuously </a:t>
            </a:r>
            <a:r>
              <a:rPr lang="en-GB" sz="3750" dirty="0">
                <a:solidFill>
                  <a:srgbClr val="000092"/>
                </a:solidFill>
                <a:latin typeface="+mn-lt"/>
              </a:rPr>
              <a:t>eligible for screening</a:t>
            </a:r>
          </a:p>
          <a:p>
            <a:pPr marL="1077913" lvl="1" indent="-571500" defTabSz="1296398" eaLnBrk="1" hangingPunct="1">
              <a:lnSpc>
                <a:spcPct val="105000"/>
              </a:lnSpc>
              <a:buFont typeface="Courier New" panose="02070309020205020404" pitchFamily="49" charset="0"/>
              <a:buChar char="­"/>
            </a:pPr>
            <a:r>
              <a:rPr lang="en-GB" sz="3750" dirty="0" smtClean="0">
                <a:solidFill>
                  <a:srgbClr val="000092"/>
                </a:solidFill>
                <a:latin typeface="+mn-lt"/>
              </a:rPr>
              <a:t>diagnosed </a:t>
            </a:r>
            <a:r>
              <a:rPr lang="en-GB" sz="3750" dirty="0">
                <a:solidFill>
                  <a:srgbClr val="000092"/>
                </a:solidFill>
                <a:latin typeface="+mn-lt"/>
              </a:rPr>
              <a:t>between 1989 and 2011, followed up to 2012</a:t>
            </a:r>
          </a:p>
          <a:p>
            <a:pPr marL="1077913" lvl="1" indent="-571500" defTabSz="1296398" eaLnBrk="1" hangingPunct="1">
              <a:lnSpc>
                <a:spcPct val="105000"/>
              </a:lnSpc>
              <a:buFont typeface="Courier New" panose="02070309020205020404" pitchFamily="49" charset="0"/>
              <a:buChar char="­"/>
            </a:pPr>
            <a:r>
              <a:rPr lang="en-GB" sz="3750" dirty="0" smtClean="0">
                <a:solidFill>
                  <a:srgbClr val="000092"/>
                </a:solidFill>
                <a:latin typeface="+mn-lt"/>
              </a:rPr>
              <a:t>ethnicity 90</a:t>
            </a:r>
            <a:r>
              <a:rPr lang="en-GB" sz="3750" dirty="0">
                <a:solidFill>
                  <a:srgbClr val="000092"/>
                </a:solidFill>
                <a:latin typeface="+mn-lt"/>
              </a:rPr>
              <a:t>% complete, last 10% imputed using name recognition software</a:t>
            </a:r>
          </a:p>
          <a:p>
            <a:pPr defTabSz="1296398" eaLnBrk="1" hangingPunct="1"/>
            <a:r>
              <a:rPr lang="en-GB" sz="3750" b="1" dirty="0">
                <a:solidFill>
                  <a:srgbClr val="000092"/>
                </a:solidFill>
                <a:latin typeface="+mn-lt"/>
              </a:rPr>
              <a:t>Analyses</a:t>
            </a:r>
          </a:p>
          <a:p>
            <a:pPr marL="446088" indent="-446088" defTabSz="1296398" eaLnBrk="1" hangingPunct="1">
              <a:buFont typeface="Arial" panose="020B0604020202020204" pitchFamily="34" charset="0"/>
              <a:buChar char="•"/>
            </a:pPr>
            <a:r>
              <a:rPr lang="en-GB" sz="3750" dirty="0">
                <a:solidFill>
                  <a:srgbClr val="000092"/>
                </a:solidFill>
                <a:latin typeface="+mn-lt"/>
              </a:rPr>
              <a:t>Net survival </a:t>
            </a:r>
            <a:endParaRPr lang="en-GB" sz="3750" dirty="0" smtClean="0">
              <a:solidFill>
                <a:srgbClr val="000092"/>
              </a:solidFill>
              <a:latin typeface="+mn-lt"/>
            </a:endParaRPr>
          </a:p>
          <a:p>
            <a:pPr marL="1077913" lvl="1" indent="-571500" defTabSz="1296398" eaLnBrk="1" hangingPunct="1">
              <a:lnSpc>
                <a:spcPct val="105000"/>
              </a:lnSpc>
              <a:buFont typeface="Courier New" panose="02070309020205020404" pitchFamily="49" charset="0"/>
              <a:buChar char="­"/>
            </a:pPr>
            <a:r>
              <a:rPr lang="en-GB" sz="3750" dirty="0">
                <a:solidFill>
                  <a:srgbClr val="000092"/>
                </a:solidFill>
                <a:latin typeface="+mn-lt"/>
              </a:rPr>
              <a:t>estimated using ‘</a:t>
            </a:r>
            <a:r>
              <a:rPr lang="en-GB" sz="3750" dirty="0" err="1">
                <a:solidFill>
                  <a:srgbClr val="000092"/>
                </a:solidFill>
                <a:latin typeface="+mn-lt"/>
              </a:rPr>
              <a:t>stns</a:t>
            </a:r>
            <a:r>
              <a:rPr lang="en-GB" sz="3750" dirty="0">
                <a:solidFill>
                  <a:srgbClr val="000092"/>
                </a:solidFill>
                <a:latin typeface="+mn-lt"/>
              </a:rPr>
              <a:t>’ command in STATA</a:t>
            </a:r>
          </a:p>
          <a:p>
            <a:pPr marL="1077913" lvl="1" indent="-571500" defTabSz="1296398" eaLnBrk="1" hangingPunct="1">
              <a:lnSpc>
                <a:spcPct val="105000"/>
              </a:lnSpc>
              <a:buFont typeface="Courier New" panose="02070309020205020404" pitchFamily="49" charset="0"/>
              <a:buChar char="­"/>
            </a:pPr>
            <a:r>
              <a:rPr lang="en-GB" sz="3750" dirty="0">
                <a:solidFill>
                  <a:srgbClr val="000092"/>
                </a:solidFill>
                <a:latin typeface="+mn-lt"/>
              </a:rPr>
              <a:t>corrected for expected survival </a:t>
            </a:r>
            <a:r>
              <a:rPr lang="en-GB" sz="3750" dirty="0" smtClean="0">
                <a:solidFill>
                  <a:srgbClr val="000092"/>
                </a:solidFill>
                <a:latin typeface="+mn-lt"/>
              </a:rPr>
              <a:t>with deprivation- and </a:t>
            </a:r>
            <a:br>
              <a:rPr lang="en-GB" sz="3750" dirty="0" smtClean="0">
                <a:solidFill>
                  <a:srgbClr val="000092"/>
                </a:solidFill>
                <a:latin typeface="+mn-lt"/>
              </a:rPr>
            </a:br>
            <a:r>
              <a:rPr lang="en-GB" sz="3750" dirty="0" smtClean="0">
                <a:solidFill>
                  <a:srgbClr val="000092"/>
                </a:solidFill>
                <a:latin typeface="+mn-lt"/>
              </a:rPr>
              <a:t>ethnic-specific </a:t>
            </a:r>
            <a:r>
              <a:rPr lang="en-GB" sz="3750" dirty="0">
                <a:solidFill>
                  <a:srgbClr val="000092"/>
                </a:solidFill>
                <a:latin typeface="+mn-lt"/>
              </a:rPr>
              <a:t>life tables</a:t>
            </a:r>
          </a:p>
          <a:p>
            <a:pPr marL="571500" indent="-571500" defTabSz="1296398" eaLnBrk="1" hangingPunct="1">
              <a:lnSpc>
                <a:spcPct val="105000"/>
              </a:lnSpc>
              <a:buFont typeface="Arial" panose="020B0604020202020204" pitchFamily="34" charset="0"/>
              <a:buChar char="•"/>
            </a:pPr>
            <a:r>
              <a:rPr lang="en-GB" sz="3750" dirty="0">
                <a:solidFill>
                  <a:srgbClr val="000092"/>
                </a:solidFill>
                <a:latin typeface="+mn-lt"/>
              </a:rPr>
              <a:t>Estimates adjusted for lead-time bias and </a:t>
            </a:r>
            <a:r>
              <a:rPr lang="en-GB" sz="3750" dirty="0" err="1">
                <a:solidFill>
                  <a:srgbClr val="000092"/>
                </a:solidFill>
                <a:latin typeface="+mn-lt"/>
              </a:rPr>
              <a:t>overdiagnosis</a:t>
            </a:r>
            <a:endParaRPr lang="en-GB" sz="3750" dirty="0">
              <a:solidFill>
                <a:srgbClr val="000092"/>
              </a:solidFill>
              <a:latin typeface="+mn-lt"/>
            </a:endParaRPr>
          </a:p>
        </p:txBody>
      </p:sp>
      <p:grpSp>
        <p:nvGrpSpPr>
          <p:cNvPr id="6" name="Group 5"/>
          <p:cNvGrpSpPr/>
          <p:nvPr/>
        </p:nvGrpSpPr>
        <p:grpSpPr>
          <a:xfrm>
            <a:off x="66232" y="41269774"/>
            <a:ext cx="30240113" cy="1412517"/>
            <a:chOff x="66232" y="41562243"/>
            <a:chExt cx="30240113" cy="1412517"/>
          </a:xfrm>
        </p:grpSpPr>
        <p:sp>
          <p:nvSpPr>
            <p:cNvPr id="2058" name="Text Box 81"/>
            <p:cNvSpPr txBox="1">
              <a:spLocks noChangeArrowheads="1"/>
            </p:cNvSpPr>
            <p:nvPr/>
          </p:nvSpPr>
          <p:spPr bwMode="auto">
            <a:xfrm>
              <a:off x="66232" y="41562243"/>
              <a:ext cx="30240113" cy="1412517"/>
            </a:xfrm>
            <a:prstGeom prst="roundRect">
              <a:avLst/>
            </a:prstGeom>
            <a:solidFill>
              <a:srgbClr val="000092"/>
            </a:solidFill>
            <a:ln w="9525">
              <a:noFill/>
              <a:miter lim="800000"/>
              <a:headEnd/>
              <a:tailEnd/>
            </a:ln>
          </p:spPr>
          <p:txBody>
            <a:bodyPr anchor="ctr" anchorCtr="1"/>
            <a:lstStyle/>
            <a:p>
              <a:pPr defTabSz="1296398" eaLnBrk="1" hangingPunct="1">
                <a:spcBef>
                  <a:spcPct val="50000"/>
                </a:spcBef>
              </a:pPr>
              <a:endParaRPr lang="en-GB" sz="5661" b="1" dirty="0">
                <a:solidFill>
                  <a:prstClr val="white"/>
                </a:solidFill>
                <a:cs typeface="Arial" charset="0"/>
              </a:endParaRPr>
            </a:p>
          </p:txBody>
        </p:sp>
        <p:sp>
          <p:nvSpPr>
            <p:cNvPr id="41" name="Rectangle 40"/>
            <p:cNvSpPr/>
            <p:nvPr/>
          </p:nvSpPr>
          <p:spPr>
            <a:xfrm>
              <a:off x="306000" y="41765886"/>
              <a:ext cx="29969213" cy="954107"/>
            </a:xfrm>
            <a:prstGeom prst="rect">
              <a:avLst/>
            </a:prstGeom>
          </p:spPr>
          <p:txBody>
            <a:bodyPr wrap="square">
              <a:spAutoFit/>
            </a:bodyPr>
            <a:lstStyle/>
            <a:p>
              <a:r>
                <a:rPr lang="en-GB" sz="2800" b="1" dirty="0" smtClean="0">
                  <a:solidFill>
                    <a:prstClr val="white"/>
                  </a:solidFill>
                  <a:latin typeface="+mn-lt"/>
                  <a:cs typeface="Arial" charset="0"/>
                </a:rPr>
                <a:t>Project funded by the National Awareness and Early Diagnosis Initiative: a partnership between Cancer Research </a:t>
              </a:r>
              <a:r>
                <a:rPr lang="en-GB" sz="2800" b="1" dirty="0">
                  <a:solidFill>
                    <a:prstClr val="white"/>
                  </a:solidFill>
                  <a:latin typeface="+mn-lt"/>
                  <a:cs typeface="Arial" charset="0"/>
                </a:rPr>
                <a:t>UK; Department of Health England; Economic and Social Research Council; Health &amp; Social Care Research and Development Division, Pubic Health Agency, Northern Ireland; National Institute for Social Care and Health Research, Wales; and the Scottish </a:t>
              </a:r>
              <a:r>
                <a:rPr lang="en-GB" sz="2800" b="1" dirty="0" smtClean="0">
                  <a:solidFill>
                    <a:prstClr val="white"/>
                  </a:solidFill>
                  <a:latin typeface="+mn-lt"/>
                  <a:cs typeface="Arial" charset="0"/>
                </a:rPr>
                <a:t>Government</a:t>
              </a:r>
              <a:r>
                <a:rPr lang="en-GB" sz="2800" b="1" dirty="0">
                  <a:solidFill>
                    <a:prstClr val="white"/>
                  </a:solidFill>
                  <a:latin typeface="+mn-lt"/>
                  <a:cs typeface="Arial" charset="0"/>
                </a:rPr>
                <a:t>. www.naedi.org.uk</a:t>
              </a:r>
            </a:p>
          </p:txBody>
        </p:sp>
      </p:grpSp>
      <p:graphicFrame>
        <p:nvGraphicFramePr>
          <p:cNvPr id="15" name="Table 14"/>
          <p:cNvGraphicFramePr>
            <a:graphicFrameLocks noGrp="1"/>
          </p:cNvGraphicFramePr>
          <p:nvPr>
            <p:extLst>
              <p:ext uri="{D42A27DB-BD31-4B8C-83A1-F6EECF244321}">
                <p14:modId xmlns:p14="http://schemas.microsoft.com/office/powerpoint/2010/main" val="603732587"/>
              </p:ext>
            </p:extLst>
          </p:nvPr>
        </p:nvGraphicFramePr>
        <p:xfrm>
          <a:off x="20197449" y="31248802"/>
          <a:ext cx="8941431" cy="4332641"/>
        </p:xfrm>
        <a:graphic>
          <a:graphicData uri="http://schemas.openxmlformats.org/drawingml/2006/table">
            <a:tbl>
              <a:tblPr>
                <a:tableStyleId>{3C2FFA5D-87B4-456A-9821-1D502468CF0F}</a:tableStyleId>
              </a:tblPr>
              <a:tblGrid>
                <a:gridCol w="2485459">
                  <a:extLst>
                    <a:ext uri="{9D8B030D-6E8A-4147-A177-3AD203B41FA5}">
                      <a16:colId xmlns:a16="http://schemas.microsoft.com/office/drawing/2014/main" val="20000"/>
                    </a:ext>
                  </a:extLst>
                </a:gridCol>
                <a:gridCol w="3112412">
                  <a:extLst>
                    <a:ext uri="{9D8B030D-6E8A-4147-A177-3AD203B41FA5}">
                      <a16:colId xmlns:a16="http://schemas.microsoft.com/office/drawing/2014/main" val="20001"/>
                    </a:ext>
                  </a:extLst>
                </a:gridCol>
                <a:gridCol w="3343560">
                  <a:extLst>
                    <a:ext uri="{9D8B030D-6E8A-4147-A177-3AD203B41FA5}">
                      <a16:colId xmlns:a16="http://schemas.microsoft.com/office/drawing/2014/main" val="20002"/>
                    </a:ext>
                  </a:extLst>
                </a:gridCol>
              </a:tblGrid>
              <a:tr h="1249406">
                <a:tc>
                  <a:txBody>
                    <a:bodyPr/>
                    <a:lstStyle/>
                    <a:p>
                      <a:pPr algn="l" fontAlgn="b">
                        <a:spcAft>
                          <a:spcPts val="0"/>
                        </a:spcAft>
                      </a:pPr>
                      <a:endParaRPr lang="en-GB" sz="3200" b="0" kern="1200" dirty="0">
                        <a:solidFill>
                          <a:srgbClr val="000092"/>
                        </a:solidFill>
                        <a:latin typeface="+mn-lt"/>
                        <a:ea typeface="+mn-ea"/>
                        <a:cs typeface="+mn-cs"/>
                      </a:endParaRPr>
                    </a:p>
                  </a:txBody>
                  <a:tcPr marL="10800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gridSpan="2">
                  <a:txBody>
                    <a:bodyPr/>
                    <a:lstStyle/>
                    <a:p>
                      <a:pPr algn="ctr" fontAlgn="b">
                        <a:spcAft>
                          <a:spcPts val="0"/>
                        </a:spcAft>
                      </a:pPr>
                      <a:r>
                        <a:rPr lang="en-GB" sz="3200" b="1" kern="1200" dirty="0" smtClean="0">
                          <a:solidFill>
                            <a:srgbClr val="000092"/>
                          </a:solidFill>
                          <a:latin typeface="+mn-lt"/>
                          <a:ea typeface="+mn-ea"/>
                          <a:cs typeface="+mn-cs"/>
                        </a:rPr>
                        <a:t>5 year net survival </a:t>
                      </a:r>
                    </a:p>
                    <a:p>
                      <a:pPr algn="ctr" fontAlgn="b">
                        <a:spcAft>
                          <a:spcPts val="0"/>
                        </a:spcAft>
                      </a:pPr>
                      <a:r>
                        <a:rPr lang="en-GB" sz="3200" b="0" kern="1200" dirty="0" smtClean="0">
                          <a:solidFill>
                            <a:srgbClr val="000092"/>
                          </a:solidFill>
                          <a:latin typeface="+mn-lt"/>
                          <a:ea typeface="+mn-ea"/>
                          <a:cs typeface="+mn-cs"/>
                        </a:rPr>
                        <a:t>(95% confidence interval)</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pPr algn="ctr" fontAlgn="b">
                        <a:spcAft>
                          <a:spcPts val="0"/>
                        </a:spcAft>
                      </a:pPr>
                      <a:endParaRPr lang="en-GB" sz="3600" kern="1200" dirty="0">
                        <a:solidFill>
                          <a:srgbClr val="000092"/>
                        </a:solidFill>
                        <a:latin typeface="+mn-lt"/>
                        <a:ea typeface="+mn-ea"/>
                        <a:cs typeface="+mn-cs"/>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816887">
                <a:tc>
                  <a:txBody>
                    <a:bodyPr/>
                    <a:lstStyle/>
                    <a:p>
                      <a:pPr algn="l" fontAlgn="b">
                        <a:spcAft>
                          <a:spcPts val="0"/>
                        </a:spcAft>
                      </a:pPr>
                      <a:endParaRPr lang="en-GB" sz="3200" b="0" kern="1200" dirty="0">
                        <a:solidFill>
                          <a:srgbClr val="000092"/>
                        </a:solidFill>
                        <a:latin typeface="+mn-lt"/>
                        <a:ea typeface="+mn-ea"/>
                        <a:cs typeface="+mn-cs"/>
                      </a:endParaRPr>
                    </a:p>
                  </a:txBody>
                  <a:tcPr marL="10800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spcAft>
                          <a:spcPts val="0"/>
                        </a:spcAft>
                      </a:pPr>
                      <a:r>
                        <a:rPr lang="en-GB" sz="3200" kern="1200" dirty="0" smtClean="0">
                          <a:solidFill>
                            <a:srgbClr val="000092"/>
                          </a:solidFill>
                          <a:latin typeface="+mn-lt"/>
                          <a:ea typeface="+mn-ea"/>
                          <a:cs typeface="+mn-cs"/>
                        </a:rPr>
                        <a:t>Less deprived</a:t>
                      </a:r>
                      <a:endParaRPr lang="en-GB" sz="3200" kern="1200" dirty="0">
                        <a:solidFill>
                          <a:srgbClr val="000092"/>
                        </a:solidFill>
                        <a:latin typeface="+mn-lt"/>
                        <a:ea typeface="+mn-ea"/>
                        <a:cs typeface="+mn-cs"/>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spcAft>
                          <a:spcPts val="0"/>
                        </a:spcAft>
                      </a:pPr>
                      <a:r>
                        <a:rPr lang="en-GB" sz="3200" kern="1200" dirty="0" smtClean="0">
                          <a:solidFill>
                            <a:srgbClr val="000092"/>
                          </a:solidFill>
                          <a:latin typeface="+mn-lt"/>
                          <a:ea typeface="+mn-ea"/>
                          <a:cs typeface="+mn-cs"/>
                        </a:rPr>
                        <a:t>Mid/more deprived</a:t>
                      </a:r>
                      <a:endParaRPr lang="en-GB" sz="3200" kern="1200" dirty="0">
                        <a:solidFill>
                          <a:srgbClr val="000092"/>
                        </a:solidFill>
                        <a:latin typeface="+mn-lt"/>
                        <a:ea typeface="+mn-ea"/>
                        <a:cs typeface="+mn-cs"/>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1133174">
                <a:tc>
                  <a:txBody>
                    <a:bodyPr/>
                    <a:lstStyle/>
                    <a:p>
                      <a:pPr algn="r" fontAlgn="b">
                        <a:spcAft>
                          <a:spcPts val="0"/>
                        </a:spcAft>
                      </a:pPr>
                      <a:r>
                        <a:rPr lang="en-GB" sz="3200" kern="1200" dirty="0" smtClean="0">
                          <a:solidFill>
                            <a:srgbClr val="000092"/>
                          </a:solidFill>
                          <a:latin typeface="+mn-lt"/>
                          <a:ea typeface="+mn-ea"/>
                          <a:cs typeface="+mn-cs"/>
                        </a:rPr>
                        <a:t>Screen- </a:t>
                      </a:r>
                      <a:r>
                        <a:rPr lang="en-GB" sz="3200" kern="1200" dirty="0">
                          <a:solidFill>
                            <a:srgbClr val="000092"/>
                          </a:solidFill>
                          <a:latin typeface="+mn-lt"/>
                          <a:ea typeface="+mn-ea"/>
                          <a:cs typeface="+mn-cs"/>
                        </a:rPr>
                        <a:t>detected</a:t>
                      </a:r>
                    </a:p>
                  </a:txBody>
                  <a:tcPr marL="180000" marR="18000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spcAft>
                          <a:spcPts val="0"/>
                        </a:spcAft>
                      </a:pPr>
                      <a:r>
                        <a:rPr lang="en-GB" sz="2800" b="1" kern="1200" dirty="0">
                          <a:solidFill>
                            <a:srgbClr val="000092"/>
                          </a:solidFill>
                          <a:latin typeface="+mn-lt"/>
                          <a:ea typeface="+mn-ea"/>
                          <a:cs typeface="+mn-cs"/>
                        </a:rPr>
                        <a:t>94.1% </a:t>
                      </a:r>
                      <a:endParaRPr lang="en-GB" sz="2800" b="1" kern="1200" dirty="0" smtClean="0">
                        <a:solidFill>
                          <a:srgbClr val="000092"/>
                        </a:solidFill>
                        <a:latin typeface="+mn-lt"/>
                        <a:ea typeface="+mn-ea"/>
                        <a:cs typeface="+mn-cs"/>
                      </a:endParaRPr>
                    </a:p>
                    <a:p>
                      <a:pPr algn="ctr" fontAlgn="b">
                        <a:spcAft>
                          <a:spcPts val="0"/>
                        </a:spcAft>
                      </a:pPr>
                      <a:r>
                        <a:rPr lang="en-GB" sz="2800" kern="1200" dirty="0" smtClean="0">
                          <a:solidFill>
                            <a:srgbClr val="000092"/>
                          </a:solidFill>
                          <a:latin typeface="+mn-lt"/>
                          <a:ea typeface="+mn-ea"/>
                          <a:cs typeface="+mn-cs"/>
                        </a:rPr>
                        <a:t>(</a:t>
                      </a:r>
                      <a:r>
                        <a:rPr lang="en-GB" sz="2800" kern="1200" dirty="0">
                          <a:solidFill>
                            <a:srgbClr val="000092"/>
                          </a:solidFill>
                          <a:latin typeface="+mn-lt"/>
                          <a:ea typeface="+mn-ea"/>
                          <a:cs typeface="+mn-cs"/>
                        </a:rPr>
                        <a:t>93.1%-95.1%)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spcAft>
                          <a:spcPts val="0"/>
                        </a:spcAft>
                      </a:pPr>
                      <a:r>
                        <a:rPr lang="en-GB" sz="2800" b="1" kern="1200" dirty="0">
                          <a:solidFill>
                            <a:srgbClr val="000092"/>
                          </a:solidFill>
                          <a:latin typeface="+mn-lt"/>
                          <a:ea typeface="+mn-ea"/>
                          <a:cs typeface="+mn-cs"/>
                        </a:rPr>
                        <a:t>90.2%</a:t>
                      </a:r>
                      <a:r>
                        <a:rPr lang="en-GB" sz="2800" kern="1200" dirty="0">
                          <a:solidFill>
                            <a:srgbClr val="000092"/>
                          </a:solidFill>
                          <a:latin typeface="+mn-lt"/>
                          <a:ea typeface="+mn-ea"/>
                          <a:cs typeface="+mn-cs"/>
                        </a:rPr>
                        <a:t> </a:t>
                      </a:r>
                      <a:endParaRPr lang="en-GB" sz="2800" kern="1200" dirty="0" smtClean="0">
                        <a:solidFill>
                          <a:srgbClr val="000092"/>
                        </a:solidFill>
                        <a:latin typeface="+mn-lt"/>
                        <a:ea typeface="+mn-ea"/>
                        <a:cs typeface="+mn-cs"/>
                      </a:endParaRPr>
                    </a:p>
                    <a:p>
                      <a:pPr algn="ctr" fontAlgn="b">
                        <a:spcAft>
                          <a:spcPts val="0"/>
                        </a:spcAft>
                      </a:pPr>
                      <a:r>
                        <a:rPr lang="en-GB" sz="2800" kern="1200" dirty="0" smtClean="0">
                          <a:solidFill>
                            <a:srgbClr val="000092"/>
                          </a:solidFill>
                          <a:latin typeface="+mn-lt"/>
                          <a:ea typeface="+mn-ea"/>
                          <a:cs typeface="+mn-cs"/>
                        </a:rPr>
                        <a:t>(</a:t>
                      </a:r>
                      <a:r>
                        <a:rPr lang="en-GB" sz="2800" kern="1200" dirty="0">
                          <a:solidFill>
                            <a:srgbClr val="000092"/>
                          </a:solidFill>
                          <a:latin typeface="+mn-lt"/>
                          <a:ea typeface="+mn-ea"/>
                          <a:cs typeface="+mn-cs"/>
                        </a:rPr>
                        <a:t>89.1%-91.4%)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1133174">
                <a:tc>
                  <a:txBody>
                    <a:bodyPr/>
                    <a:lstStyle/>
                    <a:p>
                      <a:pPr algn="r" fontAlgn="b">
                        <a:spcAft>
                          <a:spcPts val="0"/>
                        </a:spcAft>
                      </a:pPr>
                      <a:r>
                        <a:rPr lang="en-GB" sz="3200" kern="1200" dirty="0">
                          <a:solidFill>
                            <a:srgbClr val="000092"/>
                          </a:solidFill>
                          <a:latin typeface="+mn-lt"/>
                          <a:ea typeface="+mn-ea"/>
                          <a:cs typeface="+mn-cs"/>
                        </a:rPr>
                        <a:t>Not </a:t>
                      </a:r>
                      <a:r>
                        <a:rPr lang="en-GB" sz="3200" kern="1200" dirty="0" smtClean="0">
                          <a:solidFill>
                            <a:srgbClr val="000092"/>
                          </a:solidFill>
                          <a:latin typeface="+mn-lt"/>
                          <a:ea typeface="+mn-ea"/>
                          <a:cs typeface="+mn-cs"/>
                        </a:rPr>
                        <a:t>screen- detected</a:t>
                      </a:r>
                      <a:endParaRPr lang="en-GB" sz="3200" kern="1200" dirty="0">
                        <a:solidFill>
                          <a:srgbClr val="000092"/>
                        </a:solidFill>
                        <a:latin typeface="+mn-lt"/>
                        <a:ea typeface="+mn-ea"/>
                        <a:cs typeface="+mn-cs"/>
                      </a:endParaRPr>
                    </a:p>
                  </a:txBody>
                  <a:tcPr marL="180000" marR="18000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fontAlgn="b">
                        <a:spcAft>
                          <a:spcPts val="0"/>
                        </a:spcAft>
                      </a:pPr>
                      <a:r>
                        <a:rPr lang="en-GB" sz="2800" b="1" kern="1200" dirty="0">
                          <a:solidFill>
                            <a:srgbClr val="000092"/>
                          </a:solidFill>
                          <a:latin typeface="+mn-lt"/>
                          <a:ea typeface="+mn-ea"/>
                          <a:cs typeface="+mn-cs"/>
                        </a:rPr>
                        <a:t>82.7%</a:t>
                      </a:r>
                      <a:r>
                        <a:rPr lang="en-GB" sz="2800" kern="1200" dirty="0">
                          <a:solidFill>
                            <a:srgbClr val="000092"/>
                          </a:solidFill>
                          <a:latin typeface="+mn-lt"/>
                          <a:ea typeface="+mn-ea"/>
                          <a:cs typeface="+mn-cs"/>
                        </a:rPr>
                        <a:t> </a:t>
                      </a:r>
                      <a:endParaRPr lang="en-GB" sz="2800" kern="1200" dirty="0" smtClean="0">
                        <a:solidFill>
                          <a:srgbClr val="000092"/>
                        </a:solidFill>
                        <a:latin typeface="+mn-lt"/>
                        <a:ea typeface="+mn-ea"/>
                        <a:cs typeface="+mn-cs"/>
                      </a:endParaRPr>
                    </a:p>
                    <a:p>
                      <a:pPr algn="ctr" fontAlgn="b">
                        <a:spcAft>
                          <a:spcPts val="0"/>
                        </a:spcAft>
                      </a:pPr>
                      <a:r>
                        <a:rPr lang="en-GB" sz="2800" kern="1200" dirty="0" smtClean="0">
                          <a:solidFill>
                            <a:srgbClr val="000092"/>
                          </a:solidFill>
                          <a:latin typeface="+mn-lt"/>
                          <a:ea typeface="+mn-ea"/>
                          <a:cs typeface="+mn-cs"/>
                        </a:rPr>
                        <a:t>(</a:t>
                      </a:r>
                      <a:r>
                        <a:rPr lang="en-GB" sz="2800" kern="1200" dirty="0">
                          <a:solidFill>
                            <a:srgbClr val="000092"/>
                          </a:solidFill>
                          <a:latin typeface="+mn-lt"/>
                          <a:ea typeface="+mn-ea"/>
                          <a:cs typeface="+mn-cs"/>
                        </a:rPr>
                        <a:t>81.4%-83.9%)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fontAlgn="b">
                        <a:spcAft>
                          <a:spcPts val="0"/>
                        </a:spcAft>
                      </a:pPr>
                      <a:r>
                        <a:rPr lang="en-GB" sz="2800" b="1" kern="1200" dirty="0">
                          <a:solidFill>
                            <a:srgbClr val="000092"/>
                          </a:solidFill>
                          <a:latin typeface="+mn-lt"/>
                          <a:ea typeface="+mn-ea"/>
                          <a:cs typeface="+mn-cs"/>
                        </a:rPr>
                        <a:t>78.0% </a:t>
                      </a:r>
                      <a:endParaRPr lang="en-GB" sz="2800" b="1" kern="1200" dirty="0" smtClean="0">
                        <a:solidFill>
                          <a:srgbClr val="000092"/>
                        </a:solidFill>
                        <a:latin typeface="+mn-lt"/>
                        <a:ea typeface="+mn-ea"/>
                        <a:cs typeface="+mn-cs"/>
                      </a:endParaRPr>
                    </a:p>
                    <a:p>
                      <a:pPr algn="ctr" fontAlgn="b">
                        <a:spcAft>
                          <a:spcPts val="0"/>
                        </a:spcAft>
                      </a:pPr>
                      <a:r>
                        <a:rPr lang="en-GB" sz="2800" kern="1200" dirty="0" smtClean="0">
                          <a:solidFill>
                            <a:srgbClr val="000092"/>
                          </a:solidFill>
                          <a:latin typeface="+mn-lt"/>
                          <a:ea typeface="+mn-ea"/>
                          <a:cs typeface="+mn-cs"/>
                        </a:rPr>
                        <a:t>(</a:t>
                      </a:r>
                      <a:r>
                        <a:rPr lang="en-GB" sz="2800" kern="1200" dirty="0">
                          <a:solidFill>
                            <a:srgbClr val="000092"/>
                          </a:solidFill>
                          <a:latin typeface="+mn-lt"/>
                          <a:ea typeface="+mn-ea"/>
                          <a:cs typeface="+mn-cs"/>
                        </a:rPr>
                        <a:t>76.7%-79.3%)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3101" y="29470357"/>
            <a:ext cx="8640000" cy="691804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3101" y="20974245"/>
            <a:ext cx="8640000" cy="6237977"/>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22781" y="20919480"/>
            <a:ext cx="8640000" cy="6287626"/>
          </a:xfrm>
          <a:prstGeom prst="rect">
            <a:avLst/>
          </a:prstGeom>
        </p:spPr>
      </p:pic>
      <p:pic>
        <p:nvPicPr>
          <p:cNvPr id="36" name="Picture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461" y="20970198"/>
            <a:ext cx="8640000" cy="6380306"/>
          </a:xfrm>
          <a:prstGeom prst="rect">
            <a:avLst/>
          </a:prstGeom>
        </p:spPr>
      </p:pic>
      <p:sp>
        <p:nvSpPr>
          <p:cNvPr id="55" name="Rectangle 54"/>
          <p:cNvSpPr/>
          <p:nvPr/>
        </p:nvSpPr>
        <p:spPr>
          <a:xfrm>
            <a:off x="660642" y="27161071"/>
            <a:ext cx="28764279" cy="430887"/>
          </a:xfrm>
          <a:prstGeom prst="rect">
            <a:avLst/>
          </a:prstGeom>
        </p:spPr>
        <p:txBody>
          <a:bodyPr wrap="square">
            <a:spAutoFit/>
          </a:bodyPr>
          <a:lstStyle/>
          <a:p>
            <a:pPr>
              <a:defRPr sz="2880" b="0" i="0" u="none" strike="noStrike" kern="1200" baseline="0">
                <a:solidFill>
                  <a:prstClr val="black"/>
                </a:solidFill>
                <a:latin typeface="+mn-lt"/>
                <a:ea typeface="Arial"/>
                <a:cs typeface="Arial"/>
              </a:defRPr>
            </a:pPr>
            <a:r>
              <a:rPr lang="en-GB" sz="2200" dirty="0" smtClean="0">
                <a:solidFill>
                  <a:srgbClr val="000092"/>
                </a:solidFill>
                <a:ea typeface="Arial"/>
                <a:cs typeface="Arial"/>
              </a:rPr>
              <a:t>Confidence intervals (shaded areas) are shown for illustration in the first graph. Where they fully overlap, it shows that there is no statistical difference between the groups. They are omitted from subsequent graphs in which they fully overlap, for clarity.</a:t>
            </a:r>
            <a:endParaRPr lang="en-GB" sz="2200" dirty="0">
              <a:solidFill>
                <a:srgbClr val="000092"/>
              </a:solidFill>
              <a:ea typeface="Arial"/>
              <a:cs typeface="Arial"/>
            </a:endParaRPr>
          </a:p>
        </p:txBody>
      </p:sp>
      <p:sp>
        <p:nvSpPr>
          <p:cNvPr id="4" name="TextBox 3"/>
          <p:cNvSpPr txBox="1"/>
          <p:nvPr/>
        </p:nvSpPr>
        <p:spPr>
          <a:xfrm>
            <a:off x="681820" y="20021981"/>
            <a:ext cx="18680961" cy="646331"/>
          </a:xfrm>
          <a:prstGeom prst="rect">
            <a:avLst/>
          </a:prstGeom>
          <a:noFill/>
        </p:spPr>
        <p:txBody>
          <a:bodyPr wrap="square" rtlCol="0">
            <a:spAutoFit/>
          </a:bodyPr>
          <a:lstStyle/>
          <a:p>
            <a:pPr lvl="0" algn="just" defTabSz="1296398" eaLnBrk="1" hangingPunct="1"/>
            <a:r>
              <a:rPr lang="en-GB" sz="3600" dirty="0">
                <a:solidFill>
                  <a:srgbClr val="000092"/>
                </a:solidFill>
                <a:latin typeface="Calibri"/>
              </a:rPr>
              <a:t>Little evidence was found for differences in survival by ethnic group, </a:t>
            </a:r>
            <a:r>
              <a:rPr lang="en-GB" sz="3600" dirty="0" smtClean="0">
                <a:solidFill>
                  <a:srgbClr val="000092"/>
                </a:solidFill>
                <a:latin typeface="Calibri"/>
              </a:rPr>
              <a:t>and </a:t>
            </a:r>
            <a:r>
              <a:rPr lang="en-GB" sz="3600" dirty="0">
                <a:solidFill>
                  <a:srgbClr val="000092"/>
                </a:solidFill>
                <a:latin typeface="Calibri"/>
              </a:rPr>
              <a:t>by extent of disease: </a:t>
            </a:r>
          </a:p>
        </p:txBody>
      </p:sp>
      <p:sp>
        <p:nvSpPr>
          <p:cNvPr id="5" name="TextBox 4"/>
          <p:cNvSpPr txBox="1"/>
          <p:nvPr/>
        </p:nvSpPr>
        <p:spPr>
          <a:xfrm>
            <a:off x="20127034" y="20021981"/>
            <a:ext cx="9297887" cy="1200329"/>
          </a:xfrm>
          <a:prstGeom prst="rect">
            <a:avLst/>
          </a:prstGeom>
          <a:noFill/>
        </p:spPr>
        <p:txBody>
          <a:bodyPr wrap="square" rIns="360000" rtlCol="0">
            <a:spAutoFit/>
          </a:bodyPr>
          <a:lstStyle/>
          <a:p>
            <a:pPr lvl="0" algn="just" defTabSz="1296398" eaLnBrk="1" hangingPunct="1"/>
            <a:r>
              <a:rPr lang="en-GB" sz="3600" dirty="0">
                <a:solidFill>
                  <a:srgbClr val="000092"/>
                </a:solidFill>
                <a:latin typeface="Calibri"/>
              </a:rPr>
              <a:t>Screening </a:t>
            </a:r>
            <a:r>
              <a:rPr lang="en-GB" sz="3600" dirty="0" smtClean="0">
                <a:solidFill>
                  <a:srgbClr val="000092"/>
                </a:solidFill>
                <a:latin typeface="Calibri"/>
              </a:rPr>
              <a:t>gave a similar survival benefit to </a:t>
            </a:r>
            <a:r>
              <a:rPr lang="en-GB" sz="3600" dirty="0">
                <a:solidFill>
                  <a:srgbClr val="000092"/>
                </a:solidFill>
                <a:latin typeface="Calibri"/>
              </a:rPr>
              <a:t>all women, </a:t>
            </a:r>
            <a:r>
              <a:rPr lang="en-GB" sz="3600" dirty="0" smtClean="0">
                <a:solidFill>
                  <a:srgbClr val="000092"/>
                </a:solidFill>
                <a:latin typeface="Calibri"/>
              </a:rPr>
              <a:t>regardless of their ethnic group: </a:t>
            </a:r>
            <a:endParaRPr lang="en-GB" sz="3600" dirty="0">
              <a:solidFill>
                <a:srgbClr val="000092"/>
              </a:solidFill>
              <a:latin typeface="Calibri"/>
            </a:endParaRPr>
          </a:p>
        </p:txBody>
      </p:sp>
      <p:sp>
        <p:nvSpPr>
          <p:cNvPr id="9" name="TextBox 8"/>
          <p:cNvSpPr txBox="1"/>
          <p:nvPr/>
        </p:nvSpPr>
        <p:spPr>
          <a:xfrm>
            <a:off x="643515" y="28028310"/>
            <a:ext cx="18683882" cy="1200329"/>
          </a:xfrm>
          <a:prstGeom prst="rect">
            <a:avLst/>
          </a:prstGeom>
          <a:noFill/>
        </p:spPr>
        <p:txBody>
          <a:bodyPr wrap="square" rtlCol="0">
            <a:spAutoFit/>
          </a:bodyPr>
          <a:lstStyle/>
          <a:p>
            <a:pPr lvl="0" algn="just" defTabSz="1296398" eaLnBrk="1" hangingPunct="1"/>
            <a:r>
              <a:rPr lang="en-GB" sz="3600" dirty="0">
                <a:solidFill>
                  <a:srgbClr val="000092"/>
                </a:solidFill>
                <a:latin typeface="Calibri"/>
              </a:rPr>
              <a:t>There was a clear difference in survival by deprivation. This </a:t>
            </a:r>
            <a:r>
              <a:rPr lang="en-GB" sz="3600" dirty="0" smtClean="0">
                <a:solidFill>
                  <a:srgbClr val="000092"/>
                </a:solidFill>
                <a:latin typeface="Calibri"/>
              </a:rPr>
              <a:t>was evident for both screen-detected and non-screen-detected women. </a:t>
            </a:r>
            <a:r>
              <a:rPr lang="en-GB" sz="3600" dirty="0">
                <a:solidFill>
                  <a:srgbClr val="000092"/>
                </a:solidFill>
                <a:latin typeface="Calibri"/>
              </a:rPr>
              <a:t>The </a:t>
            </a:r>
            <a:r>
              <a:rPr lang="en-GB" sz="3600" dirty="0" smtClean="0">
                <a:solidFill>
                  <a:srgbClr val="000092"/>
                </a:solidFill>
                <a:latin typeface="Calibri"/>
              </a:rPr>
              <a:t>survival gaps </a:t>
            </a:r>
            <a:r>
              <a:rPr lang="en-GB" sz="3600" dirty="0">
                <a:solidFill>
                  <a:srgbClr val="000092"/>
                </a:solidFill>
                <a:latin typeface="Calibri"/>
              </a:rPr>
              <a:t>widen with longer survival </a:t>
            </a:r>
            <a:r>
              <a:rPr lang="en-GB" sz="3600" dirty="0" smtClean="0">
                <a:solidFill>
                  <a:srgbClr val="000092"/>
                </a:solidFill>
                <a:latin typeface="Calibri"/>
              </a:rPr>
              <a:t>times.</a:t>
            </a:r>
            <a:endParaRPr lang="en-GB" sz="3200" dirty="0"/>
          </a:p>
        </p:txBody>
      </p:sp>
      <p:sp>
        <p:nvSpPr>
          <p:cNvPr id="49" name="TextBox 48"/>
          <p:cNvSpPr txBox="1"/>
          <p:nvPr/>
        </p:nvSpPr>
        <p:spPr>
          <a:xfrm>
            <a:off x="22189440" y="40308907"/>
            <a:ext cx="7420247" cy="646331"/>
          </a:xfrm>
          <a:prstGeom prst="rect">
            <a:avLst/>
          </a:prstGeom>
          <a:noFill/>
        </p:spPr>
        <p:txBody>
          <a:bodyPr wrap="square" rtlCol="0">
            <a:spAutoFit/>
          </a:bodyPr>
          <a:lstStyle/>
          <a:p>
            <a:r>
              <a:rPr lang="en-GB" sz="3600" dirty="0" smtClean="0">
                <a:solidFill>
                  <a:srgbClr val="000092"/>
                </a:solidFill>
                <a:latin typeface="+mn-lt"/>
              </a:rPr>
              <a:t>Contact: melanie.morris@lshtm.ac.uk</a:t>
            </a:r>
            <a:endParaRPr lang="en-GB" sz="3600" dirty="0">
              <a:solidFill>
                <a:srgbClr val="000092"/>
              </a:solidFill>
              <a:latin typeface="+mn-lt"/>
            </a:endParaRPr>
          </a:p>
        </p:txBody>
      </p:sp>
    </p:spTree>
    <p:extLst>
      <p:ext uri="{BB962C8B-B14F-4D97-AF65-F5344CB8AC3E}">
        <p14:creationId xmlns:p14="http://schemas.microsoft.com/office/powerpoint/2010/main" val="2583042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4C67"/>
        </a:solidFill>
        <a:ln w="76200" cap="sq">
          <a:solidFill>
            <a:srgbClr val="969696"/>
          </a:solidFill>
          <a:round/>
          <a:headEnd/>
          <a:tailEnd/>
        </a:ln>
      </a:spPr>
      <a:bodyPr anchor="ctr"/>
      <a:lstStyle>
        <a:defPPr>
          <a:defRPr sz="6600" b="1" dirty="0">
            <a:solidFill>
              <a:schemeClr val="bg1"/>
            </a:solidFill>
            <a:ea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5988" rtl="0" eaLnBrk="1" fontAlgn="base" latinLnBrk="0" hangingPunct="1">
          <a:lnSpc>
            <a:spcPct val="100000"/>
          </a:lnSpc>
          <a:spcBef>
            <a:spcPct val="0"/>
          </a:spcBef>
          <a:spcAft>
            <a:spcPct val="0"/>
          </a:spcAft>
          <a:buClrTx/>
          <a:buSzTx/>
          <a:buFontTx/>
          <a:buNone/>
          <a:tabLst/>
          <a:defRPr kumimoji="0" lang="en-GB" sz="23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10400</TotalTime>
  <Words>542</Words>
  <Application>Microsoft Office PowerPoint</Application>
  <PresentationFormat>Custom</PresentationFormat>
  <Paragraphs>57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Courier New</vt:lpstr>
      <vt:lpstr>Times New Roman</vt:lpstr>
      <vt:lpstr>Verdana</vt:lpstr>
      <vt:lpstr>Default Design</vt:lpstr>
      <vt:lpstr>PowerPoint Presentation</vt:lpstr>
    </vt:vector>
  </TitlesOfParts>
  <Company>University of Cambridge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Koerber</dc:creator>
  <cp:lastModifiedBy>John Murtagh</cp:lastModifiedBy>
  <cp:revision>466</cp:revision>
  <cp:lastPrinted>2015-03-23T09:38:26Z</cp:lastPrinted>
  <dcterms:created xsi:type="dcterms:W3CDTF">2000-02-09T12:19:10Z</dcterms:created>
  <dcterms:modified xsi:type="dcterms:W3CDTF">2016-06-21T16:29:17Z</dcterms:modified>
</cp:coreProperties>
</file>