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7" r:id="rId10"/>
    <p:sldId id="283" r:id="rId11"/>
    <p:sldId id="268" r:id="rId12"/>
    <p:sldId id="276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32CE7-7C35-4DC0-B644-9F973F676D70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22CDE-C71B-4472-A2CC-D771A8E9F5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57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3439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886200"/>
            <a:ext cx="83439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1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83439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42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78300"/>
            <a:ext cx="83439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78113"/>
            <a:ext cx="83439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62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5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4154488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4154488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1"/>
            <a:ext cx="4041775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2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3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94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98621"/>
            <a:ext cx="3122613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3" y="1600201"/>
            <a:ext cx="5221287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351079"/>
            <a:ext cx="3122613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197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3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6516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losone.org/article/info:doi/10.1371/journal.pone.0065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47775"/>
            <a:ext cx="8343900" cy="2352675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evaluation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of public health strategies in low and middle-income settings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/>
              <a:t>Measuring </a:t>
            </a:r>
            <a:r>
              <a:rPr lang="en-GB" sz="4000" dirty="0"/>
              <a:t>implementation </a:t>
            </a:r>
            <a:r>
              <a:rPr lang="en-GB" sz="4000" dirty="0" smtClean="0"/>
              <a:t>strength: why and how? 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889611"/>
            <a:ext cx="8343900" cy="2456597"/>
          </a:xfrm>
        </p:spPr>
        <p:txBody>
          <a:bodyPr>
            <a:noAutofit/>
          </a:bodyPr>
          <a:lstStyle/>
          <a:p>
            <a:r>
              <a:rPr lang="en-GB" sz="2400" dirty="0" smtClean="0"/>
              <a:t>Joanna </a:t>
            </a:r>
            <a:r>
              <a:rPr lang="en-GB" sz="2400" dirty="0" err="1" smtClean="0"/>
              <a:t>Schellenberg</a:t>
            </a:r>
            <a:r>
              <a:rPr lang="en-GB" sz="2400" dirty="0" smtClean="0"/>
              <a:t>, Catherine Goodman, Bilal </a:t>
            </a:r>
            <a:r>
              <a:rPr lang="en-GB" sz="2400" dirty="0" err="1" smtClean="0"/>
              <a:t>Avan</a:t>
            </a:r>
            <a:r>
              <a:rPr lang="en-GB" sz="2400" dirty="0" smtClean="0"/>
              <a:t>, </a:t>
            </a:r>
          </a:p>
          <a:p>
            <a:r>
              <a:rPr lang="en-GB" sz="2400" dirty="0" smtClean="0"/>
              <a:t>Calum </a:t>
            </a:r>
            <a:r>
              <a:rPr lang="en-GB" sz="2400" dirty="0"/>
              <a:t>Davey, James </a:t>
            </a:r>
            <a:r>
              <a:rPr lang="en-GB" sz="2400" dirty="0" smtClean="0"/>
              <a:t>Hargreaves</a:t>
            </a:r>
          </a:p>
        </p:txBody>
      </p:sp>
      <p:pic>
        <p:nvPicPr>
          <p:cNvPr id="5" name="Content Placeholder 5" descr="IDEAS_ for print_300dpi_straplin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31" y="5780087"/>
            <a:ext cx="1706622" cy="8016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482" y="5924197"/>
            <a:ext cx="2705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51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3439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Ethiopia health extension programme evaluation: results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22" y="1613849"/>
            <a:ext cx="8343900" cy="4377518"/>
          </a:xfrm>
        </p:spPr>
        <p:txBody>
          <a:bodyPr>
            <a:normAutofit/>
          </a:bodyPr>
          <a:lstStyle/>
          <a:p>
            <a:r>
              <a:rPr lang="en-GB" dirty="0" smtClean="0"/>
              <a:t>Mothers who initiated breastfeeding immediately after birth increased by 8 percentage points, from 46% to 54% (95% CI 5,12)</a:t>
            </a:r>
          </a:p>
          <a:p>
            <a:pPr lvl="1"/>
            <a:r>
              <a:rPr lang="en-GB" sz="2200" dirty="0" smtClean="0"/>
              <a:t>Secular trend? Other health programmes? (potential confounders)</a:t>
            </a:r>
          </a:p>
          <a:p>
            <a:r>
              <a:rPr lang="en-GB" dirty="0" smtClean="0"/>
              <a:t>Regression models suggested the increase was greater in areas with higher programme intensity score</a:t>
            </a:r>
          </a:p>
          <a:p>
            <a:pPr lvl="1"/>
            <a:r>
              <a:rPr lang="en-GB" sz="2200" dirty="0" smtClean="0"/>
              <a:t>Stronger case that the change was due to the programme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026" y="4465122"/>
            <a:ext cx="2842169" cy="18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4699" y="4527938"/>
            <a:ext cx="2345493" cy="1744853"/>
          </a:xfrm>
          <a:prstGeom prst="rect">
            <a:avLst/>
          </a:prstGeom>
          <a:noFill/>
          <a:ln/>
        </p:spPr>
        <p:txBody>
          <a:bodyPr wrap="square" lIns="82058" tIns="41029" rIns="82058" bIns="41029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/>
              <a:buNone/>
            </a:pPr>
            <a:r>
              <a:rPr lang="en-US" altLang="en-US" b="1" dirty="0" err="1" smtClean="0">
                <a:solidFill>
                  <a:schemeClr val="tx2"/>
                </a:solidFill>
              </a:rPr>
              <a:t>Kebele</a:t>
            </a:r>
            <a:r>
              <a:rPr lang="en-US" altLang="en-US" b="1" dirty="0" smtClean="0">
                <a:solidFill>
                  <a:schemeClr val="tx2"/>
                </a:solidFill>
              </a:rPr>
              <a:t>-level </a:t>
            </a:r>
          </a:p>
          <a:p>
            <a:pPr marL="0" indent="0">
              <a:spcBef>
                <a:spcPct val="0"/>
              </a:spcBef>
              <a:buFont typeface="Arial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correlation </a:t>
            </a:r>
          </a:p>
          <a:p>
            <a:pPr marL="0" indent="0">
              <a:spcBef>
                <a:spcPct val="0"/>
              </a:spcBef>
              <a:buFont typeface="Arial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between </a:t>
            </a:r>
            <a:r>
              <a:rPr lang="en-US" altLang="en-US" b="1" dirty="0" err="1" smtClean="0">
                <a:solidFill>
                  <a:schemeClr val="tx2"/>
                </a:solidFill>
              </a:rPr>
              <a:t>programme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Font typeface="Arial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Intensity and </a:t>
            </a:r>
          </a:p>
          <a:p>
            <a:pPr marL="0" indent="0">
              <a:spcBef>
                <a:spcPct val="0"/>
              </a:spcBef>
              <a:buFont typeface="Arial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breastfeeding initiation</a:t>
            </a:r>
            <a:endParaRPr lang="en-US" alt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999" y="6489918"/>
            <a:ext cx="6785758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/>
          <a:p>
            <a:pPr eaLnBrk="1" hangingPunct="1"/>
            <a:r>
              <a:rPr lang="en-US" altLang="en-US" sz="1400" dirty="0"/>
              <a:t>Karim </a:t>
            </a:r>
            <a:r>
              <a:rPr lang="en-US" altLang="en-US" sz="1400" dirty="0" smtClean="0"/>
              <a:t>AM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et al </a:t>
            </a:r>
            <a:r>
              <a:rPr lang="en-US" altLang="en-US" sz="1400" dirty="0" smtClean="0">
                <a:hlinkClick r:id="rId3"/>
              </a:rPr>
              <a:t>http</a:t>
            </a:r>
            <a:r>
              <a:rPr lang="en-US" altLang="en-US" sz="1400" dirty="0">
                <a:hlinkClick r:id="rId3"/>
              </a:rPr>
              <a:t>://www.plosone.org/article/info:doi/10.1371/journal.pone.0065160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397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66509"/>
            <a:ext cx="6070600" cy="86836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Avahan</a:t>
            </a:r>
            <a:r>
              <a:rPr lang="en-GB" sz="3200" dirty="0" smtClean="0"/>
              <a:t> evaluation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1" y="3548419"/>
            <a:ext cx="8862515" cy="330958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Implementation strength: cumulative </a:t>
            </a:r>
            <a:r>
              <a:rPr lang="en-GB" sz="1800" b="1" dirty="0" err="1" smtClean="0"/>
              <a:t>Avahan</a:t>
            </a:r>
            <a:r>
              <a:rPr lang="en-GB" sz="1800" b="1" dirty="0" smtClean="0"/>
              <a:t> spend</a:t>
            </a:r>
            <a:r>
              <a:rPr lang="en-GB" sz="1800" dirty="0" smtClean="0"/>
              <a:t> </a:t>
            </a:r>
            <a:r>
              <a:rPr lang="en-GB" sz="1800" dirty="0"/>
              <a:t>per HIV-infected person </a:t>
            </a:r>
            <a:r>
              <a:rPr lang="en-GB" sz="1800" dirty="0" smtClean="0"/>
              <a:t>per year </a:t>
            </a:r>
            <a:r>
              <a:rPr lang="en-GB" sz="1800" dirty="0"/>
              <a:t>in each </a:t>
            </a:r>
            <a:r>
              <a:rPr lang="en-GB" sz="1800" dirty="0" smtClean="0"/>
              <a:t>district: $</a:t>
            </a:r>
            <a:r>
              <a:rPr lang="en-GB" sz="1800" dirty="0"/>
              <a:t>24 to $</a:t>
            </a:r>
            <a:r>
              <a:rPr lang="en-GB" sz="1800" dirty="0" smtClean="0"/>
              <a:t>433</a:t>
            </a:r>
          </a:p>
          <a:p>
            <a:r>
              <a:rPr lang="en-GB" sz="1800" dirty="0" smtClean="0"/>
              <a:t>Did trends </a:t>
            </a:r>
            <a:r>
              <a:rPr lang="en-GB" sz="1800" dirty="0"/>
              <a:t>in HIV prevalence in </a:t>
            </a:r>
            <a:r>
              <a:rPr lang="en-GB" sz="1800" dirty="0" smtClean="0"/>
              <a:t>general population [antenatal-clinic </a:t>
            </a:r>
            <a:r>
              <a:rPr lang="en-GB" sz="1800" dirty="0"/>
              <a:t>based </a:t>
            </a:r>
            <a:r>
              <a:rPr lang="en-GB" sz="1800" dirty="0" smtClean="0"/>
              <a:t>surveillance] vary by “</a:t>
            </a:r>
            <a:r>
              <a:rPr lang="en-GB" sz="1800" dirty="0" err="1" smtClean="0"/>
              <a:t>Avahan</a:t>
            </a:r>
            <a:r>
              <a:rPr lang="en-GB" sz="1800" dirty="0" smtClean="0"/>
              <a:t> spend”, adjusting </a:t>
            </a:r>
            <a:r>
              <a:rPr lang="en-GB" sz="1800" dirty="0"/>
              <a:t>for </a:t>
            </a:r>
            <a:r>
              <a:rPr lang="en-GB" sz="1800" dirty="0" smtClean="0"/>
              <a:t>potential </a:t>
            </a:r>
            <a:r>
              <a:rPr lang="en-GB" sz="1800" dirty="0"/>
              <a:t>confounding </a:t>
            </a:r>
            <a:r>
              <a:rPr lang="en-GB" sz="1800" dirty="0" smtClean="0"/>
              <a:t>factors</a:t>
            </a:r>
          </a:p>
          <a:p>
            <a:r>
              <a:rPr lang="en-GB" sz="1800" dirty="0" smtClean="0"/>
              <a:t>Southern states [HIV in </a:t>
            </a:r>
            <a:r>
              <a:rPr lang="en-GB" sz="1800" dirty="0"/>
              <a:t>high-risk sexual </a:t>
            </a:r>
            <a:r>
              <a:rPr lang="en-GB" sz="1800" dirty="0" smtClean="0"/>
              <a:t>networks]</a:t>
            </a:r>
          </a:p>
          <a:p>
            <a:pPr lvl="1"/>
            <a:r>
              <a:rPr lang="en-GB" dirty="0" smtClean="0"/>
              <a:t>$</a:t>
            </a:r>
            <a:r>
              <a:rPr lang="en-GB" dirty="0"/>
              <a:t>100 increase </a:t>
            </a:r>
            <a:r>
              <a:rPr lang="en-GB" dirty="0" smtClean="0"/>
              <a:t>associated </a:t>
            </a:r>
            <a:r>
              <a:rPr lang="en-GB" dirty="0"/>
              <a:t>with </a:t>
            </a:r>
            <a:r>
              <a:rPr lang="en-GB" dirty="0" smtClean="0"/>
              <a:t>18</a:t>
            </a:r>
            <a:r>
              <a:rPr lang="en-GB" dirty="0"/>
              <a:t>% </a:t>
            </a:r>
            <a:r>
              <a:rPr lang="en-GB" dirty="0" smtClean="0"/>
              <a:t>reduction </a:t>
            </a:r>
            <a:r>
              <a:rPr lang="en-GB" dirty="0"/>
              <a:t>in </a:t>
            </a:r>
            <a:r>
              <a:rPr lang="en-GB" dirty="0" smtClean="0"/>
              <a:t>odds </a:t>
            </a:r>
            <a:r>
              <a:rPr lang="en-GB" dirty="0"/>
              <a:t>ratio of HIV </a:t>
            </a:r>
            <a:r>
              <a:rPr lang="en-GB" dirty="0" smtClean="0"/>
              <a:t>(</a:t>
            </a:r>
            <a:r>
              <a:rPr lang="en-GB" dirty="0"/>
              <a:t>95% CI 4 to 32) </a:t>
            </a:r>
            <a:endParaRPr lang="en-GB" dirty="0" smtClean="0"/>
          </a:p>
          <a:p>
            <a:r>
              <a:rPr lang="en-GB" sz="1800" dirty="0" err="1" smtClean="0"/>
              <a:t>Northeastern</a:t>
            </a:r>
            <a:r>
              <a:rPr lang="en-GB" sz="1800" dirty="0" smtClean="0"/>
              <a:t> states [HIV in </a:t>
            </a:r>
            <a:r>
              <a:rPr lang="en-GB" sz="1800" dirty="0"/>
              <a:t>networks of people who inject </a:t>
            </a:r>
            <a:r>
              <a:rPr lang="en-GB" sz="1800" dirty="0" smtClean="0"/>
              <a:t>drugs]</a:t>
            </a:r>
          </a:p>
          <a:p>
            <a:pPr lvl="1"/>
            <a:r>
              <a:rPr lang="en-GB" dirty="0" smtClean="0"/>
              <a:t>$100 </a:t>
            </a:r>
            <a:r>
              <a:rPr lang="en-GB" dirty="0"/>
              <a:t>increase </a:t>
            </a:r>
            <a:r>
              <a:rPr lang="en-GB" dirty="0" smtClean="0"/>
              <a:t>associated </a:t>
            </a:r>
            <a:r>
              <a:rPr lang="en-GB" dirty="0"/>
              <a:t>with </a:t>
            </a:r>
            <a:r>
              <a:rPr lang="en-GB" dirty="0" smtClean="0"/>
              <a:t>4</a:t>
            </a:r>
            <a:r>
              <a:rPr lang="en-GB" dirty="0"/>
              <a:t>% </a:t>
            </a:r>
            <a:r>
              <a:rPr lang="en-GB" dirty="0" smtClean="0"/>
              <a:t>reduction </a:t>
            </a:r>
            <a:r>
              <a:rPr lang="en-GB" dirty="0"/>
              <a:t>in </a:t>
            </a:r>
            <a:r>
              <a:rPr lang="en-GB" dirty="0" smtClean="0"/>
              <a:t>odds </a:t>
            </a:r>
            <a:r>
              <a:rPr lang="en-GB" dirty="0"/>
              <a:t>ratio of HIV </a:t>
            </a:r>
            <a:r>
              <a:rPr lang="en-GB" dirty="0" smtClean="0"/>
              <a:t>(</a:t>
            </a:r>
            <a:r>
              <a:rPr lang="en-GB" dirty="0"/>
              <a:t>95% CI -6 to 14)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596296"/>
              </p:ext>
            </p:extLst>
          </p:nvPr>
        </p:nvGraphicFramePr>
        <p:xfrm>
          <a:off x="117711" y="934871"/>
          <a:ext cx="8569089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451"/>
                <a:gridCol w="1566451"/>
                <a:gridCol w="1566451"/>
                <a:gridCol w="1567298"/>
                <a:gridCol w="230243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Inputs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Processes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Outputs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Outcomes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Impact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Money</a:t>
                      </a:r>
                      <a:endParaRPr lang="en-GB" sz="1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Contract  and monitor organisations to deliver HIV prevention interventions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High quality prevention interventions  accessible and acceptable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High quality prevention interventions used by high-risk groups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Safer behaviours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HIV infections averted among high-risk populations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rgbClr val="FF0000"/>
                          </a:solidFill>
                          <a:effectLst/>
                        </a:rPr>
                        <a:t>HIV infections averted among the general population</a:t>
                      </a:r>
                      <a:endParaRPr lang="en-GB" sz="1800" b="1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98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571523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/>
              <a:t>AmFm</a:t>
            </a:r>
            <a:r>
              <a:rPr lang="en-GB" sz="3600" dirty="0" smtClean="0"/>
              <a:t> evaluation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18" y="3678071"/>
            <a:ext cx="8343900" cy="2848971"/>
          </a:xfrm>
        </p:spPr>
        <p:txBody>
          <a:bodyPr>
            <a:normAutofit/>
          </a:bodyPr>
          <a:lstStyle/>
          <a:p>
            <a:r>
              <a:rPr lang="en-GB" dirty="0" smtClean="0"/>
              <a:t>Before/after design</a:t>
            </a:r>
          </a:p>
          <a:p>
            <a:r>
              <a:rPr lang="en-GB" dirty="0" smtClean="0"/>
              <a:t>Added measures </a:t>
            </a:r>
            <a:r>
              <a:rPr lang="en-GB" dirty="0"/>
              <a:t>of implementation </a:t>
            </a:r>
            <a:r>
              <a:rPr lang="en-GB" dirty="0" smtClean="0"/>
              <a:t>intensity later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ummarise </a:t>
            </a:r>
            <a:r>
              <a:rPr lang="en-GB" dirty="0"/>
              <a:t>implementation </a:t>
            </a:r>
            <a:r>
              <a:rPr lang="en-GB" dirty="0" smtClean="0"/>
              <a:t>experience</a:t>
            </a:r>
          </a:p>
          <a:p>
            <a:pPr lvl="1"/>
            <a:r>
              <a:rPr lang="en-GB" dirty="0" smtClean="0"/>
              <a:t>Provide comparable </a:t>
            </a:r>
            <a:r>
              <a:rPr lang="en-GB" dirty="0"/>
              <a:t>estimates across </a:t>
            </a:r>
            <a:r>
              <a:rPr lang="en-GB" dirty="0" smtClean="0"/>
              <a:t>countries</a:t>
            </a:r>
            <a:endParaRPr lang="en-GB" dirty="0"/>
          </a:p>
          <a:p>
            <a:pPr lvl="1"/>
            <a:r>
              <a:rPr lang="en-GB" dirty="0" smtClean="0"/>
              <a:t>No formal statistical analysis</a:t>
            </a:r>
          </a:p>
          <a:p>
            <a:r>
              <a:rPr lang="en-GB" dirty="0"/>
              <a:t>Implementation strength analysis increased plausibility that the large changes seen in some countries were attributable to </a:t>
            </a:r>
            <a:r>
              <a:rPr lang="en-GB" dirty="0" err="1" smtClean="0"/>
              <a:t>AmFm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066337"/>
              </p:ext>
            </p:extLst>
          </p:nvPr>
        </p:nvGraphicFramePr>
        <p:xfrm>
          <a:off x="342898" y="879098"/>
          <a:ext cx="8610032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051"/>
                <a:gridCol w="2361063"/>
                <a:gridCol w="1187355"/>
                <a:gridCol w="1487606"/>
                <a:gridCol w="147395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Inputs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Process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Outputs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Outcomes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Impact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and facilitation of the co-payment mechanism 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for co-payments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for supporting interventions in-country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Price negotiations with ACT manufacturers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Registration of manufacturers and importers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Implementation of supporting interventions (communication, training and regulation) </a:t>
                      </a:r>
                      <a:endParaRPr lang="en-GB" sz="16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Ordering and delivery of subsidised ACTs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i="1" dirty="0">
                          <a:solidFill>
                            <a:srgbClr val="FF0000"/>
                          </a:solidFill>
                          <a:effectLst/>
                        </a:rPr>
                        <a:t>Quality assured ACT availability, affordability, market share and use in the public and private sectors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Reduction in malaria morbidity and mortality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Reduction in spread of </a:t>
                      </a:r>
                      <a:r>
                        <a:rPr lang="en-GB" sz="1600" dirty="0" err="1">
                          <a:effectLst/>
                        </a:rPr>
                        <a:t>artemisinin</a:t>
                      </a:r>
                      <a:r>
                        <a:rPr lang="en-GB" sz="1600" dirty="0">
                          <a:effectLst/>
                        </a:rPr>
                        <a:t> resistance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6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0" y="97217"/>
            <a:ext cx="8705565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AmFm</a:t>
            </a:r>
            <a:r>
              <a:rPr lang="en-GB" sz="3200" dirty="0" smtClean="0"/>
              <a:t> implementation strength </a:t>
            </a:r>
            <a:br>
              <a:rPr lang="en-GB" sz="3200" dirty="0" smtClean="0"/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dark green: highest   –   white: lowest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0138778"/>
              </p:ext>
            </p:extLst>
          </p:nvPr>
        </p:nvGraphicFramePr>
        <p:xfrm>
          <a:off x="97241" y="1723030"/>
          <a:ext cx="8923929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92"/>
                <a:gridCol w="1760561"/>
                <a:gridCol w="2060812"/>
                <a:gridCol w="2101755"/>
                <a:gridCol w="177420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Country 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Time from arrival of  co-paid ACTs to </a:t>
                      </a:r>
                      <a:r>
                        <a:rPr lang="en-GB" sz="2000" b="1" dirty="0" err="1">
                          <a:effectLst/>
                          <a:latin typeface="+mj-lt"/>
                          <a:ea typeface="Times New Roman"/>
                          <a:cs typeface="Calibri"/>
                        </a:rPr>
                        <a:t>endline</a:t>
                      </a:r>
                      <a:r>
                        <a:rPr lang="en-GB" sz="20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 survey (months)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b="1">
                          <a:effectLst/>
                          <a:latin typeface="+mj-lt"/>
                          <a:ea typeface="Times New Roman"/>
                          <a:cs typeface="Calibri"/>
                        </a:rPr>
                        <a:t>Duration of communications campaign prior to endline survey (months)</a:t>
                      </a:r>
                      <a:r>
                        <a:rPr lang="en-GB" sz="2000" baseline="30000">
                          <a:effectLst/>
                          <a:latin typeface="+mj-lt"/>
                          <a:ea typeface="Times New Roman"/>
                          <a:cs typeface="Calibri"/>
                        </a:rPr>
                        <a:t>*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b="1">
                          <a:effectLst/>
                          <a:latin typeface="+mj-lt"/>
                          <a:ea typeface="Times New Roman"/>
                          <a:cs typeface="Calibri"/>
                        </a:rPr>
                        <a:t>Private for-profit providers attending training on anti-malarials with AMFm logo (%)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b="1">
                          <a:effectLst/>
                          <a:latin typeface="+mj-lt"/>
                          <a:ea typeface="Times New Roman"/>
                          <a:cs typeface="Calibri"/>
                        </a:rPr>
                        <a:t>Funding for supporting interventions (USD per capita) </a:t>
                      </a:r>
                      <a:r>
                        <a:rPr lang="en-GB" sz="2000" baseline="30000">
                          <a:effectLst/>
                          <a:latin typeface="+mj-lt"/>
                          <a:ea typeface="Times New Roman"/>
                          <a:cs typeface="Calibri"/>
                        </a:rPr>
                        <a:t>**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Ghana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15.5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50.2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0.42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Kenya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12.0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0.18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Tanzania mainland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13.5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7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18.1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0.03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Zanzibar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6.5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37.5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0.11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Nigeria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9.5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13.5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0.10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Uganda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9.5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16.6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0.17</a:t>
                      </a:r>
                      <a:r>
                        <a:rPr lang="en-GB" sz="2000" baseline="30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†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Madagascar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14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2.2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0.06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Niger </a:t>
                      </a:r>
                      <a:endParaRPr lang="en-GB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7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  <a:latin typeface="+mj-lt"/>
                          <a:ea typeface="Times New Roman"/>
                          <a:cs typeface="Calibri"/>
                        </a:rPr>
                        <a:t>12.8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0.06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42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Strengthen plausibility-type inference</a:t>
            </a:r>
          </a:p>
          <a:p>
            <a:r>
              <a:rPr lang="en-GB" dirty="0" smtClean="0"/>
              <a:t>Relatively robust</a:t>
            </a:r>
          </a:p>
          <a:p>
            <a:r>
              <a:rPr lang="en-GB" dirty="0" smtClean="0"/>
              <a:t>May </a:t>
            </a:r>
            <a:r>
              <a:rPr lang="en-GB" dirty="0"/>
              <a:t>pick up </a:t>
            </a:r>
            <a:r>
              <a:rPr lang="en-GB" dirty="0" smtClean="0"/>
              <a:t>relatively </a:t>
            </a:r>
            <a:r>
              <a:rPr lang="en-GB" dirty="0"/>
              <a:t>small </a:t>
            </a:r>
            <a:r>
              <a:rPr lang="en-GB" dirty="0" smtClean="0"/>
              <a:t>effects</a:t>
            </a:r>
          </a:p>
          <a:p>
            <a:r>
              <a:rPr lang="en-GB" dirty="0" smtClean="0"/>
              <a:t>Potential for link to implementers, developmental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No generic </a:t>
            </a:r>
            <a:r>
              <a:rPr lang="en-GB" dirty="0" smtClean="0"/>
              <a:t>framework</a:t>
            </a:r>
          </a:p>
          <a:p>
            <a:pPr lvl="1"/>
            <a:r>
              <a:rPr lang="en-GB" dirty="0" smtClean="0"/>
              <a:t>And a lack of literature</a:t>
            </a:r>
            <a:endParaRPr lang="en-GB" dirty="0"/>
          </a:p>
          <a:p>
            <a:r>
              <a:rPr lang="en-GB" dirty="0" smtClean="0"/>
              <a:t>Metric</a:t>
            </a:r>
          </a:p>
          <a:p>
            <a:r>
              <a:rPr lang="en-GB" dirty="0" smtClean="0"/>
              <a:t>Scaling</a:t>
            </a:r>
          </a:p>
          <a:p>
            <a:r>
              <a:rPr lang="en-GB" dirty="0" smtClean="0"/>
              <a:t>Evolving package</a:t>
            </a:r>
          </a:p>
          <a:p>
            <a:r>
              <a:rPr lang="en-GB" dirty="0" smtClean="0"/>
              <a:t>Time </a:t>
            </a:r>
            <a:r>
              <a:rPr lang="en-GB" dirty="0"/>
              <a:t>lags for </a:t>
            </a:r>
            <a:r>
              <a:rPr lang="en-GB" dirty="0" smtClean="0"/>
              <a:t>outcomes</a:t>
            </a:r>
          </a:p>
          <a:p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159655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Advantages and challenges of implementation strength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52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7316684" cy="3880200"/>
          </a:xfrm>
        </p:spPr>
        <p:txBody>
          <a:bodyPr/>
          <a:lstStyle/>
          <a:p>
            <a:r>
              <a:rPr lang="en-GB" dirty="0" smtClean="0"/>
              <a:t>Implementation strength concept can enrich impact evaluation using plausibility designs</a:t>
            </a:r>
          </a:p>
          <a:p>
            <a:r>
              <a:rPr lang="en-GB" dirty="0"/>
              <a:t>Recent diverse published examples</a:t>
            </a:r>
            <a:endParaRPr lang="en-GB" dirty="0" smtClean="0"/>
          </a:p>
          <a:p>
            <a:r>
              <a:rPr lang="en-GB" dirty="0" smtClean="0"/>
              <a:t>Intuitive and appealing concept yet no standard approach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8202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IDEAS and the Centre for Evaluation</a:t>
            </a:r>
          </a:p>
          <a:p>
            <a:r>
              <a:rPr lang="en-GB" dirty="0">
                <a:solidFill>
                  <a:srgbClr val="7030A0"/>
                </a:solidFill>
              </a:rPr>
              <a:t>evaluation.lshtm.ac.uk</a:t>
            </a:r>
          </a:p>
          <a:p>
            <a:pPr lvl="0">
              <a:defRPr/>
            </a:pPr>
            <a:r>
              <a:rPr lang="en-US" dirty="0">
                <a:solidFill>
                  <a:srgbClr val="7030A0"/>
                </a:solidFill>
              </a:rPr>
              <a:t>ideas.lshtm.ac.uk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Funding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Bill &amp; Melinda Gates Foundation </a:t>
            </a:r>
          </a:p>
          <a:p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Global Fund to Fight AIDS, Tuberculosis and </a:t>
            </a: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Malaria</a:t>
            </a:r>
          </a:p>
          <a:p>
            <a:pPr marL="0" indent="0"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1556" y="26388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5" descr="IDEAS_ for print_300dpi_straplin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556" y="5780088"/>
            <a:ext cx="1706622" cy="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738662"/>
            <a:ext cx="6070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Outline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705970"/>
            <a:ext cx="6863118" cy="4391993"/>
          </a:xfrm>
        </p:spPr>
        <p:txBody>
          <a:bodyPr>
            <a:normAutofit/>
          </a:bodyPr>
          <a:lstStyle/>
          <a:p>
            <a:pPr fontAlgn="ctr"/>
            <a:r>
              <a:rPr lang="en-GB" sz="2400" dirty="0" smtClean="0"/>
              <a:t>Context</a:t>
            </a:r>
            <a:endParaRPr lang="en-GB" sz="2400" dirty="0"/>
          </a:p>
          <a:p>
            <a:pPr fontAlgn="ctr"/>
            <a:r>
              <a:rPr lang="en-GB" sz="2400" dirty="0" smtClean="0"/>
              <a:t>Problem</a:t>
            </a:r>
            <a:endParaRPr lang="en-GB" sz="2400" dirty="0"/>
          </a:p>
          <a:p>
            <a:pPr fontAlgn="ctr"/>
            <a:r>
              <a:rPr lang="en-GB" sz="2400" dirty="0" smtClean="0"/>
              <a:t>Three published examples</a:t>
            </a:r>
            <a:endParaRPr lang="en-GB" sz="2400" dirty="0"/>
          </a:p>
          <a:p>
            <a:pPr fontAlgn="ctr"/>
            <a:r>
              <a:rPr lang="en-GB" sz="2400" dirty="0"/>
              <a:t>Evaluation design </a:t>
            </a:r>
            <a:r>
              <a:rPr lang="en-GB" sz="2400" dirty="0" smtClean="0"/>
              <a:t>options</a:t>
            </a:r>
          </a:p>
          <a:p>
            <a:pPr fontAlgn="ctr"/>
            <a:r>
              <a:rPr lang="en-GB" sz="2400" dirty="0" smtClean="0"/>
              <a:t>Logic models and implementation strength </a:t>
            </a:r>
            <a:endParaRPr lang="en-GB" sz="2400" dirty="0"/>
          </a:p>
          <a:p>
            <a:pPr fontAlgn="ctr"/>
            <a:r>
              <a:rPr lang="en-GB" sz="2400" dirty="0" smtClean="0"/>
              <a:t>Advantages and challenges </a:t>
            </a:r>
            <a:endParaRPr lang="en-GB" sz="2400" dirty="0"/>
          </a:p>
          <a:p>
            <a:pPr fontAlgn="ctr"/>
            <a:r>
              <a:rPr lang="en-GB" sz="2400" dirty="0" smtClean="0"/>
              <a:t>Summary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82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1" y="13381"/>
            <a:ext cx="2839439" cy="7822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334" y="174469"/>
            <a:ext cx="1887888" cy="84325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Low-income settings</a:t>
            </a:r>
          </a:p>
        </p:txBody>
      </p:sp>
      <p:pic>
        <p:nvPicPr>
          <p:cNvPr id="1026" name="Picture 2" descr="C:\Users\Joanna\pickies\imci mce\DSCF0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6653363" y="539072"/>
            <a:ext cx="2538492" cy="1683369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anna\pickies\Cubs\HseMu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7702" b="14750"/>
          <a:stretch/>
        </p:blipFill>
        <p:spPr bwMode="auto">
          <a:xfrm>
            <a:off x="4904095" y="174469"/>
            <a:ext cx="2176829" cy="2661302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anna\pickies\Cubs\Natalaia Cooking I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79460" y="1017726"/>
            <a:ext cx="2307762" cy="1600203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87688" y="3586615"/>
            <a:ext cx="2256312" cy="3266202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56" y="4272639"/>
            <a:ext cx="1687540" cy="203778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521" y="3051073"/>
            <a:ext cx="1703154" cy="223732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61" y="1862768"/>
            <a:ext cx="1940022" cy="2409871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06929" y="2952711"/>
            <a:ext cx="2711905" cy="3471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Essential  behaviours and interventions are known, but how to deliver them at scale is not … examples: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Hygiene during childbirth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Breastfeeding within 1 hour of  birth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Skin to skin care for low </a:t>
            </a:r>
            <a:r>
              <a:rPr lang="en-GB" sz="1800" dirty="0" err="1" smtClean="0">
                <a:solidFill>
                  <a:schemeClr val="tx1"/>
                </a:solidFill>
              </a:rPr>
              <a:t>birthweight</a:t>
            </a:r>
            <a:r>
              <a:rPr lang="en-GB" sz="1800" dirty="0" smtClean="0">
                <a:solidFill>
                  <a:schemeClr val="tx1"/>
                </a:solidFill>
              </a:rPr>
              <a:t> babies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26480" y="5398845"/>
            <a:ext cx="1561209" cy="1453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 smtClean="0"/>
              <a:t>Evaluation of public health strategies</a:t>
            </a:r>
          </a:p>
        </p:txBody>
      </p:sp>
    </p:spTree>
    <p:extLst>
      <p:ext uri="{BB962C8B-B14F-4D97-AF65-F5344CB8AC3E}">
        <p14:creationId xmlns:p14="http://schemas.microsoft.com/office/powerpoint/2010/main" xmlns="" val="23495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Which </a:t>
            </a:r>
            <a:r>
              <a:rPr lang="en-GB" sz="2400" dirty="0"/>
              <a:t>packages of individual evidence-based interventions can be delivered at scale? </a:t>
            </a:r>
            <a:endParaRPr lang="en-GB" sz="2400" dirty="0" smtClean="0"/>
          </a:p>
          <a:p>
            <a:r>
              <a:rPr lang="en-GB" sz="2400" dirty="0" smtClean="0"/>
              <a:t>How </a:t>
            </a:r>
            <a:r>
              <a:rPr lang="en-GB" sz="2400" dirty="0"/>
              <a:t>to optimise these packages in a new setting? </a:t>
            </a:r>
            <a:endParaRPr lang="en-GB" sz="2400" dirty="0" smtClean="0"/>
          </a:p>
          <a:p>
            <a:r>
              <a:rPr lang="en-GB" sz="2400" b="1" dirty="0" smtClean="0"/>
              <a:t>To </a:t>
            </a:r>
            <a:r>
              <a:rPr lang="en-GB" sz="2400" b="1" dirty="0"/>
              <a:t>what extent </a:t>
            </a:r>
            <a:r>
              <a:rPr lang="en-GB" sz="2400" b="1" dirty="0" smtClean="0"/>
              <a:t>do </a:t>
            </a:r>
            <a:r>
              <a:rPr lang="en-GB" sz="2400" b="1" dirty="0"/>
              <a:t>these result in public health </a:t>
            </a:r>
            <a:r>
              <a:rPr lang="en-GB" sz="2400" b="1" dirty="0" smtClean="0"/>
              <a:t>gains?</a:t>
            </a:r>
          </a:p>
        </p:txBody>
      </p:sp>
    </p:spTree>
    <p:extLst>
      <p:ext uri="{BB962C8B-B14F-4D97-AF65-F5344CB8AC3E}">
        <p14:creationId xmlns:p14="http://schemas.microsoft.com/office/powerpoint/2010/main" xmlns="" val="37857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8" y="151808"/>
            <a:ext cx="8514497" cy="1745231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Example 1: Maternal &amp; </a:t>
            </a:r>
            <a:r>
              <a:rPr lang="en-GB" sz="3600" dirty="0" err="1" smtClean="0"/>
              <a:t>newborn</a:t>
            </a:r>
            <a:r>
              <a:rPr lang="en-GB" sz="3600" dirty="0" smtClean="0"/>
              <a:t> care services provided through Ethiopia’s health extension programme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7487" y="6350168"/>
            <a:ext cx="7115825" cy="2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/>
          <a:p>
            <a:pPr eaLnBrk="1" hangingPunct="1"/>
            <a:r>
              <a:rPr lang="en-US" altLang="en-US" sz="1100" dirty="0"/>
              <a:t>Karim </a:t>
            </a:r>
            <a:r>
              <a:rPr lang="en-US" altLang="en-US" sz="1100" dirty="0" smtClean="0"/>
              <a:t>et al </a:t>
            </a:r>
            <a:r>
              <a:rPr lang="en-US" altLang="en-US" sz="1100" dirty="0" smtClean="0">
                <a:hlinkClick r:id="rId2"/>
              </a:rPr>
              <a:t>http</a:t>
            </a:r>
            <a:r>
              <a:rPr lang="en-US" altLang="en-US" sz="1100" dirty="0">
                <a:hlinkClick r:id="rId2"/>
              </a:rPr>
              <a:t>://www.plosone.org/article/info:doi/10.1371/journal.pone.0065160</a:t>
            </a:r>
            <a:endParaRPr lang="en-US" altLang="en-US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487" y="1813211"/>
            <a:ext cx="5300674" cy="41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896" y="1855124"/>
            <a:ext cx="3528274" cy="43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22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514497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Example 2: India’s </a:t>
            </a:r>
            <a:r>
              <a:rPr lang="en-GB" sz="3200" dirty="0" err="1" smtClean="0"/>
              <a:t>Avahan</a:t>
            </a:r>
            <a:r>
              <a:rPr lang="en-GB" sz="3200" dirty="0" smtClean="0"/>
              <a:t> HIV prevention programme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Aim: reduce </a:t>
            </a:r>
            <a:r>
              <a:rPr lang="en-GB" dirty="0"/>
              <a:t>transmission of HIV through increased coverage of preventive interventions in high-risk </a:t>
            </a:r>
            <a:r>
              <a:rPr lang="en-GB" dirty="0" smtClean="0"/>
              <a:t>groups</a:t>
            </a:r>
          </a:p>
          <a:p>
            <a:r>
              <a:rPr lang="en-GB" dirty="0"/>
              <a:t>2003 </a:t>
            </a:r>
            <a:r>
              <a:rPr lang="en-GB" dirty="0" smtClean="0"/>
              <a:t>to 2008, $</a:t>
            </a:r>
            <a:r>
              <a:rPr lang="en-GB" dirty="0"/>
              <a:t>258 million from Bill </a:t>
            </a:r>
            <a:r>
              <a:rPr lang="en-GB" dirty="0" smtClean="0"/>
              <a:t>&amp; Melinda </a:t>
            </a:r>
            <a:r>
              <a:rPr lang="en-GB" dirty="0"/>
              <a:t>Gates Foundation</a:t>
            </a:r>
          </a:p>
          <a:p>
            <a:r>
              <a:rPr lang="en-GB" dirty="0" smtClean="0"/>
              <a:t>Female </a:t>
            </a:r>
            <a:r>
              <a:rPr lang="en-GB" dirty="0"/>
              <a:t>sex </a:t>
            </a:r>
            <a:r>
              <a:rPr lang="en-GB" dirty="0" smtClean="0"/>
              <a:t>workers, clients </a:t>
            </a:r>
            <a:r>
              <a:rPr lang="en-GB" dirty="0"/>
              <a:t>and </a:t>
            </a:r>
            <a:r>
              <a:rPr lang="en-GB" dirty="0" smtClean="0"/>
              <a:t>partners; Injecting </a:t>
            </a:r>
            <a:r>
              <a:rPr lang="en-GB" dirty="0"/>
              <a:t>drug </a:t>
            </a:r>
            <a:r>
              <a:rPr lang="en-GB" dirty="0" smtClean="0"/>
              <a:t>users; Truck </a:t>
            </a:r>
            <a:r>
              <a:rPr lang="en-GB" dirty="0"/>
              <a:t>drivers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Safe-sex </a:t>
            </a:r>
            <a:r>
              <a:rPr lang="en-GB" dirty="0"/>
              <a:t>counselling through peer outreach; treatment of sexually transmitted infections; distribution of free condoms; needle and syringe exchange; and advocacy and community mobilisation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Delivered </a:t>
            </a:r>
            <a:r>
              <a:rPr lang="en-GB" dirty="0"/>
              <a:t>by </a:t>
            </a:r>
            <a:r>
              <a:rPr lang="en-GB" dirty="0" smtClean="0"/>
              <a:t>non-governmental </a:t>
            </a:r>
            <a:r>
              <a:rPr lang="en-GB" dirty="0"/>
              <a:t>and community-based organisations, co-ordinated by seven state level implementing partners and a central capacity-building and quality assurance team</a:t>
            </a:r>
          </a:p>
          <a:p>
            <a:endParaRPr lang="en-GB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7487" y="6098032"/>
            <a:ext cx="7115825" cy="2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/>
          <a:p>
            <a:r>
              <a:rPr lang="en-GB" sz="1100" dirty="0"/>
              <a:t>Ng et al. http://www.thelancet.com/journals/lancet/article/PIIS0140-6736(11)61390-1/abstract</a:t>
            </a:r>
          </a:p>
        </p:txBody>
      </p:sp>
    </p:spTree>
    <p:extLst>
      <p:ext uri="{BB962C8B-B14F-4D97-AF65-F5344CB8AC3E}">
        <p14:creationId xmlns:p14="http://schemas.microsoft.com/office/powerpoint/2010/main" xmlns="" val="31118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3439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Example 3: Affordable medicines facility for malaria (</a:t>
            </a:r>
            <a:r>
              <a:rPr lang="en-GB" sz="3200" dirty="0" err="1" smtClean="0"/>
              <a:t>AmFm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15044"/>
            <a:ext cx="8343900" cy="41383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2010: Global </a:t>
            </a:r>
            <a:r>
              <a:rPr lang="en-GB" sz="2400" dirty="0"/>
              <a:t>Fund to Fight AIDS, Tuberculosis and </a:t>
            </a:r>
            <a:r>
              <a:rPr lang="en-GB" sz="2400" dirty="0" smtClean="0"/>
              <a:t>Malaria launched </a:t>
            </a:r>
            <a:r>
              <a:rPr lang="en-GB" sz="2400" dirty="0"/>
              <a:t>8 national scale pilots </a:t>
            </a:r>
            <a:r>
              <a:rPr lang="en-GB" sz="2400" dirty="0" smtClean="0"/>
              <a:t>to </a:t>
            </a:r>
            <a:r>
              <a:rPr lang="en-GB" sz="2400" dirty="0"/>
              <a:t>increase access to and use of quality-assured </a:t>
            </a:r>
            <a:r>
              <a:rPr lang="en-GB" sz="2400" dirty="0" err="1"/>
              <a:t>artemisinin</a:t>
            </a:r>
            <a:r>
              <a:rPr lang="en-GB" sz="2400" dirty="0"/>
              <a:t> based combination therapies </a:t>
            </a:r>
            <a:r>
              <a:rPr lang="en-GB" sz="2400" dirty="0" smtClean="0"/>
              <a:t>(ACTs</a:t>
            </a:r>
            <a:r>
              <a:rPr lang="en-GB" sz="2400" dirty="0"/>
              <a:t>) </a:t>
            </a:r>
            <a:r>
              <a:rPr lang="en-GB" sz="2400" dirty="0" smtClean="0"/>
              <a:t>for malaria control 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Ghana</a:t>
            </a:r>
            <a:r>
              <a:rPr lang="en-GB" sz="2400" dirty="0"/>
              <a:t>, Kenya, Madagascar, Niger, Nigeria, Tanzania mainland, </a:t>
            </a:r>
            <a:r>
              <a:rPr lang="en-GB" dirty="0" smtClean="0"/>
              <a:t>Uganda and Zanzibar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Three key components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/>
              <a:t>Manufacturer price negotiations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/>
              <a:t>Factory gate price subsidies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/>
              <a:t>Supporting interventions e.g. communications campaigns</a:t>
            </a:r>
          </a:p>
          <a:p>
            <a:pPr marL="400050" lvl="1" indent="0">
              <a:buNone/>
            </a:pP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5" name="Rectangle 4"/>
          <p:cNvSpPr/>
          <p:nvPr/>
        </p:nvSpPr>
        <p:spPr>
          <a:xfrm>
            <a:off x="143302" y="5934670"/>
            <a:ext cx="6817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Tougher </a:t>
            </a:r>
            <a:r>
              <a:rPr lang="en-GB" sz="1600" dirty="0"/>
              <a:t>et al, </a:t>
            </a:r>
            <a:r>
              <a:rPr lang="en-GB" sz="1600" dirty="0" smtClean="0"/>
              <a:t>http://www.thelancet.com/journals/lancet/article/PIIS0140-6736(12)61732-2/abstract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42806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evaluation design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8343900" cy="4841542"/>
          </a:xfrm>
        </p:spPr>
        <p:txBody>
          <a:bodyPr>
            <a:normAutofit/>
          </a:bodyPr>
          <a:lstStyle/>
          <a:p>
            <a:r>
              <a:rPr lang="en-GB" dirty="0" smtClean="0"/>
              <a:t>Randomised controlled trial?</a:t>
            </a:r>
          </a:p>
          <a:p>
            <a:pPr lvl="1"/>
            <a:r>
              <a:rPr lang="en-GB" dirty="0" smtClean="0"/>
              <a:t>Relatively high internal validity &amp; low external validity</a:t>
            </a:r>
          </a:p>
          <a:p>
            <a:pPr lvl="1"/>
            <a:r>
              <a:rPr lang="en-GB" dirty="0"/>
              <a:t>Rarely </a:t>
            </a:r>
            <a:r>
              <a:rPr lang="en-GB" dirty="0" smtClean="0"/>
              <a:t>feasible for large scale public health programmes</a:t>
            </a:r>
          </a:p>
          <a:p>
            <a:r>
              <a:rPr lang="en-GB" dirty="0" smtClean="0"/>
              <a:t>Plausibility* design?</a:t>
            </a:r>
          </a:p>
          <a:p>
            <a:pPr lvl="1"/>
            <a:r>
              <a:rPr lang="en-GB" dirty="0" smtClean="0"/>
              <a:t>Before/after, intervention/comparison (difference in differences)</a:t>
            </a:r>
          </a:p>
          <a:p>
            <a:pPr lvl="1"/>
            <a:r>
              <a:rPr lang="en-GB" dirty="0" smtClean="0"/>
              <a:t>Comparison areas may differ from intervention areas in important ways</a:t>
            </a:r>
          </a:p>
          <a:p>
            <a:pPr lvl="1"/>
            <a:r>
              <a:rPr lang="en-GB" dirty="0" smtClean="0"/>
              <a:t>Comparison areas may have other public health programmes ongoing that affect the outcomes</a:t>
            </a:r>
          </a:p>
          <a:p>
            <a:pPr lvl="1"/>
            <a:r>
              <a:rPr lang="en-GB" dirty="0" smtClean="0"/>
              <a:t>In reality, implementation varies over time and space… </a:t>
            </a:r>
          </a:p>
          <a:p>
            <a:r>
              <a:rPr lang="en-GB" b="1" dirty="0" smtClean="0"/>
              <a:t>Association between </a:t>
            </a:r>
            <a:r>
              <a:rPr lang="en-GB" b="1" dirty="0" smtClean="0">
                <a:solidFill>
                  <a:srgbClr val="FF0000"/>
                </a:solidFill>
              </a:rPr>
              <a:t>implementation strength </a:t>
            </a:r>
            <a:r>
              <a:rPr lang="en-GB" b="1" dirty="0" smtClean="0"/>
              <a:t>and a change in outcomes may strengthen the evidence that a change in outcomes is due to the public health programme</a:t>
            </a:r>
          </a:p>
          <a:p>
            <a:pPr lvl="1"/>
            <a:r>
              <a:rPr lang="en-GB" dirty="0" smtClean="0"/>
              <a:t>Dose-response analysis</a:t>
            </a:r>
          </a:p>
          <a:p>
            <a:pPr lvl="1"/>
            <a:r>
              <a:rPr lang="en-GB" dirty="0" smtClean="0"/>
              <a:t>Adjust for confounders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5549" y="6413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*</a:t>
            </a:r>
            <a:r>
              <a:rPr lang="en-GB" dirty="0" err="1" smtClean="0"/>
              <a:t>Habicht</a:t>
            </a:r>
            <a:r>
              <a:rPr lang="en-GB" dirty="0" smtClean="0"/>
              <a:t> et al IJE 1999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0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23" y="144009"/>
            <a:ext cx="83439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Ethiopia health extension programme evaluation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23" y="3888417"/>
            <a:ext cx="8343900" cy="2439536"/>
          </a:xfrm>
        </p:spPr>
        <p:txBody>
          <a:bodyPr>
            <a:normAutofit/>
          </a:bodyPr>
          <a:lstStyle/>
          <a:p>
            <a:r>
              <a:rPr lang="en-GB" b="1" dirty="0" smtClean="0"/>
              <a:t>Did </a:t>
            </a:r>
            <a:r>
              <a:rPr lang="en-GB" b="1" dirty="0"/>
              <a:t>changes over time in maternal and </a:t>
            </a:r>
            <a:r>
              <a:rPr lang="en-GB" b="1" dirty="0" err="1"/>
              <a:t>newborn</a:t>
            </a:r>
            <a:r>
              <a:rPr lang="en-GB" b="1" dirty="0"/>
              <a:t> care practices </a:t>
            </a:r>
            <a:r>
              <a:rPr lang="en-GB" b="1" dirty="0" smtClean="0"/>
              <a:t>vary </a:t>
            </a:r>
            <a:r>
              <a:rPr lang="en-GB" b="1" dirty="0"/>
              <a:t>by the intensity of the health extension programme’s </a:t>
            </a:r>
            <a:r>
              <a:rPr lang="en-GB" b="1" dirty="0" smtClean="0"/>
              <a:t>activities?</a:t>
            </a:r>
          </a:p>
          <a:p>
            <a:pPr lvl="1"/>
            <a:r>
              <a:rPr lang="en-GB" dirty="0"/>
              <a:t>Before-after comparison in 101 </a:t>
            </a:r>
            <a:r>
              <a:rPr lang="en-GB" dirty="0" err="1"/>
              <a:t>woredas</a:t>
            </a:r>
            <a:r>
              <a:rPr lang="en-GB" dirty="0"/>
              <a:t> (districts)</a:t>
            </a:r>
          </a:p>
          <a:p>
            <a:pPr lvl="1"/>
            <a:r>
              <a:rPr lang="en-GB" dirty="0"/>
              <a:t>Implementation strength expressed as ‘</a:t>
            </a:r>
            <a:r>
              <a:rPr lang="en-GB" b="1" dirty="0"/>
              <a:t>programme intensity</a:t>
            </a:r>
            <a:r>
              <a:rPr lang="en-GB" dirty="0"/>
              <a:t>’</a:t>
            </a:r>
          </a:p>
          <a:p>
            <a:pPr lvl="1"/>
            <a:r>
              <a:rPr lang="en-GB" dirty="0"/>
              <a:t>Measure of exposure to the health extension programme services</a:t>
            </a:r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4659527"/>
              </p:ext>
            </p:extLst>
          </p:nvPr>
        </p:nvGraphicFramePr>
        <p:xfrm>
          <a:off x="206423" y="1419102"/>
          <a:ext cx="8480376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521"/>
                <a:gridCol w="2119521"/>
                <a:gridCol w="2120667"/>
                <a:gridCol w="2120667"/>
              </a:tblGrid>
              <a:tr h="241931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Inputs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>
                          <a:effectLst/>
                        </a:rPr>
                        <a:t>Processes</a:t>
                      </a:r>
                      <a:endParaRPr lang="en-GB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</a:rPr>
                        <a:t>Outcomes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Impact</a:t>
                      </a:r>
                      <a:endParaRPr lang="en-GB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890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Health extension programme services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Home visits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Health card ownership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Model families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i="1" dirty="0">
                          <a:solidFill>
                            <a:srgbClr val="FF0000"/>
                          </a:solidFill>
                          <a:effectLst/>
                        </a:rPr>
                        <a:t>Initiating breastfeeding immediately after </a:t>
                      </a:r>
                      <a:r>
                        <a:rPr lang="en-GB" sz="2000" b="1" i="1" dirty="0" smtClean="0">
                          <a:solidFill>
                            <a:srgbClr val="FF0000"/>
                          </a:solidFill>
                          <a:effectLst/>
                        </a:rPr>
                        <a:t>birth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i="1" dirty="0" smtClean="0">
                          <a:effectLst/>
                        </a:rPr>
                        <a:t>(and many others)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Newborn</a:t>
                      </a:r>
                      <a:r>
                        <a:rPr lang="en-GB" sz="20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survival</a:t>
                      </a:r>
                      <a:endParaRPr lang="en-GB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88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ppt_white</Template>
  <TotalTime>5023</TotalTime>
  <Words>1040</Words>
  <Application>Microsoft Office PowerPoint</Application>
  <PresentationFormat>On-screen Show (4:3)</PresentationFormat>
  <Paragraphs>200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ppt_white</vt:lpstr>
      <vt:lpstr>Impact evaluation of public health strategies in low and middle-income settings  Measuring implementation strength: why and how?  </vt:lpstr>
      <vt:lpstr>Outline</vt:lpstr>
      <vt:lpstr>Context</vt:lpstr>
      <vt:lpstr>Problem</vt:lpstr>
      <vt:lpstr>Example 1: Maternal &amp; newborn care services provided through Ethiopia’s health extension programme</vt:lpstr>
      <vt:lpstr>Example 2: India’s Avahan HIV prevention programme</vt:lpstr>
      <vt:lpstr>Example 3: Affordable medicines facility for malaria (AmFm)</vt:lpstr>
      <vt:lpstr>Impact evaluation design options</vt:lpstr>
      <vt:lpstr>Ethiopia health extension programme evaluation</vt:lpstr>
      <vt:lpstr>Ethiopia health extension programme evaluation: results</vt:lpstr>
      <vt:lpstr>Avahan evaluation</vt:lpstr>
      <vt:lpstr>AmFm evaluation</vt:lpstr>
      <vt:lpstr>AmFm implementation strength  dark green: highest   –   white: lowest</vt:lpstr>
      <vt:lpstr>Advantages and challenges of implementation strength</vt:lpstr>
      <vt:lpstr>Summary</vt:lpstr>
      <vt:lpstr>Acknowledgements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</dc:creator>
  <cp:lastModifiedBy>Agnes Becker</cp:lastModifiedBy>
  <cp:revision>62</cp:revision>
  <dcterms:created xsi:type="dcterms:W3CDTF">2014-09-15T10:09:22Z</dcterms:created>
  <dcterms:modified xsi:type="dcterms:W3CDTF">2014-11-17T16:58:27Z</dcterms:modified>
</cp:coreProperties>
</file>