
<file path=[Content_Types].xml><?xml version="1.0" encoding="utf-8"?>
<Types xmlns="http://schemas.openxmlformats.org/package/2006/content-types">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21.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charts/chart8.xml" ContentType="application/vnd.openxmlformats-officedocument.drawingml.char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comments/comment1.xml" ContentType="application/vnd.openxmlformats-officedocument.presentationml.comments+xml"/>
  <Override PartName="/ppt/notesSlides/notesSlide2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8"/>
  </p:notesMasterIdLst>
  <p:handoutMasterIdLst>
    <p:handoutMasterId r:id="rId29"/>
  </p:handoutMasterIdLst>
  <p:sldIdLst>
    <p:sldId id="534" r:id="rId3"/>
    <p:sldId id="535" r:id="rId4"/>
    <p:sldId id="537" r:id="rId5"/>
    <p:sldId id="538" r:id="rId6"/>
    <p:sldId id="564" r:id="rId7"/>
    <p:sldId id="572" r:id="rId8"/>
    <p:sldId id="540" r:id="rId9"/>
    <p:sldId id="542" r:id="rId10"/>
    <p:sldId id="543" r:id="rId11"/>
    <p:sldId id="544" r:id="rId12"/>
    <p:sldId id="546" r:id="rId13"/>
    <p:sldId id="574" r:id="rId14"/>
    <p:sldId id="551" r:id="rId15"/>
    <p:sldId id="553" r:id="rId16"/>
    <p:sldId id="554" r:id="rId17"/>
    <p:sldId id="558" r:id="rId18"/>
    <p:sldId id="557" r:id="rId19"/>
    <p:sldId id="561" r:id="rId20"/>
    <p:sldId id="562" r:id="rId21"/>
    <p:sldId id="576" r:id="rId22"/>
    <p:sldId id="569" r:id="rId23"/>
    <p:sldId id="570" r:id="rId24"/>
    <p:sldId id="571" r:id="rId25"/>
    <p:sldId id="573" r:id="rId26"/>
    <p:sldId id="575" r:id="rId27"/>
  </p:sldIdLst>
  <p:sldSz cx="9144000" cy="6858000" type="screen4x3"/>
  <p:notesSz cx="6648450" cy="98504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ph-admin" initials="e" lastIdx="4" clrIdx="0"/>
  <p:cmAuthor id="1" name=" Joelle Mak" initials="Joelle" lastIdx="5" clrIdx="1"/>
  <p:cmAuthor id="2" name="Sedona Sweeney" initials="SS" lastIdx="8"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A50021"/>
    <a:srgbClr val="132063"/>
    <a:srgbClr val="000000"/>
    <a:srgbClr val="0FA2B1"/>
    <a:srgbClr val="CC3300"/>
    <a:srgbClr val="993300"/>
    <a:srgbClr val="993366"/>
    <a:srgbClr val="996600"/>
    <a:srgbClr val="1C1C1C"/>
    <a:srgbClr val="F7F9B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14" autoAdjust="0"/>
    <p:restoredTop sz="74014" autoAdjust="0"/>
  </p:normalViewPr>
  <p:slideViewPr>
    <p:cSldViewPr>
      <p:cViewPr>
        <p:scale>
          <a:sx n="50" d="100"/>
          <a:sy n="50" d="100"/>
        </p:scale>
        <p:origin x="-1752" y="-750"/>
      </p:cViewPr>
      <p:guideLst>
        <p:guide orient="horz" pos="2160"/>
        <p:guide pos="2880"/>
      </p:guideLst>
    </p:cSldViewPr>
  </p:slideViewPr>
  <p:outlineViewPr>
    <p:cViewPr>
      <p:scale>
        <a:sx n="33" d="100"/>
        <a:sy n="33" d="100"/>
      </p:scale>
      <p:origin x="0" y="11910"/>
    </p:cViewPr>
  </p:outlineViewPr>
  <p:notesTextViewPr>
    <p:cViewPr>
      <p:scale>
        <a:sx n="100" d="100"/>
        <a:sy n="100" d="100"/>
      </p:scale>
      <p:origin x="0" y="0"/>
    </p:cViewPr>
  </p:notesTextViewPr>
  <p:sorterViewPr>
    <p:cViewPr>
      <p:scale>
        <a:sx n="90" d="100"/>
        <a:sy n="9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phpusswe\Dropbox\LSHTM\Integra\Integra\Final%20analysis\Economies%20of%20Scope%20analysis\economies%20of%20scope_SS%2018%20Mar.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phpusswe\Dropbox\LSHTM\Integra\Integra\Final%20analysis\Economies%20of%20Scope%20analysis\economies%20of%20scope_SS%2023%20May.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phpusswe\Dropbox\LSHTM\Integra\Integra\Final%20analysis\Economies%20of%20Scope%20analysis\economies%20of%20scope_SS%2023%20May.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edona\Dropbox\LSHTM\Integra\Integra\Final%20analysis\Economies%20of%20Scope%20analysis\economies%20of%20scope_SS%2023%20May.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edona\Dropbox\LSHTM\Integra\Integra\Final%20analysis\Economies%20of%20Scope%20analysis\economies%20of%20scope_SS%2023%20May.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Sedona\Dropbox\LSHTM\Integra\Integra\Final%20analysis\Economies%20of%20Scope%20analysis\economies%20of%20scope_SS%2023%20May.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Sedona\Dropbox\LSHTM\Integra\Integra\Final%20analysis\Economies%20of%20Scope%20analysis\economies%20of%20scope_SS%2023%20May.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phpusswe\Dropbox\LSHTM\Integra\Integra\Final%20analysis\Economies%20of%20Scope%20analysis\economies%20of%20scope_SS%2023%20Ma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pivotSource>
    <c:name>[economies of scope_SS 18 Mar.xlsx]pooled!PivotTable1</c:name>
    <c:fmtId val="-1"/>
  </c:pivotSource>
  <c:chart>
    <c:pivotFmts>
      <c:pivotFmt>
        <c:idx val="0"/>
        <c:marker>
          <c:symbol val="none"/>
        </c:marker>
      </c:pivotFmt>
      <c:pivotFmt>
        <c:idx val="1"/>
        <c:marker>
          <c:symbol val="none"/>
        </c:marker>
      </c:pivotFmt>
      <c:pivotFmt>
        <c:idx val="2"/>
        <c:marker>
          <c:symbol val="none"/>
        </c:marker>
      </c:pivotFmt>
      <c:pivotFmt>
        <c:idx val="3"/>
        <c:marker>
          <c:symbol val="none"/>
        </c:marker>
      </c:pivotFmt>
      <c:pivotFmt>
        <c:idx val="4"/>
        <c:marker>
          <c:symbol val="none"/>
        </c:marker>
      </c:pivotFmt>
      <c:pivotFmt>
        <c:idx val="5"/>
        <c:marker>
          <c:symbol val="none"/>
        </c:marker>
      </c:pivotFmt>
      <c:pivotFmt>
        <c:idx val="6"/>
        <c:marker>
          <c:symbol val="none"/>
        </c:marker>
      </c:pivotFmt>
      <c:pivotFmt>
        <c:idx val="7"/>
        <c:marker>
          <c:symbol val="none"/>
        </c:marker>
      </c:pivotFmt>
      <c:pivotFmt>
        <c:idx val="8"/>
        <c:marker>
          <c:symbol val="none"/>
        </c:marker>
      </c:pivotFmt>
      <c:pivotFmt>
        <c:idx val="9"/>
        <c:marker>
          <c:symbol val="none"/>
        </c:marker>
      </c:pivotFmt>
      <c:pivotFmt>
        <c:idx val="10"/>
        <c:marker>
          <c:symbol val="none"/>
        </c:marker>
      </c:pivotFmt>
      <c:pivotFmt>
        <c:idx val="11"/>
        <c:marker>
          <c:symbol val="none"/>
        </c:marker>
      </c:pivotFmt>
    </c:pivotFmts>
    <c:plotArea>
      <c:layout/>
      <c:barChart>
        <c:barDir val="col"/>
        <c:grouping val="clustered"/>
        <c:ser>
          <c:idx val="0"/>
          <c:order val="0"/>
          <c:tx>
            <c:strRef>
              <c:f>pooled!$O$6:$O$7</c:f>
              <c:strCache>
                <c:ptCount val="1"/>
                <c:pt idx="0">
                  <c:v> Human Resource Integration</c:v>
                </c:pt>
              </c:strCache>
            </c:strRef>
          </c:tx>
          <c:spPr>
            <a:solidFill>
              <a:srgbClr val="A50021"/>
            </a:solidFill>
          </c:spPr>
          <c:errBars>
            <c:errBarType val="both"/>
            <c:errValType val="stdErr"/>
          </c:errBars>
          <c:cat>
            <c:strRef>
              <c:f>pooled!$N$8:$N$10</c:f>
              <c:strCache>
                <c:ptCount val="2"/>
                <c:pt idx="0">
                  <c:v>Baseline
(2008-2009)</c:v>
                </c:pt>
                <c:pt idx="1">
                  <c:v>Endline
(2010-2011)</c:v>
                </c:pt>
              </c:strCache>
            </c:strRef>
          </c:cat>
          <c:val>
            <c:numRef>
              <c:f>pooled!$O$8:$O$10</c:f>
              <c:numCache>
                <c:formatCode>General</c:formatCode>
                <c:ptCount val="2"/>
                <c:pt idx="0">
                  <c:v>0.35015000000000002</c:v>
                </c:pt>
                <c:pt idx="1">
                  <c:v>0.33775000000000038</c:v>
                </c:pt>
              </c:numCache>
            </c:numRef>
          </c:val>
        </c:ser>
        <c:ser>
          <c:idx val="1"/>
          <c:order val="1"/>
          <c:tx>
            <c:strRef>
              <c:f>pooled!$P$6:$P$7</c:f>
              <c:strCache>
                <c:ptCount val="1"/>
                <c:pt idx="0">
                  <c:v> Physical Resource Integration</c:v>
                </c:pt>
              </c:strCache>
            </c:strRef>
          </c:tx>
          <c:spPr>
            <a:solidFill>
              <a:srgbClr val="CC3300"/>
            </a:solidFill>
          </c:spPr>
          <c:errBars>
            <c:errBarType val="both"/>
            <c:errValType val="stdErr"/>
          </c:errBars>
          <c:cat>
            <c:strRef>
              <c:f>pooled!$N$8:$N$10</c:f>
              <c:strCache>
                <c:ptCount val="2"/>
                <c:pt idx="0">
                  <c:v>Baseline
(2008-2009)</c:v>
                </c:pt>
                <c:pt idx="1">
                  <c:v>Endline
(2010-2011)</c:v>
                </c:pt>
              </c:strCache>
            </c:strRef>
          </c:cat>
          <c:val>
            <c:numRef>
              <c:f>pooled!$P$8:$P$10</c:f>
              <c:numCache>
                <c:formatCode>General</c:formatCode>
                <c:ptCount val="2"/>
                <c:pt idx="0">
                  <c:v>0.25080000000000002</c:v>
                </c:pt>
                <c:pt idx="1">
                  <c:v>0.25255000000000005</c:v>
                </c:pt>
              </c:numCache>
            </c:numRef>
          </c:val>
        </c:ser>
        <c:ser>
          <c:idx val="2"/>
          <c:order val="2"/>
          <c:tx>
            <c:strRef>
              <c:f>pooled!$Q$6:$Q$7</c:f>
              <c:strCache>
                <c:ptCount val="1"/>
                <c:pt idx="0">
                  <c:v> Service availability in MCH/FP unit</c:v>
                </c:pt>
              </c:strCache>
            </c:strRef>
          </c:tx>
          <c:spPr>
            <a:solidFill>
              <a:srgbClr val="002060"/>
            </a:solidFill>
          </c:spPr>
          <c:errBars>
            <c:errBarType val="both"/>
            <c:errValType val="stdErr"/>
          </c:errBars>
          <c:cat>
            <c:strRef>
              <c:f>pooled!$N$8:$N$10</c:f>
              <c:strCache>
                <c:ptCount val="2"/>
                <c:pt idx="0">
                  <c:v>Baseline
(2008-2009)</c:v>
                </c:pt>
                <c:pt idx="1">
                  <c:v>Endline
(2010-2011)</c:v>
                </c:pt>
              </c:strCache>
            </c:strRef>
          </c:cat>
          <c:val>
            <c:numRef>
              <c:f>pooled!$Q$8:$Q$10</c:f>
              <c:numCache>
                <c:formatCode>General</c:formatCode>
                <c:ptCount val="2"/>
                <c:pt idx="0">
                  <c:v>0.44500000000000145</c:v>
                </c:pt>
                <c:pt idx="1">
                  <c:v>0.4600000000000003</c:v>
                </c:pt>
              </c:numCache>
            </c:numRef>
          </c:val>
        </c:ser>
        <c:ser>
          <c:idx val="3"/>
          <c:order val="3"/>
          <c:tx>
            <c:strRef>
              <c:f>pooled!$R$6:$R$7</c:f>
              <c:strCache>
                <c:ptCount val="1"/>
                <c:pt idx="0">
                  <c:v> Service availability in facility</c:v>
                </c:pt>
              </c:strCache>
            </c:strRef>
          </c:tx>
          <c:spPr>
            <a:solidFill>
              <a:srgbClr val="0FA2B1"/>
            </a:solidFill>
          </c:spPr>
          <c:errBars>
            <c:errBarType val="both"/>
            <c:errValType val="stdErr"/>
          </c:errBars>
          <c:cat>
            <c:strRef>
              <c:f>pooled!$N$8:$N$10</c:f>
              <c:strCache>
                <c:ptCount val="2"/>
                <c:pt idx="0">
                  <c:v>Baseline
(2008-2009)</c:v>
                </c:pt>
                <c:pt idx="1">
                  <c:v>Endline
(2010-2011)</c:v>
                </c:pt>
              </c:strCache>
            </c:strRef>
          </c:cat>
          <c:val>
            <c:numRef>
              <c:f>pooled!$R$8:$R$10</c:f>
              <c:numCache>
                <c:formatCode>General</c:formatCode>
                <c:ptCount val="2"/>
                <c:pt idx="0">
                  <c:v>0.78125</c:v>
                </c:pt>
                <c:pt idx="1">
                  <c:v>0.82812500000000377</c:v>
                </c:pt>
              </c:numCache>
            </c:numRef>
          </c:val>
        </c:ser>
        <c:axId val="130418944"/>
        <c:axId val="130424832"/>
      </c:barChart>
      <c:catAx>
        <c:axId val="130418944"/>
        <c:scaling>
          <c:orientation val="minMax"/>
        </c:scaling>
        <c:axPos val="b"/>
        <c:tickLblPos val="nextTo"/>
        <c:crossAx val="130424832"/>
        <c:crosses val="autoZero"/>
        <c:auto val="1"/>
        <c:lblAlgn val="ctr"/>
        <c:lblOffset val="100"/>
      </c:catAx>
      <c:valAx>
        <c:axId val="130424832"/>
        <c:scaling>
          <c:orientation val="minMax"/>
        </c:scaling>
        <c:axPos val="l"/>
        <c:majorGridlines/>
        <c:title>
          <c:tx>
            <c:rich>
              <a:bodyPr rot="-5400000" vert="horz"/>
              <a:lstStyle/>
              <a:p>
                <a:pPr>
                  <a:defRPr b="0"/>
                </a:pPr>
                <a:r>
                  <a:rPr lang="en-GB" b="0"/>
                  <a:t>Percentage of Total Possible Range of Services</a:t>
                </a:r>
              </a:p>
            </c:rich>
          </c:tx>
          <c:layout>
            <c:manualLayout>
              <c:xMode val="edge"/>
              <c:yMode val="edge"/>
              <c:x val="1.0467602164254608E-2"/>
              <c:y val="2.9827604330915591E-2"/>
            </c:manualLayout>
          </c:layout>
        </c:title>
        <c:numFmt formatCode="General" sourceLinked="1"/>
        <c:tickLblPos val="nextTo"/>
        <c:crossAx val="130418944"/>
        <c:crosses val="autoZero"/>
        <c:crossBetween val="between"/>
      </c:valAx>
    </c:plotArea>
    <c:legend>
      <c:legendPos val="b"/>
      <c:layout>
        <c:manualLayout>
          <c:xMode val="edge"/>
          <c:yMode val="edge"/>
          <c:x val="0.10480141937565067"/>
          <c:y val="0.88108378009040267"/>
          <c:w val="0.8589259080045194"/>
          <c:h val="0.11891621990959761"/>
        </c:manualLayout>
      </c:layout>
    </c:legend>
    <c:plotVisOnly val="1"/>
  </c:chart>
  <c:spPr>
    <a:solidFill>
      <a:schemeClr val="bg1"/>
    </a:solidFill>
  </c:spPr>
  <c:txPr>
    <a:bodyPr/>
    <a:lstStyle/>
    <a:p>
      <a:pPr>
        <a:defRPr sz="16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GB"/>
  <c:pivotSource>
    <c:name>[economies of scope_SS 23 May.xlsx]changes chart!PivotTable1</c:name>
    <c:fmtId val="-1"/>
  </c:pivotSource>
  <c:chart>
    <c:title>
      <c:tx>
        <c:rich>
          <a:bodyPr/>
          <a:lstStyle/>
          <a:p>
            <a:pPr>
              <a:defRPr/>
            </a:pPr>
            <a:r>
              <a:rPr lang="en-GB" dirty="0" smtClean="0"/>
              <a:t>Changes in Resource</a:t>
            </a:r>
            <a:r>
              <a:rPr lang="en-GB" baseline="0" dirty="0" smtClean="0"/>
              <a:t> Integration Indicators</a:t>
            </a:r>
            <a:endParaRPr lang="en-GB" dirty="0"/>
          </a:p>
        </c:rich>
      </c:tx>
      <c:layout/>
    </c:title>
    <c:pivotFmts>
      <c:pivotFmt>
        <c:idx val="0"/>
        <c:marker>
          <c:symbol val="none"/>
        </c:marker>
      </c:pivotFmt>
      <c:pivotFmt>
        <c:idx val="1"/>
        <c:marker>
          <c:symbol val="none"/>
        </c:marker>
      </c:pivotFmt>
      <c:pivotFmt>
        <c:idx val="2"/>
        <c:marker>
          <c:symbol val="none"/>
        </c:marker>
      </c:pivotFmt>
      <c:pivotFmt>
        <c:idx val="3"/>
        <c:marker>
          <c:symbol val="none"/>
        </c:marker>
      </c:pivotFmt>
      <c:pivotFmt>
        <c:idx val="4"/>
        <c:marker>
          <c:symbol val="none"/>
        </c:marker>
      </c:pivotFmt>
      <c:pivotFmt>
        <c:idx val="5"/>
        <c:marker>
          <c:symbol val="none"/>
        </c:marker>
      </c:pivotFmt>
      <c:pivotFmt>
        <c:idx val="6"/>
        <c:marker>
          <c:symbol val="none"/>
        </c:marker>
      </c:pivotFmt>
      <c:pivotFmt>
        <c:idx val="7"/>
        <c:marker>
          <c:symbol val="none"/>
        </c:marker>
      </c:pivotFmt>
    </c:pivotFmts>
    <c:plotArea>
      <c:layout>
        <c:manualLayout>
          <c:layoutTarget val="inner"/>
          <c:xMode val="edge"/>
          <c:yMode val="edge"/>
          <c:x val="9.6556219879014846E-2"/>
          <c:y val="0.11178845572503607"/>
          <c:w val="0.68280794851066551"/>
          <c:h val="0.77503072388323535"/>
        </c:manualLayout>
      </c:layout>
      <c:barChart>
        <c:barDir val="col"/>
        <c:grouping val="stacked"/>
        <c:ser>
          <c:idx val="0"/>
          <c:order val="0"/>
          <c:tx>
            <c:strRef>
              <c:f>'changes chart'!$C$56:$C$57</c:f>
              <c:strCache>
                <c:ptCount val="1"/>
                <c:pt idx="0">
                  <c:v> % Change in service availability within the facility</c:v>
                </c:pt>
              </c:strCache>
            </c:strRef>
          </c:tx>
          <c:spPr>
            <a:solidFill>
              <a:srgbClr val="0FA2B1"/>
            </a:solidFill>
          </c:spPr>
          <c:cat>
            <c:strRef>
              <c:f>'changes chart'!$B$58:$B$98</c:f>
              <c:strCache>
                <c:ptCount val="4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strCache>
            </c:strRef>
          </c:cat>
          <c:val>
            <c:numRef>
              <c:f>'changes chart'!$C$58:$C$98</c:f>
              <c:numCache>
                <c:formatCode>General</c:formatCode>
                <c:ptCount val="40"/>
                <c:pt idx="0">
                  <c:v>0</c:v>
                </c:pt>
                <c:pt idx="1">
                  <c:v>0</c:v>
                </c:pt>
                <c:pt idx="2">
                  <c:v>0.2</c:v>
                </c:pt>
                <c:pt idx="3">
                  <c:v>-0.125</c:v>
                </c:pt>
                <c:pt idx="4">
                  <c:v>0</c:v>
                </c:pt>
                <c:pt idx="5">
                  <c:v>0</c:v>
                </c:pt>
                <c:pt idx="6">
                  <c:v>-0.14285714285714388</c:v>
                </c:pt>
                <c:pt idx="7">
                  <c:v>1</c:v>
                </c:pt>
                <c:pt idx="8">
                  <c:v>0</c:v>
                </c:pt>
                <c:pt idx="9">
                  <c:v>0</c:v>
                </c:pt>
                <c:pt idx="10">
                  <c:v>0</c:v>
                </c:pt>
                <c:pt idx="11">
                  <c:v>0.2</c:v>
                </c:pt>
                <c:pt idx="12">
                  <c:v>0.25</c:v>
                </c:pt>
                <c:pt idx="13">
                  <c:v>0.2</c:v>
                </c:pt>
                <c:pt idx="14">
                  <c:v>0.25</c:v>
                </c:pt>
                <c:pt idx="15">
                  <c:v>0.25</c:v>
                </c:pt>
                <c:pt idx="16">
                  <c:v>0.14285714285714388</c:v>
                </c:pt>
                <c:pt idx="17">
                  <c:v>0.5</c:v>
                </c:pt>
                <c:pt idx="18">
                  <c:v>0.2</c:v>
                </c:pt>
                <c:pt idx="19">
                  <c:v>0.16666666666666666</c:v>
                </c:pt>
                <c:pt idx="20">
                  <c:v>0</c:v>
                </c:pt>
                <c:pt idx="21">
                  <c:v>1</c:v>
                </c:pt>
                <c:pt idx="22">
                  <c:v>-0.16666666666666666</c:v>
                </c:pt>
                <c:pt idx="23">
                  <c:v>-0.16666666666666666</c:v>
                </c:pt>
                <c:pt idx="24">
                  <c:v>0</c:v>
                </c:pt>
                <c:pt idx="25">
                  <c:v>0</c:v>
                </c:pt>
                <c:pt idx="26">
                  <c:v>0</c:v>
                </c:pt>
                <c:pt idx="27">
                  <c:v>0</c:v>
                </c:pt>
                <c:pt idx="28">
                  <c:v>0</c:v>
                </c:pt>
                <c:pt idx="29">
                  <c:v>0</c:v>
                </c:pt>
                <c:pt idx="30">
                  <c:v>0.33333333333333331</c:v>
                </c:pt>
                <c:pt idx="31">
                  <c:v>0</c:v>
                </c:pt>
                <c:pt idx="32">
                  <c:v>0</c:v>
                </c:pt>
                <c:pt idx="33">
                  <c:v>-0.14285714285714388</c:v>
                </c:pt>
                <c:pt idx="34">
                  <c:v>0.5</c:v>
                </c:pt>
                <c:pt idx="35">
                  <c:v>0</c:v>
                </c:pt>
                <c:pt idx="36">
                  <c:v>0</c:v>
                </c:pt>
                <c:pt idx="37">
                  <c:v>0</c:v>
                </c:pt>
                <c:pt idx="38">
                  <c:v>0</c:v>
                </c:pt>
                <c:pt idx="39">
                  <c:v>0</c:v>
                </c:pt>
              </c:numCache>
            </c:numRef>
          </c:val>
        </c:ser>
        <c:ser>
          <c:idx val="1"/>
          <c:order val="1"/>
          <c:tx>
            <c:strRef>
              <c:f>'changes chart'!$D$56:$D$57</c:f>
              <c:strCache>
                <c:ptCount val="1"/>
                <c:pt idx="0">
                  <c:v> % Change in service availability in the MCH/FP Unit</c:v>
                </c:pt>
              </c:strCache>
            </c:strRef>
          </c:tx>
          <c:spPr>
            <a:solidFill>
              <a:srgbClr val="002060"/>
            </a:solidFill>
          </c:spPr>
          <c:cat>
            <c:strRef>
              <c:f>'changes chart'!$B$58:$B$98</c:f>
              <c:strCache>
                <c:ptCount val="4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strCache>
            </c:strRef>
          </c:cat>
          <c:val>
            <c:numRef>
              <c:f>'changes chart'!$D$58:$D$98</c:f>
              <c:numCache>
                <c:formatCode>General</c:formatCode>
                <c:ptCount val="40"/>
                <c:pt idx="0">
                  <c:v>0</c:v>
                </c:pt>
                <c:pt idx="1">
                  <c:v>-0.33333333333333337</c:v>
                </c:pt>
                <c:pt idx="2">
                  <c:v>0</c:v>
                </c:pt>
                <c:pt idx="3">
                  <c:v>0</c:v>
                </c:pt>
                <c:pt idx="4">
                  <c:v>0.5</c:v>
                </c:pt>
                <c:pt idx="5">
                  <c:v>0</c:v>
                </c:pt>
                <c:pt idx="6">
                  <c:v>0</c:v>
                </c:pt>
                <c:pt idx="7">
                  <c:v>1</c:v>
                </c:pt>
                <c:pt idx="8">
                  <c:v>0</c:v>
                </c:pt>
                <c:pt idx="9">
                  <c:v>0</c:v>
                </c:pt>
                <c:pt idx="10">
                  <c:v>0</c:v>
                </c:pt>
                <c:pt idx="11">
                  <c:v>0</c:v>
                </c:pt>
                <c:pt idx="12">
                  <c:v>0</c:v>
                </c:pt>
                <c:pt idx="13">
                  <c:v>0</c:v>
                </c:pt>
                <c:pt idx="14">
                  <c:v>0</c:v>
                </c:pt>
                <c:pt idx="15">
                  <c:v>0</c:v>
                </c:pt>
                <c:pt idx="16">
                  <c:v>1</c:v>
                </c:pt>
                <c:pt idx="17">
                  <c:v>0</c:v>
                </c:pt>
                <c:pt idx="18">
                  <c:v>1</c:v>
                </c:pt>
                <c:pt idx="19">
                  <c:v>0</c:v>
                </c:pt>
                <c:pt idx="20">
                  <c:v>0</c:v>
                </c:pt>
                <c:pt idx="21">
                  <c:v>#N/A</c:v>
                </c:pt>
                <c:pt idx="22">
                  <c:v>-0.5</c:v>
                </c:pt>
                <c:pt idx="23">
                  <c:v>-0.5</c:v>
                </c:pt>
                <c:pt idx="24">
                  <c:v>0</c:v>
                </c:pt>
                <c:pt idx="25">
                  <c:v>0</c:v>
                </c:pt>
                <c:pt idx="26">
                  <c:v>0</c:v>
                </c:pt>
                <c:pt idx="27">
                  <c:v>0</c:v>
                </c:pt>
                <c:pt idx="28">
                  <c:v>0</c:v>
                </c:pt>
                <c:pt idx="29">
                  <c:v>0</c:v>
                </c:pt>
                <c:pt idx="30">
                  <c:v>0</c:v>
                </c:pt>
                <c:pt idx="31">
                  <c:v>-0.25</c:v>
                </c:pt>
                <c:pt idx="32">
                  <c:v>0.5</c:v>
                </c:pt>
                <c:pt idx="33">
                  <c:v>0</c:v>
                </c:pt>
                <c:pt idx="34">
                  <c:v>2</c:v>
                </c:pt>
                <c:pt idx="35">
                  <c:v>0</c:v>
                </c:pt>
                <c:pt idx="36">
                  <c:v>0</c:v>
                </c:pt>
                <c:pt idx="37">
                  <c:v>-0.5</c:v>
                </c:pt>
                <c:pt idx="38">
                  <c:v>0</c:v>
                </c:pt>
                <c:pt idx="39">
                  <c:v>0</c:v>
                </c:pt>
              </c:numCache>
            </c:numRef>
          </c:val>
        </c:ser>
        <c:ser>
          <c:idx val="2"/>
          <c:order val="2"/>
          <c:tx>
            <c:strRef>
              <c:f>'changes chart'!$E$56:$E$57</c:f>
              <c:strCache>
                <c:ptCount val="1"/>
                <c:pt idx="0">
                  <c:v> % Change in Human Resource Integration</c:v>
                </c:pt>
              </c:strCache>
            </c:strRef>
          </c:tx>
          <c:spPr>
            <a:solidFill>
              <a:srgbClr val="A50021"/>
            </a:solidFill>
          </c:spPr>
          <c:cat>
            <c:strRef>
              <c:f>'changes chart'!$B$58:$B$98</c:f>
              <c:strCache>
                <c:ptCount val="4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strCache>
            </c:strRef>
          </c:cat>
          <c:val>
            <c:numRef>
              <c:f>'changes chart'!$E$58:$E$98</c:f>
              <c:numCache>
                <c:formatCode>General</c:formatCode>
                <c:ptCount val="40"/>
                <c:pt idx="0">
                  <c:v>-0.22333333333333341</c:v>
                </c:pt>
                <c:pt idx="1">
                  <c:v>-0.33333333333333337</c:v>
                </c:pt>
                <c:pt idx="2">
                  <c:v>-2.5000000000000046E-2</c:v>
                </c:pt>
                <c:pt idx="3">
                  <c:v>0</c:v>
                </c:pt>
                <c:pt idx="4">
                  <c:v>0.31500000000000128</c:v>
                </c:pt>
                <c:pt idx="5">
                  <c:v>0</c:v>
                </c:pt>
                <c:pt idx="6">
                  <c:v>0</c:v>
                </c:pt>
                <c:pt idx="7">
                  <c:v>0.82000000000000062</c:v>
                </c:pt>
                <c:pt idx="8">
                  <c:v>0</c:v>
                </c:pt>
                <c:pt idx="9">
                  <c:v>0</c:v>
                </c:pt>
                <c:pt idx="10">
                  <c:v>0.75438596491228049</c:v>
                </c:pt>
                <c:pt idx="11">
                  <c:v>0</c:v>
                </c:pt>
                <c:pt idx="12">
                  <c:v>0</c:v>
                </c:pt>
                <c:pt idx="13">
                  <c:v>0</c:v>
                </c:pt>
                <c:pt idx="14">
                  <c:v>0</c:v>
                </c:pt>
                <c:pt idx="15">
                  <c:v>0</c:v>
                </c:pt>
                <c:pt idx="16">
                  <c:v>1</c:v>
                </c:pt>
                <c:pt idx="17">
                  <c:v>-0.25</c:v>
                </c:pt>
                <c:pt idx="18">
                  <c:v>1</c:v>
                </c:pt>
                <c:pt idx="19">
                  <c:v>-0.33000000000000163</c:v>
                </c:pt>
                <c:pt idx="20">
                  <c:v>-0.16500000000000004</c:v>
                </c:pt>
                <c:pt idx="21">
                  <c:v>#N/A</c:v>
                </c:pt>
                <c:pt idx="22">
                  <c:v>-0.62500000000000266</c:v>
                </c:pt>
                <c:pt idx="23">
                  <c:v>-0.5</c:v>
                </c:pt>
                <c:pt idx="24">
                  <c:v>-0.3846153846153848</c:v>
                </c:pt>
                <c:pt idx="25">
                  <c:v>0.15384615384615494</c:v>
                </c:pt>
                <c:pt idx="26">
                  <c:v>0.1956521739130426</c:v>
                </c:pt>
                <c:pt idx="27">
                  <c:v>0.11250000000000003</c:v>
                </c:pt>
                <c:pt idx="28">
                  <c:v>0</c:v>
                </c:pt>
                <c:pt idx="29">
                  <c:v>0.16822429906542169</c:v>
                </c:pt>
                <c:pt idx="30">
                  <c:v>-0.37500000000000133</c:v>
                </c:pt>
                <c:pt idx="31">
                  <c:v>-0.49295774647887308</c:v>
                </c:pt>
                <c:pt idx="32">
                  <c:v>1.6060606060606057</c:v>
                </c:pt>
                <c:pt idx="33">
                  <c:v>1</c:v>
                </c:pt>
                <c:pt idx="34">
                  <c:v>-0.59756097560975285</c:v>
                </c:pt>
                <c:pt idx="35">
                  <c:v>-0.12121212121212177</c:v>
                </c:pt>
                <c:pt idx="36">
                  <c:v>-0.77559055118110265</c:v>
                </c:pt>
                <c:pt idx="37">
                  <c:v>0</c:v>
                </c:pt>
                <c:pt idx="38">
                  <c:v>0</c:v>
                </c:pt>
                <c:pt idx="39">
                  <c:v>-0.53333333333333333</c:v>
                </c:pt>
              </c:numCache>
            </c:numRef>
          </c:val>
        </c:ser>
        <c:ser>
          <c:idx val="3"/>
          <c:order val="3"/>
          <c:tx>
            <c:strRef>
              <c:f>'changes chart'!$F$56:$F$57</c:f>
              <c:strCache>
                <c:ptCount val="1"/>
                <c:pt idx="0">
                  <c:v> % Change in Physical Resource Integration</c:v>
                </c:pt>
              </c:strCache>
            </c:strRef>
          </c:tx>
          <c:spPr>
            <a:solidFill>
              <a:srgbClr val="CC3300"/>
            </a:solidFill>
          </c:spPr>
          <c:cat>
            <c:strRef>
              <c:f>'changes chart'!$B$58:$B$98</c:f>
              <c:strCache>
                <c:ptCount val="4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strCache>
            </c:strRef>
          </c:cat>
          <c:val>
            <c:numRef>
              <c:f>'changes chart'!$F$58:$F$98</c:f>
              <c:numCache>
                <c:formatCode>General</c:formatCode>
                <c:ptCount val="40"/>
                <c:pt idx="0">
                  <c:v>0.11333333333333315</c:v>
                </c:pt>
                <c:pt idx="1">
                  <c:v>0</c:v>
                </c:pt>
                <c:pt idx="2">
                  <c:v>1</c:v>
                </c:pt>
                <c:pt idx="3">
                  <c:v>-0.66500000000000326</c:v>
                </c:pt>
                <c:pt idx="4">
                  <c:v>0.5</c:v>
                </c:pt>
                <c:pt idx="5">
                  <c:v>-0.66666666666666674</c:v>
                </c:pt>
                <c:pt idx="6">
                  <c:v>-0.66500000000000326</c:v>
                </c:pt>
                <c:pt idx="7">
                  <c:v>2.0303030303030303</c:v>
                </c:pt>
                <c:pt idx="8">
                  <c:v>0</c:v>
                </c:pt>
                <c:pt idx="9">
                  <c:v>0.66666666666666685</c:v>
                </c:pt>
                <c:pt idx="10">
                  <c:v>1</c:v>
                </c:pt>
                <c:pt idx="11">
                  <c:v>2</c:v>
                </c:pt>
                <c:pt idx="12">
                  <c:v>0</c:v>
                </c:pt>
                <c:pt idx="13">
                  <c:v>0</c:v>
                </c:pt>
                <c:pt idx="14">
                  <c:v>0</c:v>
                </c:pt>
                <c:pt idx="15">
                  <c:v>0</c:v>
                </c:pt>
                <c:pt idx="16">
                  <c:v>1</c:v>
                </c:pt>
                <c:pt idx="17">
                  <c:v>0</c:v>
                </c:pt>
                <c:pt idx="18">
                  <c:v>4.0606060606060606</c:v>
                </c:pt>
                <c:pt idx="19">
                  <c:v>-0.67000000000000315</c:v>
                </c:pt>
                <c:pt idx="20">
                  <c:v>-0.40298507462686695</c:v>
                </c:pt>
                <c:pt idx="21">
                  <c:v>#N/A</c:v>
                </c:pt>
                <c:pt idx="22">
                  <c:v>-0.5</c:v>
                </c:pt>
                <c:pt idx="23">
                  <c:v>-0.25373134328358071</c:v>
                </c:pt>
                <c:pt idx="24">
                  <c:v>-0.14333333333333412</c:v>
                </c:pt>
                <c:pt idx="25">
                  <c:v>0.41630901287553634</c:v>
                </c:pt>
                <c:pt idx="26">
                  <c:v>0.25</c:v>
                </c:pt>
                <c:pt idx="27">
                  <c:v>-0.4</c:v>
                </c:pt>
                <c:pt idx="28">
                  <c:v>0.15555555555555561</c:v>
                </c:pt>
                <c:pt idx="29">
                  <c:v>-0.33333333333333331</c:v>
                </c:pt>
                <c:pt idx="30">
                  <c:v>-0.39393939393939587</c:v>
                </c:pt>
                <c:pt idx="31">
                  <c:v>0.33333333333333331</c:v>
                </c:pt>
                <c:pt idx="32">
                  <c:v>0.59999999999999987</c:v>
                </c:pt>
                <c:pt idx="33">
                  <c:v>0</c:v>
                </c:pt>
                <c:pt idx="34">
                  <c:v>-0.4</c:v>
                </c:pt>
                <c:pt idx="35">
                  <c:v>0.32000000000000162</c:v>
                </c:pt>
                <c:pt idx="36">
                  <c:v>-0.64166666666666672</c:v>
                </c:pt>
                <c:pt idx="37">
                  <c:v>0.5</c:v>
                </c:pt>
                <c:pt idx="38">
                  <c:v>0.33333333333333331</c:v>
                </c:pt>
                <c:pt idx="39">
                  <c:v>-0.11000000000000003</c:v>
                </c:pt>
              </c:numCache>
            </c:numRef>
          </c:val>
        </c:ser>
        <c:gapWidth val="48"/>
        <c:overlap val="100"/>
        <c:axId val="130440576"/>
        <c:axId val="130479616"/>
      </c:barChart>
      <c:catAx>
        <c:axId val="130440576"/>
        <c:scaling>
          <c:orientation val="minMax"/>
        </c:scaling>
        <c:axPos val="b"/>
        <c:title>
          <c:tx>
            <c:rich>
              <a:bodyPr/>
              <a:lstStyle/>
              <a:p>
                <a:pPr>
                  <a:defRPr sz="1200"/>
                </a:pPr>
                <a:r>
                  <a:rPr lang="en-GB" sz="1200" dirty="0" smtClean="0"/>
                  <a:t>Facility Number</a:t>
                </a:r>
                <a:endParaRPr lang="en-GB" sz="1200" dirty="0"/>
              </a:p>
            </c:rich>
          </c:tx>
          <c:layout>
            <c:manualLayout>
              <c:xMode val="edge"/>
              <c:yMode val="edge"/>
              <c:x val="0.31781919524172891"/>
              <c:y val="0.94271432241668685"/>
            </c:manualLayout>
          </c:layout>
        </c:title>
        <c:tickLblPos val="low"/>
        <c:crossAx val="130479616"/>
        <c:crosses val="autoZero"/>
        <c:auto val="1"/>
        <c:lblAlgn val="ctr"/>
        <c:lblOffset val="100"/>
      </c:catAx>
      <c:valAx>
        <c:axId val="130479616"/>
        <c:scaling>
          <c:orientation val="minMax"/>
        </c:scaling>
        <c:axPos val="l"/>
        <c:majorGridlines/>
        <c:title>
          <c:tx>
            <c:rich>
              <a:bodyPr rot="-5400000" vert="horz"/>
              <a:lstStyle/>
              <a:p>
                <a:pPr>
                  <a:defRPr sz="1200"/>
                </a:pPr>
                <a:r>
                  <a:rPr lang="en-GB" sz="1200" dirty="0" smtClean="0"/>
                  <a:t>Percent Change from Baseline</a:t>
                </a:r>
                <a:endParaRPr lang="en-GB" sz="1200" dirty="0"/>
              </a:p>
            </c:rich>
          </c:tx>
          <c:layout>
            <c:manualLayout>
              <c:xMode val="edge"/>
              <c:yMode val="edge"/>
              <c:x val="7.5715825184504296E-3"/>
              <c:y val="0.27684193038622334"/>
            </c:manualLayout>
          </c:layout>
        </c:title>
        <c:numFmt formatCode="0%" sourceLinked="0"/>
        <c:tickLblPos val="nextTo"/>
        <c:crossAx val="130440576"/>
        <c:crosses val="autoZero"/>
        <c:crossBetween val="between"/>
      </c:valAx>
    </c:plotArea>
    <c:legend>
      <c:legendPos val="r"/>
      <c:layout>
        <c:manualLayout>
          <c:xMode val="edge"/>
          <c:yMode val="edge"/>
          <c:x val="0.78791878814264016"/>
          <c:y val="0.15913068428437691"/>
          <c:w val="0.20314718456333136"/>
          <c:h val="0.69103448174902449"/>
        </c:manualLayout>
      </c:layout>
      <c:txPr>
        <a:bodyPr/>
        <a:lstStyle/>
        <a:p>
          <a:pPr>
            <a:defRPr sz="1400"/>
          </a:pPr>
          <a:endParaRPr lang="en-US"/>
        </a:p>
      </c:txPr>
    </c:legend>
    <c:plotVisOnly val="1"/>
  </c:chart>
  <c:spPr>
    <a:solidFill>
      <a:prstClr val="white"/>
    </a:solidFill>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GB"/>
  <c:chart>
    <c:autoTitleDeleted val="1"/>
    <c:plotArea>
      <c:layout>
        <c:manualLayout>
          <c:layoutTarget val="inner"/>
          <c:xMode val="edge"/>
          <c:yMode val="edge"/>
          <c:x val="0.16719370128406572"/>
          <c:y val="3.0952964500731626E-2"/>
          <c:w val="0.8198924277004016"/>
          <c:h val="0.88819291600035266"/>
        </c:manualLayout>
      </c:layout>
      <c:barChart>
        <c:barDir val="col"/>
        <c:grouping val="stacked"/>
        <c:ser>
          <c:idx val="0"/>
          <c:order val="0"/>
          <c:tx>
            <c:strRef>
              <c:f>'changes chart'!$I$6</c:f>
              <c:strCache>
                <c:ptCount val="1"/>
                <c:pt idx="0">
                  <c:v>Service Availability within MCH Unit Improved</c:v>
                </c:pt>
              </c:strCache>
            </c:strRef>
          </c:tx>
          <c:spPr>
            <a:solidFill>
              <a:srgbClr val="002060"/>
            </a:solidFill>
          </c:spPr>
          <c:cat>
            <c:numRef>
              <c:f>'changes chart'!$H$7:$H$46</c:f>
              <c:numCache>
                <c:formatCode>_-* #,##0.00_-;\-* #,##0.00_-;_-* "-"??_-;_-@_-</c:formatCode>
                <c:ptCount val="40"/>
                <c:pt idx="0">
                  <c:v>8</c:v>
                </c:pt>
                <c:pt idx="1">
                  <c:v>17</c:v>
                </c:pt>
                <c:pt idx="2">
                  <c:v>19</c:v>
                </c:pt>
                <c:pt idx="3">
                  <c:v>22</c:v>
                </c:pt>
                <c:pt idx="4">
                  <c:v>5</c:v>
                </c:pt>
                <c:pt idx="5">
                  <c:v>33</c:v>
                </c:pt>
                <c:pt idx="6">
                  <c:v>35</c:v>
                </c:pt>
                <c:pt idx="7">
                  <c:v>3</c:v>
                </c:pt>
                <c:pt idx="8">
                  <c:v>12</c:v>
                </c:pt>
                <c:pt idx="9">
                  <c:v>11</c:v>
                </c:pt>
                <c:pt idx="10">
                  <c:v>26</c:v>
                </c:pt>
                <c:pt idx="11">
                  <c:v>27</c:v>
                </c:pt>
                <c:pt idx="12">
                  <c:v>13</c:v>
                </c:pt>
                <c:pt idx="13">
                  <c:v>14</c:v>
                </c:pt>
                <c:pt idx="14">
                  <c:v>15</c:v>
                </c:pt>
                <c:pt idx="15">
                  <c:v>16</c:v>
                </c:pt>
                <c:pt idx="16">
                  <c:v>18</c:v>
                </c:pt>
                <c:pt idx="17">
                  <c:v>20</c:v>
                </c:pt>
                <c:pt idx="18">
                  <c:v>31</c:v>
                </c:pt>
                <c:pt idx="19">
                  <c:v>28</c:v>
                </c:pt>
                <c:pt idx="20">
                  <c:v>30</c:v>
                </c:pt>
                <c:pt idx="21">
                  <c:v>34</c:v>
                </c:pt>
                <c:pt idx="22">
                  <c:v>1</c:v>
                </c:pt>
                <c:pt idx="23">
                  <c:v>10</c:v>
                </c:pt>
                <c:pt idx="24">
                  <c:v>29</c:v>
                </c:pt>
                <c:pt idx="25">
                  <c:v>32</c:v>
                </c:pt>
                <c:pt idx="26">
                  <c:v>36</c:v>
                </c:pt>
                <c:pt idx="27">
                  <c:v>38</c:v>
                </c:pt>
                <c:pt idx="28">
                  <c:v>39</c:v>
                </c:pt>
                <c:pt idx="29">
                  <c:v>2</c:v>
                </c:pt>
                <c:pt idx="30">
                  <c:v>4</c:v>
                </c:pt>
                <c:pt idx="31">
                  <c:v>6</c:v>
                </c:pt>
                <c:pt idx="32">
                  <c:v>7</c:v>
                </c:pt>
                <c:pt idx="33">
                  <c:v>9</c:v>
                </c:pt>
                <c:pt idx="34">
                  <c:v>21</c:v>
                </c:pt>
                <c:pt idx="35">
                  <c:v>23</c:v>
                </c:pt>
                <c:pt idx="36">
                  <c:v>24</c:v>
                </c:pt>
                <c:pt idx="37">
                  <c:v>25</c:v>
                </c:pt>
                <c:pt idx="38">
                  <c:v>37</c:v>
                </c:pt>
                <c:pt idx="39">
                  <c:v>40</c:v>
                </c:pt>
              </c:numCache>
            </c:numRef>
          </c:cat>
          <c:val>
            <c:numRef>
              <c:f>'changes chart'!$I$7:$I$46</c:f>
              <c:numCache>
                <c:formatCode>General</c:formatCode>
                <c:ptCount val="40"/>
                <c:pt idx="0">
                  <c:v>1</c:v>
                </c:pt>
                <c:pt idx="1">
                  <c:v>1</c:v>
                </c:pt>
                <c:pt idx="2">
                  <c:v>1</c:v>
                </c:pt>
                <c:pt idx="3">
                  <c:v>1</c:v>
                </c:pt>
                <c:pt idx="4">
                  <c:v>1</c:v>
                </c:pt>
                <c:pt idx="5">
                  <c:v>1</c:v>
                </c:pt>
                <c:pt idx="6">
                  <c:v>1</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numCache>
            </c:numRef>
          </c:val>
        </c:ser>
        <c:ser>
          <c:idx val="1"/>
          <c:order val="1"/>
          <c:tx>
            <c:strRef>
              <c:f>'changes chart'!$J$6</c:f>
              <c:strCache>
                <c:ptCount val="1"/>
              </c:strCache>
            </c:strRef>
          </c:tx>
          <c:spPr>
            <a:noFill/>
          </c:spPr>
          <c:cat>
            <c:numRef>
              <c:f>'changes chart'!$H$7:$H$46</c:f>
              <c:numCache>
                <c:formatCode>_-* #,##0.00_-;\-* #,##0.00_-;_-* "-"??_-;_-@_-</c:formatCode>
                <c:ptCount val="40"/>
                <c:pt idx="0">
                  <c:v>8</c:v>
                </c:pt>
                <c:pt idx="1">
                  <c:v>17</c:v>
                </c:pt>
                <c:pt idx="2">
                  <c:v>19</c:v>
                </c:pt>
                <c:pt idx="3">
                  <c:v>22</c:v>
                </c:pt>
                <c:pt idx="4">
                  <c:v>5</c:v>
                </c:pt>
                <c:pt idx="5">
                  <c:v>33</c:v>
                </c:pt>
                <c:pt idx="6">
                  <c:v>35</c:v>
                </c:pt>
                <c:pt idx="7">
                  <c:v>3</c:v>
                </c:pt>
                <c:pt idx="8">
                  <c:v>12</c:v>
                </c:pt>
                <c:pt idx="9">
                  <c:v>11</c:v>
                </c:pt>
                <c:pt idx="10">
                  <c:v>26</c:v>
                </c:pt>
                <c:pt idx="11">
                  <c:v>27</c:v>
                </c:pt>
                <c:pt idx="12">
                  <c:v>13</c:v>
                </c:pt>
                <c:pt idx="13">
                  <c:v>14</c:v>
                </c:pt>
                <c:pt idx="14">
                  <c:v>15</c:v>
                </c:pt>
                <c:pt idx="15">
                  <c:v>16</c:v>
                </c:pt>
                <c:pt idx="16">
                  <c:v>18</c:v>
                </c:pt>
                <c:pt idx="17">
                  <c:v>20</c:v>
                </c:pt>
                <c:pt idx="18">
                  <c:v>31</c:v>
                </c:pt>
                <c:pt idx="19">
                  <c:v>28</c:v>
                </c:pt>
                <c:pt idx="20">
                  <c:v>30</c:v>
                </c:pt>
                <c:pt idx="21">
                  <c:v>34</c:v>
                </c:pt>
                <c:pt idx="22">
                  <c:v>1</c:v>
                </c:pt>
                <c:pt idx="23">
                  <c:v>10</c:v>
                </c:pt>
                <c:pt idx="24">
                  <c:v>29</c:v>
                </c:pt>
                <c:pt idx="25">
                  <c:v>32</c:v>
                </c:pt>
                <c:pt idx="26">
                  <c:v>36</c:v>
                </c:pt>
                <c:pt idx="27">
                  <c:v>38</c:v>
                </c:pt>
                <c:pt idx="28">
                  <c:v>39</c:v>
                </c:pt>
                <c:pt idx="29">
                  <c:v>2</c:v>
                </c:pt>
                <c:pt idx="30">
                  <c:v>4</c:v>
                </c:pt>
                <c:pt idx="31">
                  <c:v>6</c:v>
                </c:pt>
                <c:pt idx="32">
                  <c:v>7</c:v>
                </c:pt>
                <c:pt idx="33">
                  <c:v>9</c:v>
                </c:pt>
                <c:pt idx="34">
                  <c:v>21</c:v>
                </c:pt>
                <c:pt idx="35">
                  <c:v>23</c:v>
                </c:pt>
                <c:pt idx="36">
                  <c:v>24</c:v>
                </c:pt>
                <c:pt idx="37">
                  <c:v>25</c:v>
                </c:pt>
                <c:pt idx="38">
                  <c:v>37</c:v>
                </c:pt>
                <c:pt idx="39">
                  <c:v>40</c:v>
                </c:pt>
              </c:numCache>
            </c:numRef>
          </c:cat>
          <c:val>
            <c:numRef>
              <c:f>'changes chart'!$J$7:$J$46</c:f>
              <c:numCache>
                <c:formatCode>General</c:formatCode>
                <c:ptCount val="40"/>
                <c:pt idx="0">
                  <c:v>0</c:v>
                </c:pt>
                <c:pt idx="1">
                  <c:v>0</c:v>
                </c:pt>
                <c:pt idx="2">
                  <c:v>0</c:v>
                </c:pt>
                <c:pt idx="3">
                  <c:v>0</c:v>
                </c:pt>
                <c:pt idx="4">
                  <c:v>0</c:v>
                </c:pt>
                <c:pt idx="5">
                  <c:v>0</c:v>
                </c:pt>
                <c:pt idx="6">
                  <c:v>0</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1</c:v>
                </c:pt>
                <c:pt idx="29">
                  <c:v>1</c:v>
                </c:pt>
                <c:pt idx="30">
                  <c:v>1</c:v>
                </c:pt>
                <c:pt idx="31">
                  <c:v>1</c:v>
                </c:pt>
                <c:pt idx="32">
                  <c:v>1</c:v>
                </c:pt>
                <c:pt idx="33">
                  <c:v>1</c:v>
                </c:pt>
                <c:pt idx="34">
                  <c:v>1</c:v>
                </c:pt>
                <c:pt idx="35">
                  <c:v>1</c:v>
                </c:pt>
                <c:pt idx="36">
                  <c:v>1</c:v>
                </c:pt>
                <c:pt idx="37">
                  <c:v>1</c:v>
                </c:pt>
                <c:pt idx="38">
                  <c:v>1</c:v>
                </c:pt>
                <c:pt idx="39">
                  <c:v>1</c:v>
                </c:pt>
              </c:numCache>
            </c:numRef>
          </c:val>
        </c:ser>
        <c:ser>
          <c:idx val="2"/>
          <c:order val="2"/>
          <c:tx>
            <c:strRef>
              <c:f>'changes chart'!$K$6</c:f>
              <c:strCache>
                <c:ptCount val="1"/>
                <c:pt idx="0">
                  <c:v>Service Availability Within the Facility Improved</c:v>
                </c:pt>
              </c:strCache>
            </c:strRef>
          </c:tx>
          <c:spPr>
            <a:solidFill>
              <a:srgbClr val="0FA2B1"/>
            </a:solidFill>
          </c:spPr>
          <c:cat>
            <c:numRef>
              <c:f>'changes chart'!$H$7:$H$46</c:f>
              <c:numCache>
                <c:formatCode>_-* #,##0.00_-;\-* #,##0.00_-;_-* "-"??_-;_-@_-</c:formatCode>
                <c:ptCount val="40"/>
                <c:pt idx="0">
                  <c:v>8</c:v>
                </c:pt>
                <c:pt idx="1">
                  <c:v>17</c:v>
                </c:pt>
                <c:pt idx="2">
                  <c:v>19</c:v>
                </c:pt>
                <c:pt idx="3">
                  <c:v>22</c:v>
                </c:pt>
                <c:pt idx="4">
                  <c:v>5</c:v>
                </c:pt>
                <c:pt idx="5">
                  <c:v>33</c:v>
                </c:pt>
                <c:pt idx="6">
                  <c:v>35</c:v>
                </c:pt>
                <c:pt idx="7">
                  <c:v>3</c:v>
                </c:pt>
                <c:pt idx="8">
                  <c:v>12</c:v>
                </c:pt>
                <c:pt idx="9">
                  <c:v>11</c:v>
                </c:pt>
                <c:pt idx="10">
                  <c:v>26</c:v>
                </c:pt>
                <c:pt idx="11">
                  <c:v>27</c:v>
                </c:pt>
                <c:pt idx="12">
                  <c:v>13</c:v>
                </c:pt>
                <c:pt idx="13">
                  <c:v>14</c:v>
                </c:pt>
                <c:pt idx="14">
                  <c:v>15</c:v>
                </c:pt>
                <c:pt idx="15">
                  <c:v>16</c:v>
                </c:pt>
                <c:pt idx="16">
                  <c:v>18</c:v>
                </c:pt>
                <c:pt idx="17">
                  <c:v>20</c:v>
                </c:pt>
                <c:pt idx="18">
                  <c:v>31</c:v>
                </c:pt>
                <c:pt idx="19">
                  <c:v>28</c:v>
                </c:pt>
                <c:pt idx="20">
                  <c:v>30</c:v>
                </c:pt>
                <c:pt idx="21">
                  <c:v>34</c:v>
                </c:pt>
                <c:pt idx="22">
                  <c:v>1</c:v>
                </c:pt>
                <c:pt idx="23">
                  <c:v>10</c:v>
                </c:pt>
                <c:pt idx="24">
                  <c:v>29</c:v>
                </c:pt>
                <c:pt idx="25">
                  <c:v>32</c:v>
                </c:pt>
                <c:pt idx="26">
                  <c:v>36</c:v>
                </c:pt>
                <c:pt idx="27">
                  <c:v>38</c:v>
                </c:pt>
                <c:pt idx="28">
                  <c:v>39</c:v>
                </c:pt>
                <c:pt idx="29">
                  <c:v>2</c:v>
                </c:pt>
                <c:pt idx="30">
                  <c:v>4</c:v>
                </c:pt>
                <c:pt idx="31">
                  <c:v>6</c:v>
                </c:pt>
                <c:pt idx="32">
                  <c:v>7</c:v>
                </c:pt>
                <c:pt idx="33">
                  <c:v>9</c:v>
                </c:pt>
                <c:pt idx="34">
                  <c:v>21</c:v>
                </c:pt>
                <c:pt idx="35">
                  <c:v>23</c:v>
                </c:pt>
                <c:pt idx="36">
                  <c:v>24</c:v>
                </c:pt>
                <c:pt idx="37">
                  <c:v>25</c:v>
                </c:pt>
                <c:pt idx="38">
                  <c:v>37</c:v>
                </c:pt>
                <c:pt idx="39">
                  <c:v>40</c:v>
                </c:pt>
              </c:numCache>
            </c:numRef>
          </c:cat>
          <c:val>
            <c:numRef>
              <c:f>'changes chart'!$K$7:$K$46</c:f>
              <c:numCache>
                <c:formatCode>General</c:formatCode>
                <c:ptCount val="40"/>
                <c:pt idx="0">
                  <c:v>1</c:v>
                </c:pt>
                <c:pt idx="1">
                  <c:v>1</c:v>
                </c:pt>
                <c:pt idx="2">
                  <c:v>1</c:v>
                </c:pt>
                <c:pt idx="3">
                  <c:v>1</c:v>
                </c:pt>
                <c:pt idx="4">
                  <c:v>0</c:v>
                </c:pt>
                <c:pt idx="5">
                  <c:v>0</c:v>
                </c:pt>
                <c:pt idx="6">
                  <c:v>1</c:v>
                </c:pt>
                <c:pt idx="7">
                  <c:v>1</c:v>
                </c:pt>
                <c:pt idx="8">
                  <c:v>1</c:v>
                </c:pt>
                <c:pt idx="9">
                  <c:v>0</c:v>
                </c:pt>
                <c:pt idx="10">
                  <c:v>0</c:v>
                </c:pt>
                <c:pt idx="11">
                  <c:v>0</c:v>
                </c:pt>
                <c:pt idx="12">
                  <c:v>1</c:v>
                </c:pt>
                <c:pt idx="13">
                  <c:v>1</c:v>
                </c:pt>
                <c:pt idx="14">
                  <c:v>1</c:v>
                </c:pt>
                <c:pt idx="15">
                  <c:v>1</c:v>
                </c:pt>
                <c:pt idx="16">
                  <c:v>1</c:v>
                </c:pt>
                <c:pt idx="17">
                  <c:v>1</c:v>
                </c:pt>
                <c:pt idx="18">
                  <c:v>1</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numCache>
            </c:numRef>
          </c:val>
        </c:ser>
        <c:ser>
          <c:idx val="3"/>
          <c:order val="3"/>
          <c:tx>
            <c:strRef>
              <c:f>'changes chart'!$L$6</c:f>
              <c:strCache>
                <c:ptCount val="1"/>
              </c:strCache>
            </c:strRef>
          </c:tx>
          <c:spPr>
            <a:noFill/>
          </c:spPr>
          <c:cat>
            <c:numRef>
              <c:f>'changes chart'!$H$7:$H$46</c:f>
              <c:numCache>
                <c:formatCode>_-* #,##0.00_-;\-* #,##0.00_-;_-* "-"??_-;_-@_-</c:formatCode>
                <c:ptCount val="40"/>
                <c:pt idx="0">
                  <c:v>8</c:v>
                </c:pt>
                <c:pt idx="1">
                  <c:v>17</c:v>
                </c:pt>
                <c:pt idx="2">
                  <c:v>19</c:v>
                </c:pt>
                <c:pt idx="3">
                  <c:v>22</c:v>
                </c:pt>
                <c:pt idx="4">
                  <c:v>5</c:v>
                </c:pt>
                <c:pt idx="5">
                  <c:v>33</c:v>
                </c:pt>
                <c:pt idx="6">
                  <c:v>35</c:v>
                </c:pt>
                <c:pt idx="7">
                  <c:v>3</c:v>
                </c:pt>
                <c:pt idx="8">
                  <c:v>12</c:v>
                </c:pt>
                <c:pt idx="9">
                  <c:v>11</c:v>
                </c:pt>
                <c:pt idx="10">
                  <c:v>26</c:v>
                </c:pt>
                <c:pt idx="11">
                  <c:v>27</c:v>
                </c:pt>
                <c:pt idx="12">
                  <c:v>13</c:v>
                </c:pt>
                <c:pt idx="13">
                  <c:v>14</c:v>
                </c:pt>
                <c:pt idx="14">
                  <c:v>15</c:v>
                </c:pt>
                <c:pt idx="15">
                  <c:v>16</c:v>
                </c:pt>
                <c:pt idx="16">
                  <c:v>18</c:v>
                </c:pt>
                <c:pt idx="17">
                  <c:v>20</c:v>
                </c:pt>
                <c:pt idx="18">
                  <c:v>31</c:v>
                </c:pt>
                <c:pt idx="19">
                  <c:v>28</c:v>
                </c:pt>
                <c:pt idx="20">
                  <c:v>30</c:v>
                </c:pt>
                <c:pt idx="21">
                  <c:v>34</c:v>
                </c:pt>
                <c:pt idx="22">
                  <c:v>1</c:v>
                </c:pt>
                <c:pt idx="23">
                  <c:v>10</c:v>
                </c:pt>
                <c:pt idx="24">
                  <c:v>29</c:v>
                </c:pt>
                <c:pt idx="25">
                  <c:v>32</c:v>
                </c:pt>
                <c:pt idx="26">
                  <c:v>36</c:v>
                </c:pt>
                <c:pt idx="27">
                  <c:v>38</c:v>
                </c:pt>
                <c:pt idx="28">
                  <c:v>39</c:v>
                </c:pt>
                <c:pt idx="29">
                  <c:v>2</c:v>
                </c:pt>
                <c:pt idx="30">
                  <c:v>4</c:v>
                </c:pt>
                <c:pt idx="31">
                  <c:v>6</c:v>
                </c:pt>
                <c:pt idx="32">
                  <c:v>7</c:v>
                </c:pt>
                <c:pt idx="33">
                  <c:v>9</c:v>
                </c:pt>
                <c:pt idx="34">
                  <c:v>21</c:v>
                </c:pt>
                <c:pt idx="35">
                  <c:v>23</c:v>
                </c:pt>
                <c:pt idx="36">
                  <c:v>24</c:v>
                </c:pt>
                <c:pt idx="37">
                  <c:v>25</c:v>
                </c:pt>
                <c:pt idx="38">
                  <c:v>37</c:v>
                </c:pt>
                <c:pt idx="39">
                  <c:v>40</c:v>
                </c:pt>
              </c:numCache>
            </c:numRef>
          </c:cat>
          <c:val>
            <c:numRef>
              <c:f>'changes chart'!$L$7:$L$46</c:f>
              <c:numCache>
                <c:formatCode>General</c:formatCode>
                <c:ptCount val="40"/>
                <c:pt idx="0">
                  <c:v>0</c:v>
                </c:pt>
                <c:pt idx="1">
                  <c:v>0</c:v>
                </c:pt>
                <c:pt idx="2">
                  <c:v>0</c:v>
                </c:pt>
                <c:pt idx="3">
                  <c:v>0</c:v>
                </c:pt>
                <c:pt idx="4">
                  <c:v>1</c:v>
                </c:pt>
                <c:pt idx="5">
                  <c:v>1</c:v>
                </c:pt>
                <c:pt idx="6">
                  <c:v>0</c:v>
                </c:pt>
                <c:pt idx="7">
                  <c:v>0</c:v>
                </c:pt>
                <c:pt idx="8">
                  <c:v>0</c:v>
                </c:pt>
                <c:pt idx="9">
                  <c:v>1</c:v>
                </c:pt>
                <c:pt idx="10">
                  <c:v>1</c:v>
                </c:pt>
                <c:pt idx="11">
                  <c:v>1</c:v>
                </c:pt>
                <c:pt idx="12">
                  <c:v>0</c:v>
                </c:pt>
                <c:pt idx="13">
                  <c:v>0</c:v>
                </c:pt>
                <c:pt idx="14">
                  <c:v>0</c:v>
                </c:pt>
                <c:pt idx="15">
                  <c:v>0</c:v>
                </c:pt>
                <c:pt idx="16">
                  <c:v>0</c:v>
                </c:pt>
                <c:pt idx="17">
                  <c:v>0</c:v>
                </c:pt>
                <c:pt idx="18">
                  <c:v>0</c:v>
                </c:pt>
                <c:pt idx="19">
                  <c:v>1</c:v>
                </c:pt>
                <c:pt idx="20">
                  <c:v>1</c:v>
                </c:pt>
                <c:pt idx="21">
                  <c:v>1</c:v>
                </c:pt>
                <c:pt idx="22">
                  <c:v>1</c:v>
                </c:pt>
                <c:pt idx="23">
                  <c:v>1</c:v>
                </c:pt>
                <c:pt idx="24">
                  <c:v>1</c:v>
                </c:pt>
                <c:pt idx="25">
                  <c:v>1</c:v>
                </c:pt>
                <c:pt idx="26">
                  <c:v>1</c:v>
                </c:pt>
                <c:pt idx="27">
                  <c:v>1</c:v>
                </c:pt>
                <c:pt idx="28">
                  <c:v>1</c:v>
                </c:pt>
                <c:pt idx="29">
                  <c:v>1</c:v>
                </c:pt>
                <c:pt idx="30">
                  <c:v>1</c:v>
                </c:pt>
                <c:pt idx="31">
                  <c:v>1</c:v>
                </c:pt>
                <c:pt idx="32">
                  <c:v>1</c:v>
                </c:pt>
                <c:pt idx="33">
                  <c:v>1</c:v>
                </c:pt>
                <c:pt idx="34">
                  <c:v>1</c:v>
                </c:pt>
                <c:pt idx="35">
                  <c:v>1</c:v>
                </c:pt>
                <c:pt idx="36">
                  <c:v>1</c:v>
                </c:pt>
                <c:pt idx="37">
                  <c:v>1</c:v>
                </c:pt>
                <c:pt idx="38">
                  <c:v>1</c:v>
                </c:pt>
                <c:pt idx="39">
                  <c:v>1</c:v>
                </c:pt>
              </c:numCache>
            </c:numRef>
          </c:val>
        </c:ser>
        <c:ser>
          <c:idx val="4"/>
          <c:order val="4"/>
          <c:tx>
            <c:strRef>
              <c:f>'changes chart'!$M$6</c:f>
              <c:strCache>
                <c:ptCount val="1"/>
                <c:pt idx="0">
                  <c:v>Human Resource Integration Improved</c:v>
                </c:pt>
              </c:strCache>
            </c:strRef>
          </c:tx>
          <c:spPr>
            <a:solidFill>
              <a:srgbClr val="CC3300"/>
            </a:solidFill>
          </c:spPr>
          <c:cat>
            <c:numRef>
              <c:f>'changes chart'!$H$7:$H$46</c:f>
              <c:numCache>
                <c:formatCode>_-* #,##0.00_-;\-* #,##0.00_-;_-* "-"??_-;_-@_-</c:formatCode>
                <c:ptCount val="40"/>
                <c:pt idx="0">
                  <c:v>8</c:v>
                </c:pt>
                <c:pt idx="1">
                  <c:v>17</c:v>
                </c:pt>
                <c:pt idx="2">
                  <c:v>19</c:v>
                </c:pt>
                <c:pt idx="3">
                  <c:v>22</c:v>
                </c:pt>
                <c:pt idx="4">
                  <c:v>5</c:v>
                </c:pt>
                <c:pt idx="5">
                  <c:v>33</c:v>
                </c:pt>
                <c:pt idx="6">
                  <c:v>35</c:v>
                </c:pt>
                <c:pt idx="7">
                  <c:v>3</c:v>
                </c:pt>
                <c:pt idx="8">
                  <c:v>12</c:v>
                </c:pt>
                <c:pt idx="9">
                  <c:v>11</c:v>
                </c:pt>
                <c:pt idx="10">
                  <c:v>26</c:v>
                </c:pt>
                <c:pt idx="11">
                  <c:v>27</c:v>
                </c:pt>
                <c:pt idx="12">
                  <c:v>13</c:v>
                </c:pt>
                <c:pt idx="13">
                  <c:v>14</c:v>
                </c:pt>
                <c:pt idx="14">
                  <c:v>15</c:v>
                </c:pt>
                <c:pt idx="15">
                  <c:v>16</c:v>
                </c:pt>
                <c:pt idx="16">
                  <c:v>18</c:v>
                </c:pt>
                <c:pt idx="17">
                  <c:v>20</c:v>
                </c:pt>
                <c:pt idx="18">
                  <c:v>31</c:v>
                </c:pt>
                <c:pt idx="19">
                  <c:v>28</c:v>
                </c:pt>
                <c:pt idx="20">
                  <c:v>30</c:v>
                </c:pt>
                <c:pt idx="21">
                  <c:v>34</c:v>
                </c:pt>
                <c:pt idx="22">
                  <c:v>1</c:v>
                </c:pt>
                <c:pt idx="23">
                  <c:v>10</c:v>
                </c:pt>
                <c:pt idx="24">
                  <c:v>29</c:v>
                </c:pt>
                <c:pt idx="25">
                  <c:v>32</c:v>
                </c:pt>
                <c:pt idx="26">
                  <c:v>36</c:v>
                </c:pt>
                <c:pt idx="27">
                  <c:v>38</c:v>
                </c:pt>
                <c:pt idx="28">
                  <c:v>39</c:v>
                </c:pt>
                <c:pt idx="29">
                  <c:v>2</c:v>
                </c:pt>
                <c:pt idx="30">
                  <c:v>4</c:v>
                </c:pt>
                <c:pt idx="31">
                  <c:v>6</c:v>
                </c:pt>
                <c:pt idx="32">
                  <c:v>7</c:v>
                </c:pt>
                <c:pt idx="33">
                  <c:v>9</c:v>
                </c:pt>
                <c:pt idx="34">
                  <c:v>21</c:v>
                </c:pt>
                <c:pt idx="35">
                  <c:v>23</c:v>
                </c:pt>
                <c:pt idx="36">
                  <c:v>24</c:v>
                </c:pt>
                <c:pt idx="37">
                  <c:v>25</c:v>
                </c:pt>
                <c:pt idx="38">
                  <c:v>37</c:v>
                </c:pt>
                <c:pt idx="39">
                  <c:v>40</c:v>
                </c:pt>
              </c:numCache>
            </c:numRef>
          </c:cat>
          <c:val>
            <c:numRef>
              <c:f>'changes chart'!$M$7:$M$46</c:f>
              <c:numCache>
                <c:formatCode>General</c:formatCode>
                <c:ptCount val="40"/>
                <c:pt idx="0">
                  <c:v>1</c:v>
                </c:pt>
                <c:pt idx="1">
                  <c:v>1</c:v>
                </c:pt>
                <c:pt idx="2">
                  <c:v>1</c:v>
                </c:pt>
                <c:pt idx="3">
                  <c:v>1</c:v>
                </c:pt>
                <c:pt idx="4">
                  <c:v>1</c:v>
                </c:pt>
                <c:pt idx="5">
                  <c:v>1</c:v>
                </c:pt>
                <c:pt idx="6">
                  <c:v>0</c:v>
                </c:pt>
                <c:pt idx="7">
                  <c:v>0</c:v>
                </c:pt>
                <c:pt idx="8">
                  <c:v>0</c:v>
                </c:pt>
                <c:pt idx="9">
                  <c:v>1</c:v>
                </c:pt>
                <c:pt idx="10">
                  <c:v>1</c:v>
                </c:pt>
                <c:pt idx="11">
                  <c:v>1</c:v>
                </c:pt>
                <c:pt idx="12">
                  <c:v>0</c:v>
                </c:pt>
                <c:pt idx="13">
                  <c:v>0</c:v>
                </c:pt>
                <c:pt idx="14">
                  <c:v>0</c:v>
                </c:pt>
                <c:pt idx="15">
                  <c:v>0</c:v>
                </c:pt>
                <c:pt idx="16">
                  <c:v>0</c:v>
                </c:pt>
                <c:pt idx="17">
                  <c:v>0</c:v>
                </c:pt>
                <c:pt idx="18">
                  <c:v>0</c:v>
                </c:pt>
                <c:pt idx="19">
                  <c:v>1</c:v>
                </c:pt>
                <c:pt idx="20">
                  <c:v>1</c:v>
                </c:pt>
                <c:pt idx="21">
                  <c:v>1</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numCache>
            </c:numRef>
          </c:val>
        </c:ser>
        <c:ser>
          <c:idx val="5"/>
          <c:order val="5"/>
          <c:tx>
            <c:strRef>
              <c:f>'changes chart'!$N$6</c:f>
              <c:strCache>
                <c:ptCount val="1"/>
              </c:strCache>
            </c:strRef>
          </c:tx>
          <c:spPr>
            <a:noFill/>
          </c:spPr>
          <c:cat>
            <c:numRef>
              <c:f>'changes chart'!$H$7:$H$46</c:f>
              <c:numCache>
                <c:formatCode>_-* #,##0.00_-;\-* #,##0.00_-;_-* "-"??_-;_-@_-</c:formatCode>
                <c:ptCount val="40"/>
                <c:pt idx="0">
                  <c:v>8</c:v>
                </c:pt>
                <c:pt idx="1">
                  <c:v>17</c:v>
                </c:pt>
                <c:pt idx="2">
                  <c:v>19</c:v>
                </c:pt>
                <c:pt idx="3">
                  <c:v>22</c:v>
                </c:pt>
                <c:pt idx="4">
                  <c:v>5</c:v>
                </c:pt>
                <c:pt idx="5">
                  <c:v>33</c:v>
                </c:pt>
                <c:pt idx="6">
                  <c:v>35</c:v>
                </c:pt>
                <c:pt idx="7">
                  <c:v>3</c:v>
                </c:pt>
                <c:pt idx="8">
                  <c:v>12</c:v>
                </c:pt>
                <c:pt idx="9">
                  <c:v>11</c:v>
                </c:pt>
                <c:pt idx="10">
                  <c:v>26</c:v>
                </c:pt>
                <c:pt idx="11">
                  <c:v>27</c:v>
                </c:pt>
                <c:pt idx="12">
                  <c:v>13</c:v>
                </c:pt>
                <c:pt idx="13">
                  <c:v>14</c:v>
                </c:pt>
                <c:pt idx="14">
                  <c:v>15</c:v>
                </c:pt>
                <c:pt idx="15">
                  <c:v>16</c:v>
                </c:pt>
                <c:pt idx="16">
                  <c:v>18</c:v>
                </c:pt>
                <c:pt idx="17">
                  <c:v>20</c:v>
                </c:pt>
                <c:pt idx="18">
                  <c:v>31</c:v>
                </c:pt>
                <c:pt idx="19">
                  <c:v>28</c:v>
                </c:pt>
                <c:pt idx="20">
                  <c:v>30</c:v>
                </c:pt>
                <c:pt idx="21">
                  <c:v>34</c:v>
                </c:pt>
                <c:pt idx="22">
                  <c:v>1</c:v>
                </c:pt>
                <c:pt idx="23">
                  <c:v>10</c:v>
                </c:pt>
                <c:pt idx="24">
                  <c:v>29</c:v>
                </c:pt>
                <c:pt idx="25">
                  <c:v>32</c:v>
                </c:pt>
                <c:pt idx="26">
                  <c:v>36</c:v>
                </c:pt>
                <c:pt idx="27">
                  <c:v>38</c:v>
                </c:pt>
                <c:pt idx="28">
                  <c:v>39</c:v>
                </c:pt>
                <c:pt idx="29">
                  <c:v>2</c:v>
                </c:pt>
                <c:pt idx="30">
                  <c:v>4</c:v>
                </c:pt>
                <c:pt idx="31">
                  <c:v>6</c:v>
                </c:pt>
                <c:pt idx="32">
                  <c:v>7</c:v>
                </c:pt>
                <c:pt idx="33">
                  <c:v>9</c:v>
                </c:pt>
                <c:pt idx="34">
                  <c:v>21</c:v>
                </c:pt>
                <c:pt idx="35">
                  <c:v>23</c:v>
                </c:pt>
                <c:pt idx="36">
                  <c:v>24</c:v>
                </c:pt>
                <c:pt idx="37">
                  <c:v>25</c:v>
                </c:pt>
                <c:pt idx="38">
                  <c:v>37</c:v>
                </c:pt>
                <c:pt idx="39">
                  <c:v>40</c:v>
                </c:pt>
              </c:numCache>
            </c:numRef>
          </c:cat>
          <c:val>
            <c:numRef>
              <c:f>'changes chart'!$N$7:$N$46</c:f>
              <c:numCache>
                <c:formatCode>General</c:formatCode>
                <c:ptCount val="40"/>
                <c:pt idx="0">
                  <c:v>0</c:v>
                </c:pt>
                <c:pt idx="1">
                  <c:v>0</c:v>
                </c:pt>
                <c:pt idx="2">
                  <c:v>0</c:v>
                </c:pt>
                <c:pt idx="3">
                  <c:v>0</c:v>
                </c:pt>
                <c:pt idx="4">
                  <c:v>0</c:v>
                </c:pt>
                <c:pt idx="5">
                  <c:v>0</c:v>
                </c:pt>
                <c:pt idx="6">
                  <c:v>1</c:v>
                </c:pt>
                <c:pt idx="7">
                  <c:v>1</c:v>
                </c:pt>
                <c:pt idx="8">
                  <c:v>1</c:v>
                </c:pt>
                <c:pt idx="9">
                  <c:v>0</c:v>
                </c:pt>
                <c:pt idx="10">
                  <c:v>0</c:v>
                </c:pt>
                <c:pt idx="11">
                  <c:v>0</c:v>
                </c:pt>
                <c:pt idx="12">
                  <c:v>1</c:v>
                </c:pt>
                <c:pt idx="13">
                  <c:v>1</c:v>
                </c:pt>
                <c:pt idx="14">
                  <c:v>1</c:v>
                </c:pt>
                <c:pt idx="15">
                  <c:v>1</c:v>
                </c:pt>
                <c:pt idx="16">
                  <c:v>1</c:v>
                </c:pt>
                <c:pt idx="17">
                  <c:v>1</c:v>
                </c:pt>
                <c:pt idx="18">
                  <c:v>1</c:v>
                </c:pt>
                <c:pt idx="19">
                  <c:v>0</c:v>
                </c:pt>
                <c:pt idx="20">
                  <c:v>0</c:v>
                </c:pt>
                <c:pt idx="21">
                  <c:v>0</c:v>
                </c:pt>
                <c:pt idx="22">
                  <c:v>1</c:v>
                </c:pt>
                <c:pt idx="23">
                  <c:v>1</c:v>
                </c:pt>
                <c:pt idx="24">
                  <c:v>1</c:v>
                </c:pt>
                <c:pt idx="25">
                  <c:v>1</c:v>
                </c:pt>
                <c:pt idx="26">
                  <c:v>1</c:v>
                </c:pt>
                <c:pt idx="27">
                  <c:v>1</c:v>
                </c:pt>
                <c:pt idx="28">
                  <c:v>1</c:v>
                </c:pt>
                <c:pt idx="29">
                  <c:v>1</c:v>
                </c:pt>
                <c:pt idx="30">
                  <c:v>1</c:v>
                </c:pt>
                <c:pt idx="31">
                  <c:v>1</c:v>
                </c:pt>
                <c:pt idx="32">
                  <c:v>1</c:v>
                </c:pt>
                <c:pt idx="33">
                  <c:v>1</c:v>
                </c:pt>
                <c:pt idx="34">
                  <c:v>1</c:v>
                </c:pt>
                <c:pt idx="35">
                  <c:v>1</c:v>
                </c:pt>
                <c:pt idx="36">
                  <c:v>1</c:v>
                </c:pt>
                <c:pt idx="37">
                  <c:v>1</c:v>
                </c:pt>
                <c:pt idx="38">
                  <c:v>1</c:v>
                </c:pt>
                <c:pt idx="39">
                  <c:v>1</c:v>
                </c:pt>
              </c:numCache>
            </c:numRef>
          </c:val>
        </c:ser>
        <c:ser>
          <c:idx val="6"/>
          <c:order val="6"/>
          <c:tx>
            <c:strRef>
              <c:f>'changes chart'!$O$6</c:f>
              <c:strCache>
                <c:ptCount val="1"/>
                <c:pt idx="0">
                  <c:v>Physical Resource Integration Improved</c:v>
                </c:pt>
              </c:strCache>
            </c:strRef>
          </c:tx>
          <c:spPr>
            <a:solidFill>
              <a:srgbClr val="A50021"/>
            </a:solidFill>
          </c:spPr>
          <c:cat>
            <c:numRef>
              <c:f>'changes chart'!$H$7:$H$46</c:f>
              <c:numCache>
                <c:formatCode>_-* #,##0.00_-;\-* #,##0.00_-;_-* "-"??_-;_-@_-</c:formatCode>
                <c:ptCount val="40"/>
                <c:pt idx="0">
                  <c:v>8</c:v>
                </c:pt>
                <c:pt idx="1">
                  <c:v>17</c:v>
                </c:pt>
                <c:pt idx="2">
                  <c:v>19</c:v>
                </c:pt>
                <c:pt idx="3">
                  <c:v>22</c:v>
                </c:pt>
                <c:pt idx="4">
                  <c:v>5</c:v>
                </c:pt>
                <c:pt idx="5">
                  <c:v>33</c:v>
                </c:pt>
                <c:pt idx="6">
                  <c:v>35</c:v>
                </c:pt>
                <c:pt idx="7">
                  <c:v>3</c:v>
                </c:pt>
                <c:pt idx="8">
                  <c:v>12</c:v>
                </c:pt>
                <c:pt idx="9">
                  <c:v>11</c:v>
                </c:pt>
                <c:pt idx="10">
                  <c:v>26</c:v>
                </c:pt>
                <c:pt idx="11">
                  <c:v>27</c:v>
                </c:pt>
                <c:pt idx="12">
                  <c:v>13</c:v>
                </c:pt>
                <c:pt idx="13">
                  <c:v>14</c:v>
                </c:pt>
                <c:pt idx="14">
                  <c:v>15</c:v>
                </c:pt>
                <c:pt idx="15">
                  <c:v>16</c:v>
                </c:pt>
                <c:pt idx="16">
                  <c:v>18</c:v>
                </c:pt>
                <c:pt idx="17">
                  <c:v>20</c:v>
                </c:pt>
                <c:pt idx="18">
                  <c:v>31</c:v>
                </c:pt>
                <c:pt idx="19">
                  <c:v>28</c:v>
                </c:pt>
                <c:pt idx="20">
                  <c:v>30</c:v>
                </c:pt>
                <c:pt idx="21">
                  <c:v>34</c:v>
                </c:pt>
                <c:pt idx="22">
                  <c:v>1</c:v>
                </c:pt>
                <c:pt idx="23">
                  <c:v>10</c:v>
                </c:pt>
                <c:pt idx="24">
                  <c:v>29</c:v>
                </c:pt>
                <c:pt idx="25">
                  <c:v>32</c:v>
                </c:pt>
                <c:pt idx="26">
                  <c:v>36</c:v>
                </c:pt>
                <c:pt idx="27">
                  <c:v>38</c:v>
                </c:pt>
                <c:pt idx="28">
                  <c:v>39</c:v>
                </c:pt>
                <c:pt idx="29">
                  <c:v>2</c:v>
                </c:pt>
                <c:pt idx="30">
                  <c:v>4</c:v>
                </c:pt>
                <c:pt idx="31">
                  <c:v>6</c:v>
                </c:pt>
                <c:pt idx="32">
                  <c:v>7</c:v>
                </c:pt>
                <c:pt idx="33">
                  <c:v>9</c:v>
                </c:pt>
                <c:pt idx="34">
                  <c:v>21</c:v>
                </c:pt>
                <c:pt idx="35">
                  <c:v>23</c:v>
                </c:pt>
                <c:pt idx="36">
                  <c:v>24</c:v>
                </c:pt>
                <c:pt idx="37">
                  <c:v>25</c:v>
                </c:pt>
                <c:pt idx="38">
                  <c:v>37</c:v>
                </c:pt>
                <c:pt idx="39">
                  <c:v>40</c:v>
                </c:pt>
              </c:numCache>
            </c:numRef>
          </c:cat>
          <c:val>
            <c:numRef>
              <c:f>'changes chart'!$O$7:$O$46</c:f>
              <c:numCache>
                <c:formatCode>General</c:formatCode>
                <c:ptCount val="40"/>
                <c:pt idx="0">
                  <c:v>1</c:v>
                </c:pt>
                <c:pt idx="1">
                  <c:v>1</c:v>
                </c:pt>
                <c:pt idx="2">
                  <c:v>1</c:v>
                </c:pt>
                <c:pt idx="3">
                  <c:v>1</c:v>
                </c:pt>
                <c:pt idx="4">
                  <c:v>1</c:v>
                </c:pt>
                <c:pt idx="5">
                  <c:v>1</c:v>
                </c:pt>
                <c:pt idx="6">
                  <c:v>0</c:v>
                </c:pt>
                <c:pt idx="7">
                  <c:v>1</c:v>
                </c:pt>
                <c:pt idx="8">
                  <c:v>1</c:v>
                </c:pt>
                <c:pt idx="9">
                  <c:v>1</c:v>
                </c:pt>
                <c:pt idx="10">
                  <c:v>1</c:v>
                </c:pt>
                <c:pt idx="11">
                  <c:v>1</c:v>
                </c:pt>
                <c:pt idx="12">
                  <c:v>0</c:v>
                </c:pt>
                <c:pt idx="13">
                  <c:v>0</c:v>
                </c:pt>
                <c:pt idx="14">
                  <c:v>0</c:v>
                </c:pt>
                <c:pt idx="15">
                  <c:v>0</c:v>
                </c:pt>
                <c:pt idx="16">
                  <c:v>0</c:v>
                </c:pt>
                <c:pt idx="17">
                  <c:v>0</c:v>
                </c:pt>
                <c:pt idx="18">
                  <c:v>0</c:v>
                </c:pt>
                <c:pt idx="19">
                  <c:v>0</c:v>
                </c:pt>
                <c:pt idx="20">
                  <c:v>0</c:v>
                </c:pt>
                <c:pt idx="21">
                  <c:v>0</c:v>
                </c:pt>
                <c:pt idx="22">
                  <c:v>1</c:v>
                </c:pt>
                <c:pt idx="23">
                  <c:v>1</c:v>
                </c:pt>
                <c:pt idx="24">
                  <c:v>1</c:v>
                </c:pt>
                <c:pt idx="25">
                  <c:v>1</c:v>
                </c:pt>
                <c:pt idx="26">
                  <c:v>1</c:v>
                </c:pt>
                <c:pt idx="27">
                  <c:v>1</c:v>
                </c:pt>
                <c:pt idx="28">
                  <c:v>1</c:v>
                </c:pt>
                <c:pt idx="29">
                  <c:v>0</c:v>
                </c:pt>
                <c:pt idx="30">
                  <c:v>0</c:v>
                </c:pt>
                <c:pt idx="31">
                  <c:v>0</c:v>
                </c:pt>
                <c:pt idx="32">
                  <c:v>0</c:v>
                </c:pt>
                <c:pt idx="33">
                  <c:v>0</c:v>
                </c:pt>
                <c:pt idx="34">
                  <c:v>0</c:v>
                </c:pt>
                <c:pt idx="35">
                  <c:v>0</c:v>
                </c:pt>
                <c:pt idx="36">
                  <c:v>0</c:v>
                </c:pt>
                <c:pt idx="37">
                  <c:v>0</c:v>
                </c:pt>
                <c:pt idx="38">
                  <c:v>0</c:v>
                </c:pt>
                <c:pt idx="39">
                  <c:v>0</c:v>
                </c:pt>
              </c:numCache>
            </c:numRef>
          </c:val>
        </c:ser>
        <c:overlap val="100"/>
        <c:axId val="133298816"/>
        <c:axId val="133423872"/>
      </c:barChart>
      <c:catAx>
        <c:axId val="133298816"/>
        <c:scaling>
          <c:orientation val="minMax"/>
        </c:scaling>
        <c:axPos val="b"/>
        <c:title>
          <c:tx>
            <c:rich>
              <a:bodyPr/>
              <a:lstStyle/>
              <a:p>
                <a:pPr>
                  <a:defRPr/>
                </a:pPr>
                <a:r>
                  <a:rPr lang="en-GB" dirty="0" smtClean="0"/>
                  <a:t>Facility Number</a:t>
                </a:r>
                <a:endParaRPr lang="en-GB" dirty="0"/>
              </a:p>
            </c:rich>
          </c:tx>
          <c:layout/>
        </c:title>
        <c:numFmt formatCode="_-* #,##0_-;\-* #,##0_-;_-* &quot;-&quot;_-;_-@_-" sourceLinked="0"/>
        <c:tickLblPos val="nextTo"/>
        <c:crossAx val="133423872"/>
        <c:crosses val="autoZero"/>
        <c:auto val="1"/>
        <c:lblAlgn val="ctr"/>
        <c:lblOffset val="100"/>
      </c:catAx>
      <c:valAx>
        <c:axId val="133423872"/>
        <c:scaling>
          <c:orientation val="minMax"/>
          <c:max val="4"/>
        </c:scaling>
        <c:delete val="1"/>
        <c:axPos val="l"/>
        <c:majorGridlines/>
        <c:numFmt formatCode="General" sourceLinked="1"/>
        <c:tickLblPos val="none"/>
        <c:crossAx val="133298816"/>
        <c:crosses val="autoZero"/>
        <c:crossBetween val="between"/>
      </c:valAx>
    </c:plotArea>
    <c:legend>
      <c:legendPos val="r"/>
      <c:legendEntry>
        <c:idx val="1"/>
        <c:delete val="1"/>
      </c:legendEntry>
      <c:legendEntry>
        <c:idx val="3"/>
        <c:delete val="1"/>
      </c:legendEntry>
      <c:legendEntry>
        <c:idx val="5"/>
        <c:delete val="1"/>
      </c:legendEntry>
      <c:layout>
        <c:manualLayout>
          <c:xMode val="edge"/>
          <c:yMode val="edge"/>
          <c:x val="8.2701506694908486E-3"/>
          <c:y val="4.5190648712790556E-2"/>
          <c:w val="0.1664620248312553"/>
          <c:h val="0.89399439770472522"/>
        </c:manualLayout>
      </c:layout>
      <c:txPr>
        <a:bodyPr/>
        <a:lstStyle/>
        <a:p>
          <a:pPr>
            <a:defRPr sz="1400"/>
          </a:pPr>
          <a:endParaRPr lang="en-US"/>
        </a:p>
      </c:txPr>
    </c:legend>
    <c:plotVisOnly val="1"/>
  </c:chart>
  <c:spPr>
    <a:solidFill>
      <a:prstClr val="white"/>
    </a:solidFill>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GB"/>
  <c:chart>
    <c:title>
      <c:tx>
        <c:rich>
          <a:bodyPr/>
          <a:lstStyle/>
          <a:p>
            <a:pPr>
              <a:defRPr/>
            </a:pPr>
            <a:r>
              <a:rPr lang="en-US"/>
              <a:t>Changes in Service Mix from Baseline to Endline</a:t>
            </a:r>
            <a:endParaRPr lang="en-GB"/>
          </a:p>
        </c:rich>
      </c:tx>
      <c:layout/>
    </c:title>
    <c:plotArea>
      <c:layout>
        <c:manualLayout>
          <c:layoutTarget val="inner"/>
          <c:xMode val="edge"/>
          <c:yMode val="edge"/>
          <c:x val="9.9779858598756321E-2"/>
          <c:y val="0.11010879074898251"/>
          <c:w val="0.90022014140124329"/>
          <c:h val="0.57185343679866152"/>
        </c:manualLayout>
      </c:layout>
      <c:barChart>
        <c:barDir val="col"/>
        <c:grouping val="clustered"/>
        <c:ser>
          <c:idx val="0"/>
          <c:order val="0"/>
          <c:tx>
            <c:strRef>
              <c:f>outputs!$C$37</c:f>
              <c:strCache>
                <c:ptCount val="1"/>
                <c:pt idx="0">
                  <c:v>Facilities Adding Service</c:v>
                </c:pt>
              </c:strCache>
            </c:strRef>
          </c:tx>
          <c:spPr>
            <a:solidFill>
              <a:srgbClr val="002060"/>
            </a:solidFill>
          </c:spPr>
          <c:dLbls>
            <c:dLbl>
              <c:idx val="0"/>
              <c:layout/>
              <c:tx>
                <c:rich>
                  <a:bodyPr/>
                  <a:lstStyle/>
                  <a:p>
                    <a:r>
                      <a:rPr lang="en-US" smtClean="0"/>
                      <a:t>n = 4</a:t>
                    </a:r>
                    <a:endParaRPr lang="en-US"/>
                  </a:p>
                </c:rich>
              </c:tx>
              <c:showVal val="1"/>
            </c:dLbl>
            <c:dLbl>
              <c:idx val="1"/>
              <c:layout/>
              <c:tx>
                <c:rich>
                  <a:bodyPr/>
                  <a:lstStyle/>
                  <a:p>
                    <a:r>
                      <a:rPr lang="en-US" smtClean="0"/>
                      <a:t>n = 7</a:t>
                    </a:r>
                    <a:endParaRPr lang="en-US"/>
                  </a:p>
                </c:rich>
              </c:tx>
              <c:showVal val="1"/>
            </c:dLbl>
            <c:dLbl>
              <c:idx val="2"/>
              <c:layout/>
              <c:tx>
                <c:rich>
                  <a:bodyPr/>
                  <a:lstStyle/>
                  <a:p>
                    <a:r>
                      <a:rPr lang="en-US" smtClean="0"/>
                      <a:t>n = 4</a:t>
                    </a:r>
                    <a:endParaRPr lang="en-US"/>
                  </a:p>
                </c:rich>
              </c:tx>
              <c:showVal val="1"/>
            </c:dLbl>
            <c:dLbl>
              <c:idx val="3"/>
              <c:layout/>
              <c:tx>
                <c:rich>
                  <a:bodyPr/>
                  <a:lstStyle/>
                  <a:p>
                    <a:r>
                      <a:rPr lang="en-US" smtClean="0"/>
                      <a:t>n = 1</a:t>
                    </a:r>
                    <a:endParaRPr lang="en-US"/>
                  </a:p>
                </c:rich>
              </c:tx>
              <c:showVal val="1"/>
            </c:dLbl>
            <c:dLbl>
              <c:idx val="4"/>
              <c:layout/>
              <c:tx>
                <c:rich>
                  <a:bodyPr/>
                  <a:lstStyle/>
                  <a:p>
                    <a:r>
                      <a:rPr lang="en-US" smtClean="0"/>
                      <a:t>n = 3</a:t>
                    </a:r>
                    <a:endParaRPr lang="en-US"/>
                  </a:p>
                </c:rich>
              </c:tx>
              <c:showVal val="1"/>
            </c:dLbl>
            <c:dLbl>
              <c:idx val="5"/>
              <c:delete val="1"/>
            </c:dLbl>
            <c:showVal val="1"/>
          </c:dLbls>
          <c:cat>
            <c:multiLvlStrRef>
              <c:f>outputs!$A$38:$B$43</c:f>
              <c:multiLvlStrCache>
                <c:ptCount val="6"/>
                <c:lvl>
                  <c:pt idx="0">
                    <c:v>PITC </c:v>
                  </c:pt>
                  <c:pt idx="1">
                    <c:v>Ca Cervix Screening</c:v>
                  </c:pt>
                  <c:pt idx="2">
                    <c:v>STI </c:v>
                  </c:pt>
                  <c:pt idx="3">
                    <c:v>PITC 
(stand alone)</c:v>
                  </c:pt>
                  <c:pt idx="4">
                    <c:v>HIV Care and Treatment </c:v>
                  </c:pt>
                  <c:pt idx="5">
                    <c:v>VCT </c:v>
                  </c:pt>
                </c:lvl>
                <c:lvl>
                  <c:pt idx="0">
                    <c:v>MCH Unit</c:v>
                  </c:pt>
                  <c:pt idx="3">
                    <c:v>Facility Level</c:v>
                  </c:pt>
                </c:lvl>
              </c:multiLvlStrCache>
            </c:multiLvlStrRef>
          </c:cat>
          <c:val>
            <c:numRef>
              <c:f>outputs!$C$38:$C$43</c:f>
              <c:numCache>
                <c:formatCode>General</c:formatCode>
                <c:ptCount val="6"/>
                <c:pt idx="0">
                  <c:v>4</c:v>
                </c:pt>
                <c:pt idx="1">
                  <c:v>7</c:v>
                </c:pt>
                <c:pt idx="2">
                  <c:v>4</c:v>
                </c:pt>
                <c:pt idx="3">
                  <c:v>1</c:v>
                </c:pt>
                <c:pt idx="4">
                  <c:v>3</c:v>
                </c:pt>
                <c:pt idx="5">
                  <c:v>0</c:v>
                </c:pt>
              </c:numCache>
            </c:numRef>
          </c:val>
        </c:ser>
        <c:ser>
          <c:idx val="1"/>
          <c:order val="1"/>
          <c:tx>
            <c:strRef>
              <c:f>outputs!$D$37</c:f>
              <c:strCache>
                <c:ptCount val="1"/>
                <c:pt idx="0">
                  <c:v>Facilities Dropping Service</c:v>
                </c:pt>
              </c:strCache>
            </c:strRef>
          </c:tx>
          <c:spPr>
            <a:solidFill>
              <a:srgbClr val="A50021"/>
            </a:solidFill>
          </c:spPr>
          <c:dLbls>
            <c:dLbl>
              <c:idx val="0"/>
              <c:layout/>
              <c:tx>
                <c:rich>
                  <a:bodyPr/>
                  <a:lstStyle/>
                  <a:p>
                    <a:r>
                      <a:rPr lang="en-US" smtClean="0"/>
                      <a:t>n</a:t>
                    </a:r>
                    <a:r>
                      <a:rPr lang="en-US" baseline="0" smtClean="0"/>
                      <a:t> = </a:t>
                    </a:r>
                    <a:r>
                      <a:rPr lang="en-US" smtClean="0"/>
                      <a:t>4</a:t>
                    </a:r>
                    <a:endParaRPr lang="en-US"/>
                  </a:p>
                </c:rich>
              </c:tx>
              <c:showVal val="1"/>
            </c:dLbl>
            <c:dLbl>
              <c:idx val="1"/>
              <c:delete val="1"/>
            </c:dLbl>
            <c:dLbl>
              <c:idx val="2"/>
              <c:layout/>
              <c:tx>
                <c:rich>
                  <a:bodyPr/>
                  <a:lstStyle/>
                  <a:p>
                    <a:r>
                      <a:rPr lang="en-US" smtClean="0"/>
                      <a:t>n</a:t>
                    </a:r>
                    <a:r>
                      <a:rPr lang="en-US" baseline="0" smtClean="0"/>
                      <a:t> = </a:t>
                    </a:r>
                    <a:r>
                      <a:rPr lang="en-US" smtClean="0"/>
                      <a:t>12</a:t>
                    </a:r>
                    <a:endParaRPr lang="en-US"/>
                  </a:p>
                </c:rich>
              </c:tx>
              <c:showVal val="1"/>
            </c:dLbl>
            <c:dLbl>
              <c:idx val="3"/>
              <c:delete val="1"/>
            </c:dLbl>
            <c:dLbl>
              <c:idx val="4"/>
              <c:delete val="1"/>
            </c:dLbl>
            <c:dLbl>
              <c:idx val="5"/>
              <c:layout/>
              <c:tx>
                <c:rich>
                  <a:bodyPr/>
                  <a:lstStyle/>
                  <a:p>
                    <a:r>
                      <a:rPr lang="en-US" smtClean="0"/>
                      <a:t>n</a:t>
                    </a:r>
                    <a:r>
                      <a:rPr lang="en-US" baseline="0" smtClean="0"/>
                      <a:t> = </a:t>
                    </a:r>
                    <a:r>
                      <a:rPr lang="en-US" smtClean="0"/>
                      <a:t>6</a:t>
                    </a:r>
                    <a:endParaRPr lang="en-US"/>
                  </a:p>
                </c:rich>
              </c:tx>
              <c:showVal val="1"/>
            </c:dLbl>
            <c:showVal val="1"/>
          </c:dLbls>
          <c:cat>
            <c:multiLvlStrRef>
              <c:f>outputs!$A$38:$B$43</c:f>
              <c:multiLvlStrCache>
                <c:ptCount val="6"/>
                <c:lvl>
                  <c:pt idx="0">
                    <c:v>PITC </c:v>
                  </c:pt>
                  <c:pt idx="1">
                    <c:v>Ca Cervix Screening</c:v>
                  </c:pt>
                  <c:pt idx="2">
                    <c:v>STI </c:v>
                  </c:pt>
                  <c:pt idx="3">
                    <c:v>PITC 
(stand alone)</c:v>
                  </c:pt>
                  <c:pt idx="4">
                    <c:v>HIV Care and Treatment </c:v>
                  </c:pt>
                  <c:pt idx="5">
                    <c:v>VCT </c:v>
                  </c:pt>
                </c:lvl>
                <c:lvl>
                  <c:pt idx="0">
                    <c:v>MCH Unit</c:v>
                  </c:pt>
                  <c:pt idx="3">
                    <c:v>Facility Level</c:v>
                  </c:pt>
                </c:lvl>
              </c:multiLvlStrCache>
            </c:multiLvlStrRef>
          </c:cat>
          <c:val>
            <c:numRef>
              <c:f>outputs!$D$38:$D$43</c:f>
              <c:numCache>
                <c:formatCode>General</c:formatCode>
                <c:ptCount val="6"/>
                <c:pt idx="0">
                  <c:v>-4</c:v>
                </c:pt>
                <c:pt idx="1">
                  <c:v>0</c:v>
                </c:pt>
                <c:pt idx="2">
                  <c:v>-12</c:v>
                </c:pt>
                <c:pt idx="3">
                  <c:v>0</c:v>
                </c:pt>
                <c:pt idx="4">
                  <c:v>0</c:v>
                </c:pt>
                <c:pt idx="5">
                  <c:v>-6</c:v>
                </c:pt>
              </c:numCache>
            </c:numRef>
          </c:val>
        </c:ser>
        <c:dLbls>
          <c:showVal val="1"/>
        </c:dLbls>
        <c:axId val="145055104"/>
        <c:axId val="145069184"/>
      </c:barChart>
      <c:catAx>
        <c:axId val="145055104"/>
        <c:scaling>
          <c:orientation val="minMax"/>
        </c:scaling>
        <c:axPos val="b"/>
        <c:majorTickMark val="none"/>
        <c:tickLblPos val="low"/>
        <c:crossAx val="145069184"/>
        <c:crosses val="autoZero"/>
        <c:auto val="1"/>
        <c:lblAlgn val="ctr"/>
        <c:lblOffset val="100"/>
      </c:catAx>
      <c:valAx>
        <c:axId val="145069184"/>
        <c:scaling>
          <c:orientation val="minMax"/>
        </c:scaling>
        <c:axPos val="l"/>
        <c:title>
          <c:tx>
            <c:rich>
              <a:bodyPr rot="-5400000" vert="horz"/>
              <a:lstStyle/>
              <a:p>
                <a:pPr>
                  <a:defRPr/>
                </a:pPr>
                <a:r>
                  <a:rPr lang="en-GB" dirty="0" smtClean="0"/>
                  <a:t>Number of Facilities</a:t>
                </a:r>
              </a:p>
            </c:rich>
          </c:tx>
          <c:layout/>
        </c:title>
        <c:numFmt formatCode="General" sourceLinked="1"/>
        <c:tickLblPos val="nextTo"/>
        <c:crossAx val="145055104"/>
        <c:crosses val="autoZero"/>
        <c:crossBetween val="between"/>
      </c:valAx>
    </c:plotArea>
    <c:legend>
      <c:legendPos val="b"/>
      <c:layout/>
    </c:legend>
    <c:plotVisOnly val="1"/>
  </c:chart>
  <c:spPr>
    <a:solidFill>
      <a:schemeClr val="bg1"/>
    </a:solidFill>
  </c:spPr>
  <c:txPr>
    <a:bodyPr/>
    <a:lstStyle/>
    <a:p>
      <a:pPr>
        <a:defRPr sz="16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GB"/>
  <c:pivotSource>
    <c:name>[economies of scope_SS 23 May.xlsx]gained service!PivotTable2</c:name>
    <c:fmtId val="46"/>
  </c:pivotSource>
  <c:chart>
    <c:title>
      <c:tx>
        <c:rich>
          <a:bodyPr/>
          <a:lstStyle/>
          <a:p>
            <a:pPr>
              <a:defRPr/>
            </a:pPr>
            <a:r>
              <a:rPr lang="en-US" dirty="0"/>
              <a:t>Service Mix and HR Consolidation </a:t>
            </a:r>
            <a:r>
              <a:rPr lang="en-US" dirty="0" smtClean="0"/>
              <a:t>in MCH unit</a:t>
            </a:r>
            <a:endParaRPr lang="en-US" dirty="0"/>
          </a:p>
        </c:rich>
      </c:tx>
      <c:layout/>
    </c:title>
    <c:pivotFmts>
      <c:pivotFmt>
        <c:idx val="0"/>
        <c:marker>
          <c:symbol val="none"/>
        </c:marker>
        <c:dLbl>
          <c:idx val="0"/>
          <c:numFmt formatCode="_-* #,##0.00_-;\-* #,##0.00_-;_-* &quot;-&quot;??_-;_-@_-" sourceLinked="0"/>
          <c:spPr/>
          <c:txPr>
            <a:bodyPr/>
            <a:lstStyle/>
            <a:p>
              <a:pPr>
                <a:defRPr/>
              </a:pPr>
              <a:endParaRPr lang="en-US"/>
            </a:p>
          </c:txPr>
          <c:dLblPos val="outEnd"/>
          <c:showVal val="1"/>
        </c:dLbl>
      </c:pivotFmt>
      <c:pivotFmt>
        <c:idx val="1"/>
        <c:marker>
          <c:symbol val="none"/>
        </c:marker>
        <c:dLbl>
          <c:idx val="0"/>
          <c:spPr/>
          <c:txPr>
            <a:bodyPr/>
            <a:lstStyle/>
            <a:p>
              <a:pPr>
                <a:defRPr/>
              </a:pPr>
              <a:endParaRPr lang="en-US"/>
            </a:p>
          </c:txPr>
          <c:showVal val="1"/>
        </c:dLbl>
      </c:pivotFmt>
      <c:pivotFmt>
        <c:idx val="2"/>
        <c:marker>
          <c:symbol val="none"/>
        </c:marker>
      </c:pivotFmt>
      <c:pivotFmt>
        <c:idx val="3"/>
      </c:pivotFmt>
      <c:pivotFmt>
        <c:idx val="4"/>
      </c:pivotFmt>
      <c:pivotFmt>
        <c:idx val="5"/>
      </c:pivotFmt>
      <c:pivotFmt>
        <c:idx val="6"/>
      </c:pivotFmt>
      <c:pivotFmt>
        <c:idx val="7"/>
        <c:marker>
          <c:symbol val="none"/>
        </c:marker>
        <c:dLbl>
          <c:idx val="0"/>
          <c:spPr/>
          <c:txPr>
            <a:bodyPr/>
            <a:lstStyle/>
            <a:p>
              <a:pPr>
                <a:defRPr/>
              </a:pPr>
              <a:endParaRPr lang="en-US"/>
            </a:p>
          </c:txPr>
          <c:showVal val="1"/>
        </c:dLbl>
      </c:pivotFmt>
      <c:pivotFmt>
        <c:idx val="8"/>
        <c:marker>
          <c:symbol val="none"/>
        </c:marker>
      </c:pivotFmt>
      <c:pivotFmt>
        <c:idx val="9"/>
        <c:marker>
          <c:symbol val="none"/>
        </c:marker>
        <c:dLbl>
          <c:idx val="0"/>
          <c:spPr/>
          <c:txPr>
            <a:bodyPr/>
            <a:lstStyle/>
            <a:p>
              <a:pPr>
                <a:defRPr/>
              </a:pPr>
              <a:endParaRPr lang="en-US"/>
            </a:p>
          </c:txPr>
          <c:showVal val="1"/>
        </c:dLbl>
      </c:pivotFmt>
      <c:pivotFmt>
        <c:idx val="10"/>
        <c:marker>
          <c:symbol val="none"/>
        </c:marker>
        <c:dLbl>
          <c:idx val="0"/>
          <c:spPr/>
          <c:txPr>
            <a:bodyPr/>
            <a:lstStyle/>
            <a:p>
              <a:pPr>
                <a:defRPr/>
              </a:pPr>
              <a:endParaRPr lang="en-US"/>
            </a:p>
          </c:txPr>
          <c:showVal val="1"/>
        </c:dLbl>
      </c:pivotFmt>
      <c:pivotFmt>
        <c:idx val="11"/>
        <c:marker>
          <c:symbol val="none"/>
        </c:marker>
        <c:dLbl>
          <c:idx val="0"/>
          <c:spPr/>
          <c:txPr>
            <a:bodyPr/>
            <a:lstStyle/>
            <a:p>
              <a:pPr>
                <a:defRPr/>
              </a:pPr>
              <a:endParaRPr lang="en-US"/>
            </a:p>
          </c:txPr>
          <c:showVal val="1"/>
        </c:dLbl>
      </c:pivotFmt>
      <c:pivotFmt>
        <c:idx val="12"/>
        <c:marker>
          <c:symbol val="none"/>
        </c:marker>
        <c:dLbl>
          <c:idx val="0"/>
          <c:spPr/>
          <c:txPr>
            <a:bodyPr/>
            <a:lstStyle/>
            <a:p>
              <a:pPr>
                <a:defRPr/>
              </a:pPr>
              <a:endParaRPr lang="en-US"/>
            </a:p>
          </c:txPr>
          <c:dLblPos val="outEnd"/>
          <c:showVal val="1"/>
        </c:dLbl>
      </c:pivotFmt>
      <c:pivotFmt>
        <c:idx val="13"/>
        <c:dLbl>
          <c:idx val="0"/>
          <c:tx>
            <c:rich>
              <a:bodyPr/>
              <a:lstStyle/>
              <a:p>
                <a:r>
                  <a:rPr lang="en-US"/>
                  <a:t>0.36</a:t>
                </a:r>
              </a:p>
              <a:p>
                <a:r>
                  <a:rPr lang="en-US"/>
                  <a:t>n= 3</a:t>
                </a:r>
              </a:p>
            </c:rich>
          </c:tx>
          <c:showVal val="1"/>
        </c:dLbl>
      </c:pivotFmt>
      <c:pivotFmt>
        <c:idx val="14"/>
        <c:dLbl>
          <c:idx val="0"/>
          <c:tx>
            <c:rich>
              <a:bodyPr/>
              <a:lstStyle/>
              <a:p>
                <a:r>
                  <a:rPr lang="en-US"/>
                  <a:t>-0.18</a:t>
                </a:r>
              </a:p>
              <a:p>
                <a:r>
                  <a:rPr lang="en-US"/>
                  <a:t>n = 25</a:t>
                </a:r>
              </a:p>
            </c:rich>
          </c:tx>
          <c:showVal val="1"/>
        </c:dLbl>
      </c:pivotFmt>
      <c:pivotFmt>
        <c:idx val="15"/>
        <c:dLbl>
          <c:idx val="0"/>
          <c:tx>
            <c:rich>
              <a:bodyPr/>
              <a:lstStyle/>
              <a:p>
                <a:r>
                  <a:rPr lang="en-US"/>
                  <a:t>0.31</a:t>
                </a:r>
              </a:p>
              <a:p>
                <a:r>
                  <a:rPr lang="en-US"/>
                  <a:t>n = 7</a:t>
                </a:r>
              </a:p>
            </c:rich>
          </c:tx>
          <c:showVal val="1"/>
        </c:dLbl>
      </c:pivotFmt>
      <c:pivotFmt>
        <c:idx val="16"/>
        <c:dLbl>
          <c:idx val="0"/>
          <c:tx>
            <c:rich>
              <a:bodyPr/>
              <a:lstStyle/>
              <a:p>
                <a:r>
                  <a:rPr lang="en-US"/>
                  <a:t>-0.14</a:t>
                </a:r>
              </a:p>
              <a:p>
                <a:r>
                  <a:rPr lang="en-US"/>
                  <a:t>n = 33</a:t>
                </a:r>
              </a:p>
            </c:rich>
          </c:tx>
          <c:showVal val="1"/>
        </c:dLbl>
      </c:pivotFmt>
      <c:pivotFmt>
        <c:idx val="17"/>
        <c:dLbl>
          <c:idx val="0"/>
          <c:tx>
            <c:rich>
              <a:bodyPr/>
              <a:lstStyle/>
              <a:p>
                <a:r>
                  <a:rPr lang="en-US"/>
                  <a:t>0.24</a:t>
                </a:r>
              </a:p>
              <a:p>
                <a:r>
                  <a:rPr lang="en-US"/>
                  <a:t>n = 5</a:t>
                </a:r>
              </a:p>
            </c:rich>
          </c:tx>
          <c:showVal val="1"/>
        </c:dLbl>
      </c:pivotFmt>
      <c:pivotFmt>
        <c:idx val="18"/>
        <c:dLbl>
          <c:idx val="0"/>
          <c:tx>
            <c:rich>
              <a:bodyPr/>
              <a:lstStyle/>
              <a:p>
                <a:r>
                  <a:rPr lang="en-US"/>
                  <a:t>-0.29</a:t>
                </a:r>
              </a:p>
              <a:p>
                <a:r>
                  <a:rPr lang="en-US"/>
                  <a:t>n = 4</a:t>
                </a:r>
              </a:p>
            </c:rich>
          </c:tx>
          <c:dLblPos val="outEnd"/>
          <c:showVal val="1"/>
        </c:dLbl>
      </c:pivotFmt>
      <c:pivotFmt>
        <c:idx val="19"/>
        <c:dLbl>
          <c:idx val="0"/>
          <c:tx>
            <c:rich>
              <a:bodyPr/>
              <a:lstStyle/>
              <a:p>
                <a:r>
                  <a:rPr lang="en-US"/>
                  <a:t>-0.08</a:t>
                </a:r>
              </a:p>
              <a:p>
                <a:r>
                  <a:rPr lang="en-US"/>
                  <a:t>n = 31</a:t>
                </a:r>
              </a:p>
            </c:rich>
          </c:tx>
          <c:showVal val="1"/>
        </c:dLbl>
      </c:pivotFmt>
      <c:pivotFmt>
        <c:idx val="20"/>
        <c:dLbl>
          <c:idx val="0"/>
          <c:tx>
            <c:rich>
              <a:bodyPr/>
              <a:lstStyle/>
              <a:p>
                <a:r>
                  <a:rPr lang="en-US"/>
                  <a:t>0.22</a:t>
                </a:r>
              </a:p>
              <a:p>
                <a:r>
                  <a:rPr lang="en-US"/>
                  <a:t>n = 6</a:t>
                </a:r>
              </a:p>
            </c:rich>
          </c:tx>
          <c:dLblPos val="outEnd"/>
          <c:showVal val="1"/>
        </c:dLbl>
      </c:pivotFmt>
      <c:pivotFmt>
        <c:idx val="21"/>
        <c:dLbl>
          <c:idx val="0"/>
          <c:tx>
            <c:rich>
              <a:bodyPr/>
              <a:lstStyle/>
              <a:p>
                <a:r>
                  <a:rPr lang="en-US"/>
                  <a:t>-0.11</a:t>
                </a:r>
              </a:p>
              <a:p>
                <a:r>
                  <a:rPr lang="en-US"/>
                  <a:t>n = 34</a:t>
                </a:r>
              </a:p>
            </c:rich>
          </c:tx>
          <c:showVal val="1"/>
        </c:dLbl>
      </c:pivotFmt>
      <c:pivotFmt>
        <c:idx val="22"/>
        <c:dLbl>
          <c:idx val="0"/>
          <c:tx>
            <c:rich>
              <a:bodyPr/>
              <a:lstStyle/>
              <a:p>
                <a:r>
                  <a:rPr lang="en-US"/>
                  <a:t>-0.06</a:t>
                </a:r>
              </a:p>
              <a:p>
                <a:r>
                  <a:rPr lang="en-US"/>
                  <a:t>n = 40</a:t>
                </a:r>
              </a:p>
            </c:rich>
          </c:tx>
          <c:showVal val="1"/>
        </c:dLbl>
      </c:pivotFmt>
      <c:pivotFmt>
        <c:idx val="23"/>
        <c:dLbl>
          <c:idx val="0"/>
          <c:tx>
            <c:rich>
              <a:bodyPr/>
              <a:lstStyle/>
              <a:p>
                <a:r>
                  <a:rPr lang="en-US"/>
                  <a:t>-0.04</a:t>
                </a:r>
              </a:p>
              <a:p>
                <a:r>
                  <a:rPr lang="en-US"/>
                  <a:t>n = 4</a:t>
                </a:r>
              </a:p>
            </c:rich>
          </c:tx>
          <c:showVal val="1"/>
        </c:dLbl>
      </c:pivotFmt>
      <c:pivotFmt>
        <c:idx val="24"/>
        <c:dLbl>
          <c:idx val="0"/>
          <c:tx>
            <c:rich>
              <a:bodyPr/>
              <a:lstStyle/>
              <a:p>
                <a:r>
                  <a:rPr lang="en-US"/>
                  <a:t>-0.26</a:t>
                </a:r>
              </a:p>
              <a:p>
                <a:r>
                  <a:rPr lang="en-US"/>
                  <a:t>n</a:t>
                </a:r>
                <a:r>
                  <a:rPr lang="en-US" baseline="0"/>
                  <a:t> = 12</a:t>
                </a:r>
                <a:endParaRPr lang="en-US"/>
              </a:p>
            </c:rich>
          </c:tx>
          <c:dLblPos val="outEnd"/>
          <c:showVal val="1"/>
        </c:dLbl>
      </c:pivotFmt>
      <c:pivotFmt>
        <c:idx val="25"/>
        <c:dLbl>
          <c:idx val="0"/>
          <c:tx>
            <c:rich>
              <a:bodyPr/>
              <a:lstStyle/>
              <a:p>
                <a:r>
                  <a:rPr lang="en-US"/>
                  <a:t>0.03</a:t>
                </a:r>
              </a:p>
              <a:p>
                <a:r>
                  <a:rPr lang="en-US"/>
                  <a:t>n = 24</a:t>
                </a:r>
              </a:p>
            </c:rich>
          </c:tx>
          <c:showVal val="1"/>
        </c:dLbl>
      </c:pivotFmt>
      <c:pivotFmt>
        <c:idx val="26"/>
        <c:dLbl>
          <c:idx val="0"/>
          <c:tx>
            <c:rich>
              <a:bodyPr/>
              <a:lstStyle/>
              <a:p>
                <a:r>
                  <a:rPr lang="en-US"/>
                  <a:t>-0.25</a:t>
                </a:r>
              </a:p>
              <a:p>
                <a:r>
                  <a:rPr lang="en-US"/>
                  <a:t>n = 3</a:t>
                </a:r>
              </a:p>
            </c:rich>
          </c:tx>
          <c:showVal val="1"/>
        </c:dLbl>
      </c:pivotFmt>
      <c:pivotFmt>
        <c:idx val="27"/>
        <c:dLbl>
          <c:idx val="0"/>
          <c:tx>
            <c:rich>
              <a:bodyPr/>
              <a:lstStyle/>
              <a:p>
                <a:r>
                  <a:rPr lang="en-US"/>
                  <a:t>-0.11</a:t>
                </a:r>
              </a:p>
              <a:p>
                <a:r>
                  <a:rPr lang="en-US"/>
                  <a:t>n = 25</a:t>
                </a:r>
              </a:p>
            </c:rich>
          </c:tx>
          <c:showVal val="1"/>
        </c:dLbl>
      </c:pivotFmt>
      <c:pivotFmt>
        <c:idx val="28"/>
      </c:pivotFmt>
      <c:pivotFmt>
        <c:idx val="29"/>
        <c:marker>
          <c:symbol val="none"/>
        </c:marker>
      </c:pivotFmt>
      <c:pivotFmt>
        <c:idx val="30"/>
        <c:marker>
          <c:symbol val="none"/>
        </c:marker>
      </c:pivotFmt>
      <c:pivotFmt>
        <c:idx val="31"/>
        <c:marker>
          <c:symbol val="none"/>
        </c:marker>
      </c:pivotFmt>
      <c:pivotFmt>
        <c:idx val="32"/>
        <c:marker>
          <c:symbol val="none"/>
        </c:marker>
      </c:pivotFmt>
      <c:pivotFmt>
        <c:idx val="33"/>
        <c:marker>
          <c:symbol val="none"/>
        </c:marker>
      </c:pivotFmt>
      <c:pivotFmt>
        <c:idx val="34"/>
        <c:marker>
          <c:symbol val="none"/>
        </c:marker>
      </c:pivotFmt>
    </c:pivotFmts>
    <c:plotArea>
      <c:layout>
        <c:manualLayout>
          <c:layoutTarget val="inner"/>
          <c:xMode val="edge"/>
          <c:yMode val="edge"/>
          <c:x val="0.15604493245683765"/>
          <c:y val="0.10853578767608059"/>
          <c:w val="0.8271354956777196"/>
          <c:h val="0.6627239102504876"/>
        </c:manualLayout>
      </c:layout>
      <c:barChart>
        <c:barDir val="col"/>
        <c:grouping val="clustered"/>
        <c:ser>
          <c:idx val="0"/>
          <c:order val="0"/>
          <c:tx>
            <c:strRef>
              <c:f>'gained service'!$M$8:$M$9</c:f>
              <c:strCache>
                <c:ptCount val="1"/>
                <c:pt idx="0">
                  <c:v>Service Added</c:v>
                </c:pt>
              </c:strCache>
            </c:strRef>
          </c:tx>
          <c:spPr>
            <a:solidFill>
              <a:srgbClr val="002060"/>
            </a:solidFill>
          </c:spPr>
          <c:dLbls>
            <c:dLbl>
              <c:idx val="3"/>
              <c:layout>
                <c:manualLayout>
                  <c:x val="1.5290519877675841E-3"/>
                  <c:y val="-4.974927532626813E-3"/>
                </c:manualLayout>
              </c:layout>
              <c:showVal val="1"/>
            </c:dLbl>
            <c:numFmt formatCode="0%" sourceLinked="0"/>
            <c:showVal val="1"/>
          </c:dLbls>
          <c:cat>
            <c:strRef>
              <c:f>'gained service'!$L$10:$L$15</c:f>
              <c:strCache>
                <c:ptCount val="5"/>
                <c:pt idx="0">
                  <c:v>PITC </c:v>
                </c:pt>
                <c:pt idx="1">
                  <c:v>Ca Cervix Screening </c:v>
                </c:pt>
                <c:pt idx="2">
                  <c:v>STI </c:v>
                </c:pt>
                <c:pt idx="3">
                  <c:v>HIV Care and Treatment </c:v>
                </c:pt>
                <c:pt idx="4">
                  <c:v>VCT </c:v>
                </c:pt>
              </c:strCache>
            </c:strRef>
          </c:cat>
          <c:val>
            <c:numRef>
              <c:f>'gained service'!$M$10:$M$15</c:f>
              <c:numCache>
                <c:formatCode>General</c:formatCode>
                <c:ptCount val="5"/>
                <c:pt idx="0">
                  <c:v>0.31901515151515147</c:v>
                </c:pt>
                <c:pt idx="1">
                  <c:v>0.33214285714285818</c:v>
                </c:pt>
                <c:pt idx="2">
                  <c:v>0.12807187730968167</c:v>
                </c:pt>
                <c:pt idx="3">
                  <c:v>-0.28252032520325288</c:v>
                </c:pt>
              </c:numCache>
            </c:numRef>
          </c:val>
        </c:ser>
        <c:ser>
          <c:idx val="1"/>
          <c:order val="1"/>
          <c:tx>
            <c:strRef>
              <c:f>'gained service'!$N$8:$N$9</c:f>
              <c:strCache>
                <c:ptCount val="1"/>
                <c:pt idx="0">
                  <c:v>Service Dropped</c:v>
                </c:pt>
              </c:strCache>
            </c:strRef>
          </c:tx>
          <c:spPr>
            <a:solidFill>
              <a:srgbClr val="A50021"/>
            </a:solidFill>
          </c:spPr>
          <c:dLbls>
            <c:numFmt formatCode="0%" sourceLinked="0"/>
            <c:showVal val="1"/>
          </c:dLbls>
          <c:cat>
            <c:strRef>
              <c:f>'gained service'!$L$10:$L$15</c:f>
              <c:strCache>
                <c:ptCount val="5"/>
                <c:pt idx="0">
                  <c:v>PITC </c:v>
                </c:pt>
                <c:pt idx="1">
                  <c:v>Ca Cervix Screening </c:v>
                </c:pt>
                <c:pt idx="2">
                  <c:v>STI </c:v>
                </c:pt>
                <c:pt idx="3">
                  <c:v>HIV Care and Treatment </c:v>
                </c:pt>
                <c:pt idx="4">
                  <c:v>VCT </c:v>
                </c:pt>
              </c:strCache>
            </c:strRef>
          </c:cat>
          <c:val>
            <c:numRef>
              <c:f>'gained service'!$N$10:$N$15</c:f>
              <c:numCache>
                <c:formatCode>General</c:formatCode>
                <c:ptCount val="5"/>
                <c:pt idx="0">
                  <c:v>-5.9792466922748921E-2</c:v>
                </c:pt>
                <c:pt idx="2">
                  <c:v>-5.7786863966770532E-2</c:v>
                </c:pt>
                <c:pt idx="4">
                  <c:v>0.16416666666666666</c:v>
                </c:pt>
              </c:numCache>
            </c:numRef>
          </c:val>
        </c:ser>
        <c:ser>
          <c:idx val="2"/>
          <c:order val="2"/>
          <c:tx>
            <c:strRef>
              <c:f>'gained service'!$O$8:$O$9</c:f>
              <c:strCache>
                <c:ptCount val="1"/>
                <c:pt idx="0">
                  <c:v>No Change</c:v>
                </c:pt>
              </c:strCache>
            </c:strRef>
          </c:tx>
          <c:spPr>
            <a:solidFill>
              <a:srgbClr val="00B050"/>
            </a:solidFill>
          </c:spPr>
          <c:dLbls>
            <c:numFmt formatCode="0%" sourceLinked="0"/>
            <c:showVal val="1"/>
          </c:dLbls>
          <c:cat>
            <c:strRef>
              <c:f>'gained service'!$L$10:$L$15</c:f>
              <c:strCache>
                <c:ptCount val="5"/>
                <c:pt idx="0">
                  <c:v>PITC </c:v>
                </c:pt>
                <c:pt idx="1">
                  <c:v>Ca Cervix Screening </c:v>
                </c:pt>
                <c:pt idx="2">
                  <c:v>STI </c:v>
                </c:pt>
                <c:pt idx="3">
                  <c:v>HIV Care and Treatment </c:v>
                </c:pt>
                <c:pt idx="4">
                  <c:v>VCT </c:v>
                </c:pt>
              </c:strCache>
            </c:strRef>
          </c:cat>
          <c:val>
            <c:numRef>
              <c:f>'gained service'!$O$10:$O$15</c:f>
              <c:numCache>
                <c:formatCode>General</c:formatCode>
                <c:ptCount val="5"/>
                <c:pt idx="0">
                  <c:v>1.1511021946150217E-2</c:v>
                </c:pt>
                <c:pt idx="1">
                  <c:v>-2.9102111915616666E-2</c:v>
                </c:pt>
                <c:pt idx="2">
                  <c:v>6.847335987229497E-2</c:v>
                </c:pt>
                <c:pt idx="3">
                  <c:v>3.8898920669350391E-2</c:v>
                </c:pt>
                <c:pt idx="4">
                  <c:v>1.2385830869705076E-2</c:v>
                </c:pt>
              </c:numCache>
            </c:numRef>
          </c:val>
        </c:ser>
        <c:dLbls>
          <c:showVal val="1"/>
        </c:dLbls>
        <c:gapWidth val="75"/>
        <c:overlap val="-25"/>
        <c:axId val="128781312"/>
        <c:axId val="128807680"/>
      </c:barChart>
      <c:catAx>
        <c:axId val="128781312"/>
        <c:scaling>
          <c:orientation val="minMax"/>
        </c:scaling>
        <c:axPos val="b"/>
        <c:majorTickMark val="none"/>
        <c:tickLblPos val="low"/>
        <c:spPr>
          <a:ln>
            <a:solidFill>
              <a:schemeClr val="tx1"/>
            </a:solidFill>
          </a:ln>
        </c:spPr>
        <c:crossAx val="128807680"/>
        <c:crosses val="autoZero"/>
        <c:auto val="1"/>
        <c:lblAlgn val="ctr"/>
        <c:lblOffset val="100"/>
      </c:catAx>
      <c:valAx>
        <c:axId val="128807680"/>
        <c:scaling>
          <c:orientation val="minMax"/>
        </c:scaling>
        <c:axPos val="l"/>
        <c:title>
          <c:tx>
            <c:rich>
              <a:bodyPr rot="-5400000" vert="horz"/>
              <a:lstStyle/>
              <a:p>
                <a:pPr>
                  <a:defRPr sz="1800" b="0"/>
                </a:pPr>
                <a:r>
                  <a:rPr lang="en-GB" sz="1800" b="0" dirty="0" smtClean="0"/>
                  <a:t>Percent change from baseline in number of services provided per staff</a:t>
                </a:r>
                <a:endParaRPr lang="en-GB" sz="1800" b="0" dirty="0"/>
              </a:p>
            </c:rich>
          </c:tx>
          <c:layout>
            <c:manualLayout>
              <c:xMode val="edge"/>
              <c:yMode val="edge"/>
              <c:x val="0"/>
              <c:y val="8.6449465555935967E-2"/>
            </c:manualLayout>
          </c:layout>
        </c:title>
        <c:numFmt formatCode="0%" sourceLinked="0"/>
        <c:majorTickMark val="none"/>
        <c:tickLblPos val="nextTo"/>
        <c:spPr>
          <a:ln w="9525">
            <a:solidFill>
              <a:srgbClr val="000000"/>
            </a:solidFill>
          </a:ln>
        </c:spPr>
        <c:crossAx val="128781312"/>
        <c:crosses val="autoZero"/>
        <c:crossBetween val="between"/>
      </c:valAx>
      <c:spPr>
        <a:noFill/>
        <a:ln w="25400">
          <a:noFill/>
        </a:ln>
      </c:spPr>
    </c:plotArea>
    <c:legend>
      <c:legendPos val="b"/>
      <c:layout>
        <c:manualLayout>
          <c:xMode val="edge"/>
          <c:yMode val="edge"/>
          <c:x val="0.19591779238604382"/>
          <c:y val="0.9181089392371693"/>
          <c:w val="0.62957102265886666"/>
          <c:h val="5.8081541417033873E-2"/>
        </c:manualLayout>
      </c:layout>
    </c:legend>
    <c:plotVisOnly val="1"/>
  </c:chart>
  <c:spPr>
    <a:solidFill>
      <a:schemeClr val="bg1"/>
    </a:solidFill>
  </c:spPr>
  <c:txPr>
    <a:bodyPr/>
    <a:lstStyle/>
    <a:p>
      <a:pPr>
        <a:defRPr sz="16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GB"/>
  <c:chart>
    <c:plotArea>
      <c:layout>
        <c:manualLayout>
          <c:layoutTarget val="inner"/>
          <c:xMode val="edge"/>
          <c:yMode val="edge"/>
          <c:x val="0.10505467090565491"/>
          <c:y val="3.3358625767917649E-2"/>
          <c:w val="0.87839023844544872"/>
          <c:h val="0.72836660501635642"/>
        </c:manualLayout>
      </c:layout>
      <c:barChart>
        <c:barDir val="col"/>
        <c:grouping val="clustered"/>
        <c:ser>
          <c:idx val="0"/>
          <c:order val="0"/>
          <c:tx>
            <c:strRef>
              <c:f>'workload and hr integ'!$L$23:$L$24</c:f>
              <c:strCache>
                <c:ptCount val="1"/>
                <c:pt idx="0">
                  <c:v>Less Integrated (n = 58)</c:v>
                </c:pt>
              </c:strCache>
            </c:strRef>
          </c:tx>
          <c:spPr>
            <a:solidFill>
              <a:srgbClr val="A50021"/>
            </a:solidFill>
          </c:spPr>
          <c:dLbls>
            <c:numFmt formatCode="#,##0" sourceLinked="0"/>
            <c:dLblPos val="outEnd"/>
            <c:showVal val="1"/>
          </c:dLbls>
          <c:cat>
            <c:strRef>
              <c:f>'workload and hr integ'!$K$25:$K$30</c:f>
              <c:strCache>
                <c:ptCount val="6"/>
                <c:pt idx="0">
                  <c:v>CaCx 
(p = 0.44)</c:v>
                </c:pt>
                <c:pt idx="1">
                  <c:v>FP
(p = 0.26)</c:v>
                </c:pt>
                <c:pt idx="2">
                  <c:v>STI
(p = 0.28)</c:v>
                </c:pt>
                <c:pt idx="3">
                  <c:v>PITC
(p = 0.06)</c:v>
                </c:pt>
                <c:pt idx="4">
                  <c:v>VCT
(p = 0.42)</c:v>
                </c:pt>
                <c:pt idx="5">
                  <c:v>HIV Care
(p = 0.78)</c:v>
                </c:pt>
              </c:strCache>
            </c:strRef>
          </c:cat>
          <c:val>
            <c:numRef>
              <c:f>'workload and hr integ'!$L$25:$L$30</c:f>
              <c:numCache>
                <c:formatCode>General</c:formatCode>
                <c:ptCount val="6"/>
                <c:pt idx="0">
                  <c:v>22.02</c:v>
                </c:pt>
                <c:pt idx="1">
                  <c:v>18.190000000000001</c:v>
                </c:pt>
                <c:pt idx="2">
                  <c:v>16.690000000000001</c:v>
                </c:pt>
                <c:pt idx="3">
                  <c:v>15.31</c:v>
                </c:pt>
                <c:pt idx="4">
                  <c:v>7.06</c:v>
                </c:pt>
                <c:pt idx="5">
                  <c:v>7.41</c:v>
                </c:pt>
              </c:numCache>
            </c:numRef>
          </c:val>
        </c:ser>
        <c:ser>
          <c:idx val="1"/>
          <c:order val="1"/>
          <c:tx>
            <c:strRef>
              <c:f>'workload and hr integ'!$M$23:$M$24</c:f>
              <c:strCache>
                <c:ptCount val="1"/>
                <c:pt idx="0">
                  <c:v>More Integrated (n = 22)</c:v>
                </c:pt>
              </c:strCache>
            </c:strRef>
          </c:tx>
          <c:spPr>
            <a:solidFill>
              <a:srgbClr val="132063"/>
            </a:solidFill>
          </c:spPr>
          <c:dLbls>
            <c:numFmt formatCode="#,##0" sourceLinked="0"/>
            <c:dLblPos val="outEnd"/>
            <c:showVal val="1"/>
          </c:dLbls>
          <c:cat>
            <c:strRef>
              <c:f>'workload and hr integ'!$K$25:$K$30</c:f>
              <c:strCache>
                <c:ptCount val="6"/>
                <c:pt idx="0">
                  <c:v>CaCx 
(p = 0.44)</c:v>
                </c:pt>
                <c:pt idx="1">
                  <c:v>FP
(p = 0.26)</c:v>
                </c:pt>
                <c:pt idx="2">
                  <c:v>STI
(p = 0.28)</c:v>
                </c:pt>
                <c:pt idx="3">
                  <c:v>PITC
(p = 0.06)</c:v>
                </c:pt>
                <c:pt idx="4">
                  <c:v>VCT
(p = 0.42)</c:v>
                </c:pt>
                <c:pt idx="5">
                  <c:v>HIV Care
(p = 0.78)</c:v>
                </c:pt>
              </c:strCache>
            </c:strRef>
          </c:cat>
          <c:val>
            <c:numRef>
              <c:f>'workload and hr integ'!$M$25:$M$30</c:f>
              <c:numCache>
                <c:formatCode>General</c:formatCode>
                <c:ptCount val="6"/>
                <c:pt idx="0">
                  <c:v>17.850000000000001</c:v>
                </c:pt>
                <c:pt idx="1">
                  <c:v>21.650000000000023</c:v>
                </c:pt>
                <c:pt idx="2">
                  <c:v>21.38</c:v>
                </c:pt>
                <c:pt idx="3">
                  <c:v>21.56</c:v>
                </c:pt>
                <c:pt idx="4">
                  <c:v>9.32</c:v>
                </c:pt>
                <c:pt idx="5">
                  <c:v>8.7100000000000009</c:v>
                </c:pt>
              </c:numCache>
            </c:numRef>
          </c:val>
        </c:ser>
        <c:dLbls>
          <c:showVal val="1"/>
        </c:dLbls>
        <c:axId val="128841984"/>
        <c:axId val="130355200"/>
      </c:barChart>
      <c:catAx>
        <c:axId val="128841984"/>
        <c:scaling>
          <c:orientation val="minMax"/>
        </c:scaling>
        <c:axPos val="b"/>
        <c:tickLblPos val="nextTo"/>
        <c:crossAx val="130355200"/>
        <c:crosses val="autoZero"/>
        <c:auto val="1"/>
        <c:lblAlgn val="ctr"/>
        <c:lblOffset val="100"/>
      </c:catAx>
      <c:valAx>
        <c:axId val="130355200"/>
        <c:scaling>
          <c:orientation val="minMax"/>
        </c:scaling>
        <c:axPos val="l"/>
        <c:title>
          <c:tx>
            <c:rich>
              <a:bodyPr rot="-5400000" vert="horz"/>
              <a:lstStyle/>
              <a:p>
                <a:pPr>
                  <a:defRPr sz="2000" b="0"/>
                </a:pPr>
                <a:r>
                  <a:rPr lang="en-US" sz="2000" b="0"/>
                  <a:t>Staff Workload (Visits/Staff/Day)</a:t>
                </a:r>
              </a:p>
            </c:rich>
          </c:tx>
          <c:layout>
            <c:manualLayout>
              <c:xMode val="edge"/>
              <c:yMode val="edge"/>
              <c:x val="6.0200329632356109E-3"/>
              <c:y val="7.5712927403164057E-2"/>
            </c:manualLayout>
          </c:layout>
        </c:title>
        <c:numFmt formatCode="General" sourceLinked="1"/>
        <c:tickLblPos val="nextTo"/>
        <c:crossAx val="128841984"/>
        <c:crosses val="autoZero"/>
        <c:crossBetween val="between"/>
      </c:valAx>
    </c:plotArea>
    <c:legend>
      <c:legendPos val="b"/>
      <c:layout>
        <c:manualLayout>
          <c:xMode val="edge"/>
          <c:yMode val="edge"/>
          <c:x val="0.20271050799123824"/>
          <c:y val="0.90667918789227631"/>
          <c:w val="0.62467903032912186"/>
          <c:h val="6.297357399840213E-2"/>
        </c:manualLayout>
      </c:layout>
    </c:legend>
    <c:plotVisOnly val="1"/>
  </c:chart>
  <c:spPr>
    <a:solidFill>
      <a:prstClr val="white"/>
    </a:solidFill>
  </c:spPr>
  <c:txPr>
    <a:bodyPr/>
    <a:lstStyle/>
    <a:p>
      <a:pPr>
        <a:defRPr sz="16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GB"/>
  <c:pivotSource>
    <c:name>[economies of scope_SS 23 May.xlsx]Sheet1!PivotTable5</c:name>
    <c:fmtId val="7"/>
  </c:pivotSource>
  <c:chart>
    <c:title>
      <c:tx>
        <c:rich>
          <a:bodyPr/>
          <a:lstStyle/>
          <a:p>
            <a:pPr>
              <a:defRPr/>
            </a:pPr>
            <a:r>
              <a:rPr lang="en-US"/>
              <a:t>Changes in Workload and Human Resource Integration</a:t>
            </a:r>
          </a:p>
        </c:rich>
      </c:tx>
      <c:layout/>
    </c:title>
    <c:pivotFmts>
      <c:pivotFmt>
        <c:idx val="0"/>
        <c:marker>
          <c:symbol val="none"/>
        </c:marker>
      </c:pivotFmt>
      <c:pivotFmt>
        <c:idx val="1"/>
        <c:marker>
          <c:symbol val="none"/>
        </c:marker>
      </c:pivotFmt>
      <c:pivotFmt>
        <c:idx val="2"/>
        <c:marker>
          <c:symbol val="none"/>
        </c:marker>
      </c:pivotFmt>
      <c:pivotFmt>
        <c:idx val="3"/>
        <c:marker>
          <c:symbol val="none"/>
        </c:marker>
      </c:pivotFmt>
      <c:pivotFmt>
        <c:idx val="4"/>
        <c:marker>
          <c:symbol val="none"/>
        </c:marker>
      </c:pivotFmt>
      <c:pivotFmt>
        <c:idx val="5"/>
        <c:marker>
          <c:symbol val="none"/>
        </c:marker>
      </c:pivotFmt>
    </c:pivotFmts>
    <c:plotArea>
      <c:layout>
        <c:manualLayout>
          <c:layoutTarget val="inner"/>
          <c:xMode val="edge"/>
          <c:yMode val="edge"/>
          <c:x val="0.12573323807272982"/>
          <c:y val="0.11010879074898253"/>
          <c:w val="0.85775024736347727"/>
          <c:h val="0.55740100422229832"/>
        </c:manualLayout>
      </c:layout>
      <c:barChart>
        <c:barDir val="col"/>
        <c:grouping val="clustered"/>
        <c:ser>
          <c:idx val="0"/>
          <c:order val="0"/>
          <c:tx>
            <c:strRef>
              <c:f>Sheet1!$C$18:$C$19</c:f>
              <c:strCache>
                <c:ptCount val="1"/>
                <c:pt idx="0">
                  <c:v>Least change in HR integration (n = 29)</c:v>
                </c:pt>
              </c:strCache>
            </c:strRef>
          </c:tx>
          <c:spPr>
            <a:solidFill>
              <a:srgbClr val="A50021"/>
            </a:solidFill>
          </c:spPr>
          <c:dLbls>
            <c:numFmt formatCode="#,##0" sourceLinked="0"/>
            <c:showVal val="1"/>
          </c:dLbls>
          <c:cat>
            <c:strRef>
              <c:f>Sheet1!$B$20:$B$25</c:f>
              <c:strCache>
                <c:ptCount val="5"/>
                <c:pt idx="0">
                  <c:v>Ca Cervix Screening Visit
(p = 0.53)</c:v>
                </c:pt>
                <c:pt idx="1">
                  <c:v>PITC Visit
(p &lt; 0.00)</c:v>
                </c:pt>
                <c:pt idx="2">
                  <c:v>STI Visit
(p = 0.12)</c:v>
                </c:pt>
                <c:pt idx="3">
                  <c:v>VCT Visit
(p = 0.89)</c:v>
                </c:pt>
                <c:pt idx="4">
                  <c:v>HIV Care and Treatment Visit
(p = 0.19)</c:v>
                </c:pt>
              </c:strCache>
            </c:strRef>
          </c:cat>
          <c:val>
            <c:numRef>
              <c:f>Sheet1!$C$20:$C$25</c:f>
              <c:numCache>
                <c:formatCode>General</c:formatCode>
                <c:ptCount val="5"/>
                <c:pt idx="0">
                  <c:v>2.5449274963077499</c:v>
                </c:pt>
                <c:pt idx="1">
                  <c:v>-4.9692979265537573</c:v>
                </c:pt>
                <c:pt idx="2">
                  <c:v>-2.9427492021654822</c:v>
                </c:pt>
                <c:pt idx="3">
                  <c:v>-0.79682471816663492</c:v>
                </c:pt>
                <c:pt idx="4">
                  <c:v>-0.96397297039386043</c:v>
                </c:pt>
              </c:numCache>
            </c:numRef>
          </c:val>
        </c:ser>
        <c:ser>
          <c:idx val="1"/>
          <c:order val="1"/>
          <c:tx>
            <c:strRef>
              <c:f>Sheet1!$D$18:$D$19</c:f>
              <c:strCache>
                <c:ptCount val="1"/>
                <c:pt idx="0">
                  <c:v>Most change in HR integration (n = 11)</c:v>
                </c:pt>
              </c:strCache>
            </c:strRef>
          </c:tx>
          <c:spPr>
            <a:solidFill>
              <a:srgbClr val="002060"/>
            </a:solidFill>
          </c:spPr>
          <c:dLbls>
            <c:numFmt formatCode="#,##0" sourceLinked="0"/>
            <c:showVal val="1"/>
          </c:dLbls>
          <c:cat>
            <c:strRef>
              <c:f>Sheet1!$B$20:$B$25</c:f>
              <c:strCache>
                <c:ptCount val="5"/>
                <c:pt idx="0">
                  <c:v>Ca Cervix Screening Visit
(p = 0.53)</c:v>
                </c:pt>
                <c:pt idx="1">
                  <c:v>PITC Visit
(p &lt; 0.00)</c:v>
                </c:pt>
                <c:pt idx="2">
                  <c:v>STI Visit
(p = 0.12)</c:v>
                </c:pt>
                <c:pt idx="3">
                  <c:v>VCT Visit
(p = 0.89)</c:v>
                </c:pt>
                <c:pt idx="4">
                  <c:v>HIV Care and Treatment Visit
(p = 0.19)</c:v>
                </c:pt>
              </c:strCache>
            </c:strRef>
          </c:cat>
          <c:val>
            <c:numRef>
              <c:f>Sheet1!$D$20:$D$25</c:f>
              <c:numCache>
                <c:formatCode>General</c:formatCode>
                <c:ptCount val="5"/>
                <c:pt idx="0">
                  <c:v>5.2872543642576781</c:v>
                </c:pt>
                <c:pt idx="1">
                  <c:v>9.6612114506255455</c:v>
                </c:pt>
                <c:pt idx="2">
                  <c:v>5.2953290781661915</c:v>
                </c:pt>
                <c:pt idx="3">
                  <c:v>-0.58977780320897844</c:v>
                </c:pt>
                <c:pt idx="4">
                  <c:v>-6.7560399932193196</c:v>
                </c:pt>
              </c:numCache>
            </c:numRef>
          </c:val>
        </c:ser>
        <c:dLbls>
          <c:showVal val="1"/>
        </c:dLbls>
        <c:axId val="130409984"/>
        <c:axId val="130411520"/>
      </c:barChart>
      <c:catAx>
        <c:axId val="130409984"/>
        <c:scaling>
          <c:orientation val="minMax"/>
        </c:scaling>
        <c:axPos val="b"/>
        <c:tickLblPos val="low"/>
        <c:txPr>
          <a:bodyPr rot="0"/>
          <a:lstStyle/>
          <a:p>
            <a:pPr>
              <a:defRPr/>
            </a:pPr>
            <a:endParaRPr lang="en-US"/>
          </a:p>
        </c:txPr>
        <c:crossAx val="130411520"/>
        <c:crosses val="autoZero"/>
        <c:auto val="1"/>
        <c:lblAlgn val="ctr"/>
        <c:lblOffset val="100"/>
      </c:catAx>
      <c:valAx>
        <c:axId val="130411520"/>
        <c:scaling>
          <c:orientation val="minMax"/>
        </c:scaling>
        <c:axPos val="l"/>
        <c:title>
          <c:tx>
            <c:rich>
              <a:bodyPr rot="-5400000" vert="horz"/>
              <a:lstStyle/>
              <a:p>
                <a:pPr>
                  <a:defRPr b="0"/>
                </a:pPr>
                <a:r>
                  <a:rPr lang="en-US" b="0" dirty="0"/>
                  <a:t>Change in </a:t>
                </a:r>
                <a:r>
                  <a:rPr lang="en-US" b="0" dirty="0" smtClean="0"/>
                  <a:t>visits</a:t>
                </a:r>
                <a:r>
                  <a:rPr lang="en-US" b="0" baseline="0" dirty="0" smtClean="0"/>
                  <a:t> per staff FTE per day</a:t>
                </a:r>
              </a:p>
              <a:p>
                <a:pPr>
                  <a:defRPr b="0"/>
                </a:pPr>
                <a:r>
                  <a:rPr lang="en-US" b="0" baseline="0" dirty="0" smtClean="0"/>
                  <a:t> from baseline to </a:t>
                </a:r>
                <a:r>
                  <a:rPr lang="en-US" b="0" baseline="0" dirty="0" err="1" smtClean="0"/>
                  <a:t>endline</a:t>
                </a:r>
                <a:endParaRPr lang="en-US" b="0" dirty="0"/>
              </a:p>
            </c:rich>
          </c:tx>
          <c:layout>
            <c:manualLayout>
              <c:xMode val="edge"/>
              <c:yMode val="edge"/>
              <c:x val="5.3753747398530734E-3"/>
              <c:y val="9.3200578188596048E-2"/>
            </c:manualLayout>
          </c:layout>
        </c:title>
        <c:numFmt formatCode="General" sourceLinked="1"/>
        <c:tickLblPos val="nextTo"/>
        <c:crossAx val="130409984"/>
        <c:crosses val="autoZero"/>
        <c:crossBetween val="between"/>
      </c:valAx>
    </c:plotArea>
    <c:legend>
      <c:legendPos val="b"/>
      <c:layout>
        <c:manualLayout>
          <c:xMode val="edge"/>
          <c:yMode val="edge"/>
          <c:x val="0.1003251164165998"/>
          <c:y val="0.83962741070409697"/>
          <c:w val="0.84439468865778966"/>
          <c:h val="0.13138708204952643"/>
        </c:manualLayout>
      </c:layout>
    </c:legend>
    <c:plotVisOnly val="1"/>
  </c:chart>
  <c:spPr>
    <a:solidFill>
      <a:srgbClr val="FFFFFF"/>
    </a:solidFill>
  </c:spPr>
  <c:txPr>
    <a:bodyPr/>
    <a:lstStyle/>
    <a:p>
      <a:pPr>
        <a:defRPr sz="16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GB"/>
  <c:pivotSource>
    <c:name>[economies of scope_SS 23 May.xlsx]gained service!PivotTable5</c:name>
    <c:fmtId val="-1"/>
  </c:pivotSource>
  <c:chart>
    <c:title>
      <c:tx>
        <c:rich>
          <a:bodyPr/>
          <a:lstStyle/>
          <a:p>
            <a:pPr>
              <a:defRPr/>
            </a:pPr>
            <a:r>
              <a:rPr lang="en-US"/>
              <a:t>Service Mix and Utilization at Facility Level</a:t>
            </a:r>
          </a:p>
        </c:rich>
      </c:tx>
      <c:layout/>
    </c:title>
    <c:pivotFmts>
      <c:pivotFmt>
        <c:idx val="0"/>
        <c:marker>
          <c:symbol val="none"/>
        </c:marker>
        <c:dLbl>
          <c:idx val="0"/>
          <c:numFmt formatCode="#,##0" sourceLinked="0"/>
          <c:spPr/>
          <c:txPr>
            <a:bodyPr/>
            <a:lstStyle/>
            <a:p>
              <a:pPr>
                <a:defRPr/>
              </a:pPr>
              <a:endParaRPr lang="en-US"/>
            </a:p>
          </c:txPr>
          <c:dLblPos val="outEnd"/>
          <c:showVal val="1"/>
        </c:dLbl>
      </c:pivotFmt>
      <c:pivotFmt>
        <c:idx val="1"/>
        <c:marker>
          <c:symbol val="none"/>
        </c:marker>
        <c:dLbl>
          <c:idx val="0"/>
          <c:numFmt formatCode="#,##0" sourceLinked="0"/>
          <c:spPr/>
          <c:txPr>
            <a:bodyPr/>
            <a:lstStyle/>
            <a:p>
              <a:pPr>
                <a:defRPr/>
              </a:pPr>
              <a:endParaRPr lang="en-US"/>
            </a:p>
          </c:txPr>
          <c:dLblPos val="outEnd"/>
          <c:showVal val="1"/>
        </c:dLbl>
      </c:pivotFmt>
      <c:pivotFmt>
        <c:idx val="2"/>
        <c:marker>
          <c:symbol val="none"/>
        </c:marker>
        <c:dLbl>
          <c:idx val="0"/>
          <c:numFmt formatCode="#,##0" sourceLinked="0"/>
          <c:spPr/>
          <c:txPr>
            <a:bodyPr/>
            <a:lstStyle/>
            <a:p>
              <a:pPr>
                <a:defRPr/>
              </a:pPr>
              <a:endParaRPr lang="en-US"/>
            </a:p>
          </c:txPr>
          <c:dLblPos val="outEnd"/>
          <c:showVal val="1"/>
        </c:dLbl>
      </c:pivotFmt>
      <c:pivotFmt>
        <c:idx val="3"/>
        <c:marker>
          <c:symbol val="none"/>
        </c:marker>
        <c:dLbl>
          <c:idx val="0"/>
          <c:numFmt formatCode="#,##0" sourceLinked="0"/>
          <c:spPr/>
          <c:txPr>
            <a:bodyPr/>
            <a:lstStyle/>
            <a:p>
              <a:pPr>
                <a:defRPr/>
              </a:pPr>
              <a:endParaRPr lang="en-US"/>
            </a:p>
          </c:txPr>
          <c:dLblPos val="outEnd"/>
          <c:showVal val="1"/>
        </c:dLbl>
      </c:pivotFmt>
      <c:pivotFmt>
        <c:idx val="4"/>
        <c:marker>
          <c:symbol val="none"/>
        </c:marker>
        <c:dLbl>
          <c:idx val="0"/>
          <c:numFmt formatCode="#,##0" sourceLinked="0"/>
          <c:spPr/>
          <c:txPr>
            <a:bodyPr/>
            <a:lstStyle/>
            <a:p>
              <a:pPr>
                <a:defRPr/>
              </a:pPr>
              <a:endParaRPr lang="en-US"/>
            </a:p>
          </c:txPr>
          <c:dLblPos val="outEnd"/>
          <c:showVal val="1"/>
        </c:dLbl>
      </c:pivotFmt>
      <c:pivotFmt>
        <c:idx val="5"/>
        <c:marker>
          <c:symbol val="none"/>
        </c:marker>
        <c:dLbl>
          <c:idx val="0"/>
          <c:numFmt formatCode="#,##0" sourceLinked="0"/>
          <c:spPr/>
          <c:txPr>
            <a:bodyPr/>
            <a:lstStyle/>
            <a:p>
              <a:pPr>
                <a:defRPr/>
              </a:pPr>
              <a:endParaRPr lang="en-US"/>
            </a:p>
          </c:txPr>
          <c:dLblPos val="outEnd"/>
          <c:showVal val="1"/>
        </c:dLbl>
      </c:pivotFmt>
    </c:pivotFmts>
    <c:plotArea>
      <c:layout>
        <c:manualLayout>
          <c:layoutTarget val="inner"/>
          <c:xMode val="edge"/>
          <c:yMode val="edge"/>
          <c:x val="0.14739614718520419"/>
          <c:y val="9.7964053380347527E-2"/>
          <c:w val="0.64476743818121662"/>
          <c:h val="0.74867466666516092"/>
        </c:manualLayout>
      </c:layout>
      <c:barChart>
        <c:barDir val="col"/>
        <c:grouping val="clustered"/>
        <c:ser>
          <c:idx val="0"/>
          <c:order val="0"/>
          <c:tx>
            <c:strRef>
              <c:f>'gained service'!$L$59:$L$60</c:f>
              <c:strCache>
                <c:ptCount val="1"/>
                <c:pt idx="0">
                  <c:v>Service Added</c:v>
                </c:pt>
              </c:strCache>
            </c:strRef>
          </c:tx>
          <c:spPr>
            <a:solidFill>
              <a:srgbClr val="002060"/>
            </a:solidFill>
          </c:spPr>
          <c:cat>
            <c:strRef>
              <c:f>'gained service'!$K$61:$K$67</c:f>
              <c:strCache>
                <c:ptCount val="6"/>
                <c:pt idx="0">
                  <c:v>PITC </c:v>
                </c:pt>
                <c:pt idx="1">
                  <c:v>STI </c:v>
                </c:pt>
                <c:pt idx="2">
                  <c:v>HIV Care and Treatment </c:v>
                </c:pt>
                <c:pt idx="3">
                  <c:v>PNC 
(p = 0.37)</c:v>
                </c:pt>
                <c:pt idx="4">
                  <c:v>Ca Cervix Screening </c:v>
                </c:pt>
                <c:pt idx="5">
                  <c:v>VCT </c:v>
                </c:pt>
              </c:strCache>
            </c:strRef>
          </c:cat>
          <c:val>
            <c:numRef>
              <c:f>'gained service'!$L$61:$L$67</c:f>
              <c:numCache>
                <c:formatCode>General</c:formatCode>
                <c:ptCount val="6"/>
                <c:pt idx="0">
                  <c:v>1459.2</c:v>
                </c:pt>
                <c:pt idx="1">
                  <c:v>753.75</c:v>
                </c:pt>
                <c:pt idx="2">
                  <c:v>644.66666666666663</c:v>
                </c:pt>
                <c:pt idx="3">
                  <c:v>494.66666666666708</c:v>
                </c:pt>
                <c:pt idx="4">
                  <c:v>147.42857142857142</c:v>
                </c:pt>
              </c:numCache>
            </c:numRef>
          </c:val>
        </c:ser>
        <c:ser>
          <c:idx val="1"/>
          <c:order val="1"/>
          <c:tx>
            <c:strRef>
              <c:f>'gained service'!$M$59:$M$60</c:f>
              <c:strCache>
                <c:ptCount val="1"/>
                <c:pt idx="0">
                  <c:v>Service Dropped</c:v>
                </c:pt>
              </c:strCache>
            </c:strRef>
          </c:tx>
          <c:spPr>
            <a:solidFill>
              <a:srgbClr val="A50021"/>
            </a:solidFill>
          </c:spPr>
          <c:cat>
            <c:strRef>
              <c:f>'gained service'!$K$61:$K$67</c:f>
              <c:strCache>
                <c:ptCount val="6"/>
                <c:pt idx="0">
                  <c:v>PITC </c:v>
                </c:pt>
                <c:pt idx="1">
                  <c:v>STI </c:v>
                </c:pt>
                <c:pt idx="2">
                  <c:v>HIV Care and Treatment </c:v>
                </c:pt>
                <c:pt idx="3">
                  <c:v>PNC 
(p = 0.37)</c:v>
                </c:pt>
                <c:pt idx="4">
                  <c:v>Ca Cervix Screening </c:v>
                </c:pt>
                <c:pt idx="5">
                  <c:v>VCT </c:v>
                </c:pt>
              </c:strCache>
            </c:strRef>
          </c:cat>
          <c:val>
            <c:numRef>
              <c:f>'gained service'!$M$61:$M$67</c:f>
              <c:numCache>
                <c:formatCode>General</c:formatCode>
                <c:ptCount val="6"/>
                <c:pt idx="0">
                  <c:v>-679.75</c:v>
                </c:pt>
                <c:pt idx="1">
                  <c:v>-89.916666666666927</c:v>
                </c:pt>
                <c:pt idx="5">
                  <c:v>-155.66666666666652</c:v>
                </c:pt>
              </c:numCache>
            </c:numRef>
          </c:val>
        </c:ser>
        <c:ser>
          <c:idx val="2"/>
          <c:order val="2"/>
          <c:tx>
            <c:strRef>
              <c:f>'gained service'!$N$59:$N$60</c:f>
              <c:strCache>
                <c:ptCount val="1"/>
                <c:pt idx="0">
                  <c:v>No Change</c:v>
                </c:pt>
              </c:strCache>
            </c:strRef>
          </c:tx>
          <c:spPr>
            <a:solidFill>
              <a:schemeClr val="tx2"/>
            </a:solidFill>
          </c:spPr>
          <c:cat>
            <c:strRef>
              <c:f>'gained service'!$K$61:$K$67</c:f>
              <c:strCache>
                <c:ptCount val="6"/>
                <c:pt idx="0">
                  <c:v>PITC </c:v>
                </c:pt>
                <c:pt idx="1">
                  <c:v>STI </c:v>
                </c:pt>
                <c:pt idx="2">
                  <c:v>HIV Care and Treatment </c:v>
                </c:pt>
                <c:pt idx="3">
                  <c:v>PNC 
(p = 0.37)</c:v>
                </c:pt>
                <c:pt idx="4">
                  <c:v>Ca Cervix Screening </c:v>
                </c:pt>
                <c:pt idx="5">
                  <c:v>VCT </c:v>
                </c:pt>
              </c:strCache>
            </c:strRef>
          </c:cat>
          <c:val>
            <c:numRef>
              <c:f>'gained service'!$N$61:$N$67</c:f>
              <c:numCache>
                <c:formatCode>General</c:formatCode>
                <c:ptCount val="6"/>
                <c:pt idx="0">
                  <c:v>40.29032258064516</c:v>
                </c:pt>
                <c:pt idx="1">
                  <c:v>36.75</c:v>
                </c:pt>
                <c:pt idx="2">
                  <c:v>2710.64</c:v>
                </c:pt>
                <c:pt idx="3">
                  <c:v>151.88000000000062</c:v>
                </c:pt>
                <c:pt idx="4">
                  <c:v>66.242424242424249</c:v>
                </c:pt>
                <c:pt idx="5">
                  <c:v>1747.2352941176471</c:v>
                </c:pt>
              </c:numCache>
            </c:numRef>
          </c:val>
        </c:ser>
        <c:axId val="170463232"/>
        <c:axId val="170464768"/>
      </c:barChart>
      <c:catAx>
        <c:axId val="170463232"/>
        <c:scaling>
          <c:orientation val="minMax"/>
        </c:scaling>
        <c:axPos val="b"/>
        <c:majorTickMark val="none"/>
        <c:tickLblPos val="low"/>
        <c:txPr>
          <a:bodyPr/>
          <a:lstStyle/>
          <a:p>
            <a:pPr>
              <a:defRPr sz="1400"/>
            </a:pPr>
            <a:endParaRPr lang="en-US"/>
          </a:p>
        </c:txPr>
        <c:crossAx val="170464768"/>
        <c:crosses val="autoZero"/>
        <c:auto val="1"/>
        <c:lblAlgn val="ctr"/>
        <c:lblOffset val="100"/>
      </c:catAx>
      <c:valAx>
        <c:axId val="170464768"/>
        <c:scaling>
          <c:orientation val="minMax"/>
        </c:scaling>
        <c:axPos val="l"/>
        <c:title>
          <c:tx>
            <c:rich>
              <a:bodyPr rot="-5400000" vert="horz"/>
              <a:lstStyle/>
              <a:p>
                <a:pPr>
                  <a:defRPr sz="1400" b="1">
                    <a:latin typeface="+mn-lt"/>
                    <a:cs typeface="Calibri" pitchFamily="34" charset="0"/>
                  </a:defRPr>
                </a:pPr>
                <a:r>
                  <a:rPr lang="en-GB" sz="1400" b="1" dirty="0" smtClean="0">
                    <a:latin typeface="+mn-lt"/>
                    <a:cs typeface="Calibri" pitchFamily="34" charset="0"/>
                  </a:rPr>
                  <a:t>Average</a:t>
                </a:r>
                <a:r>
                  <a:rPr lang="en-GB" sz="1400" b="1" baseline="0" dirty="0" smtClean="0">
                    <a:latin typeface="+mn-lt"/>
                    <a:cs typeface="Calibri" pitchFamily="34" charset="0"/>
                  </a:rPr>
                  <a:t> change in annual outpatient visits from baseline to </a:t>
                </a:r>
                <a:r>
                  <a:rPr lang="en-GB" sz="1400" b="1" baseline="0" dirty="0" err="1" smtClean="0">
                    <a:latin typeface="+mn-lt"/>
                    <a:cs typeface="Calibri" pitchFamily="34" charset="0"/>
                  </a:rPr>
                  <a:t>endline</a:t>
                </a:r>
                <a:endParaRPr lang="en-GB" sz="1400" b="1" dirty="0">
                  <a:latin typeface="+mn-lt"/>
                  <a:cs typeface="Calibri" pitchFamily="34" charset="0"/>
                </a:endParaRPr>
              </a:p>
            </c:rich>
          </c:tx>
          <c:layout>
            <c:manualLayout>
              <c:xMode val="edge"/>
              <c:yMode val="edge"/>
              <c:x val="1.6371568269674112E-2"/>
              <c:y val="0.100359262509451"/>
            </c:manualLayout>
          </c:layout>
        </c:title>
        <c:numFmt formatCode="General" sourceLinked="1"/>
        <c:majorTickMark val="none"/>
        <c:tickLblPos val="nextTo"/>
        <c:crossAx val="170463232"/>
        <c:crosses val="autoZero"/>
        <c:crossBetween val="between"/>
      </c:valAx>
    </c:plotArea>
    <c:legend>
      <c:legendPos val="r"/>
      <c:layout>
        <c:manualLayout>
          <c:xMode val="edge"/>
          <c:yMode val="edge"/>
          <c:x val="0.79067526097826768"/>
          <c:y val="0.12110497975293925"/>
          <c:w val="0.18253490003499362"/>
          <c:h val="0.28808934167771388"/>
        </c:manualLayout>
      </c:layout>
      <c:txPr>
        <a:bodyPr/>
        <a:lstStyle/>
        <a:p>
          <a:pPr>
            <a:defRPr sz="1400"/>
          </a:pPr>
          <a:endParaRPr lang="en-US"/>
        </a:p>
      </c:txPr>
    </c:legend>
    <c:plotVisOnly val="1"/>
  </c:chart>
  <c:spPr>
    <a:solidFill>
      <a:schemeClr val="bg1"/>
    </a:solidFill>
  </c:spPr>
  <c:externalData r:id="rId1"/>
</c:chartSpace>
</file>

<file path=ppt/comments/comment1.xml><?xml version="1.0" encoding="utf-8"?>
<p:cmLst xmlns:a="http://schemas.openxmlformats.org/drawingml/2006/main" xmlns:r="http://schemas.openxmlformats.org/officeDocument/2006/relationships" xmlns:p="http://schemas.openxmlformats.org/presentationml/2006/main">
  <p:cm authorId="2" dt="2013-07-03T12:28:33.316" idx="8">
    <p:pos x="-2594" y="678"/>
    <p:text>drop this slide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1313" cy="49212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65550" y="0"/>
            <a:ext cx="2881313" cy="492125"/>
          </a:xfrm>
          <a:prstGeom prst="rect">
            <a:avLst/>
          </a:prstGeom>
        </p:spPr>
        <p:txBody>
          <a:bodyPr vert="horz" lIns="91440" tIns="45720" rIns="91440" bIns="45720" rtlCol="0"/>
          <a:lstStyle>
            <a:lvl1pPr algn="r">
              <a:defRPr sz="1200"/>
            </a:lvl1pPr>
          </a:lstStyle>
          <a:p>
            <a:fld id="{3879BC10-46A8-4D02-B60C-35BEB052A5C5}" type="datetimeFigureOut">
              <a:rPr lang="en-GB" smtClean="0"/>
              <a:pPr/>
              <a:t>23/07/2013</a:t>
            </a:fld>
            <a:endParaRPr lang="en-GB"/>
          </a:p>
        </p:txBody>
      </p:sp>
      <p:sp>
        <p:nvSpPr>
          <p:cNvPr id="4" name="Footer Placeholder 3"/>
          <p:cNvSpPr>
            <a:spLocks noGrp="1"/>
          </p:cNvSpPr>
          <p:nvPr>
            <p:ph type="ftr" sz="quarter" idx="2"/>
          </p:nvPr>
        </p:nvSpPr>
        <p:spPr>
          <a:xfrm>
            <a:off x="0" y="9356725"/>
            <a:ext cx="2881313" cy="4921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65550" y="9356725"/>
            <a:ext cx="2881313" cy="492125"/>
          </a:xfrm>
          <a:prstGeom prst="rect">
            <a:avLst/>
          </a:prstGeom>
        </p:spPr>
        <p:txBody>
          <a:bodyPr vert="horz" lIns="91440" tIns="45720" rIns="91440" bIns="45720" rtlCol="0" anchor="b"/>
          <a:lstStyle>
            <a:lvl1pPr algn="r">
              <a:defRPr sz="1200"/>
            </a:lvl1pPr>
          </a:lstStyle>
          <a:p>
            <a:fld id="{7F2DE997-CD73-4A0D-9607-7B88D90E732C}"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0995" cy="492522"/>
          </a:xfrm>
          <a:prstGeom prst="rect">
            <a:avLst/>
          </a:prstGeom>
        </p:spPr>
        <p:txBody>
          <a:bodyPr vert="horz" lIns="90196" tIns="45098" rIns="90196" bIns="45098" rtlCol="0"/>
          <a:lstStyle>
            <a:lvl1pPr algn="l">
              <a:defRPr sz="1200"/>
            </a:lvl1pPr>
          </a:lstStyle>
          <a:p>
            <a:endParaRPr lang="en-GB" dirty="0"/>
          </a:p>
        </p:txBody>
      </p:sp>
      <p:sp>
        <p:nvSpPr>
          <p:cNvPr id="3" name="Date Placeholder 2"/>
          <p:cNvSpPr>
            <a:spLocks noGrp="1"/>
          </p:cNvSpPr>
          <p:nvPr>
            <p:ph type="dt" idx="1"/>
          </p:nvPr>
        </p:nvSpPr>
        <p:spPr>
          <a:xfrm>
            <a:off x="3765917" y="0"/>
            <a:ext cx="2880995" cy="492522"/>
          </a:xfrm>
          <a:prstGeom prst="rect">
            <a:avLst/>
          </a:prstGeom>
        </p:spPr>
        <p:txBody>
          <a:bodyPr vert="horz" lIns="90196" tIns="45098" rIns="90196" bIns="45098" rtlCol="0"/>
          <a:lstStyle>
            <a:lvl1pPr algn="r">
              <a:defRPr sz="1200"/>
            </a:lvl1pPr>
          </a:lstStyle>
          <a:p>
            <a:fld id="{D85A06A7-2D98-4F44-BC07-B395D24FADD6}" type="datetimeFigureOut">
              <a:rPr lang="en-GB" smtClean="0"/>
              <a:pPr/>
              <a:t>23/07/2013</a:t>
            </a:fld>
            <a:endParaRPr lang="en-GB" dirty="0"/>
          </a:p>
        </p:txBody>
      </p:sp>
      <p:sp>
        <p:nvSpPr>
          <p:cNvPr id="4" name="Slide Image Placeholder 3"/>
          <p:cNvSpPr>
            <a:spLocks noGrp="1" noRot="1" noChangeAspect="1"/>
          </p:cNvSpPr>
          <p:nvPr>
            <p:ph type="sldImg" idx="2"/>
          </p:nvPr>
        </p:nvSpPr>
        <p:spPr>
          <a:xfrm>
            <a:off x="862013" y="738188"/>
            <a:ext cx="4924425" cy="3694112"/>
          </a:xfrm>
          <a:prstGeom prst="rect">
            <a:avLst/>
          </a:prstGeom>
          <a:noFill/>
          <a:ln w="12700">
            <a:solidFill>
              <a:prstClr val="black"/>
            </a:solidFill>
          </a:ln>
        </p:spPr>
        <p:txBody>
          <a:bodyPr vert="horz" lIns="90196" tIns="45098" rIns="90196" bIns="45098" rtlCol="0" anchor="ctr"/>
          <a:lstStyle/>
          <a:p>
            <a:endParaRPr lang="en-GB" dirty="0"/>
          </a:p>
        </p:txBody>
      </p:sp>
      <p:sp>
        <p:nvSpPr>
          <p:cNvPr id="5" name="Notes Placeholder 4"/>
          <p:cNvSpPr>
            <a:spLocks noGrp="1"/>
          </p:cNvSpPr>
          <p:nvPr>
            <p:ph type="body" sz="quarter" idx="3"/>
          </p:nvPr>
        </p:nvSpPr>
        <p:spPr>
          <a:xfrm>
            <a:off x="664845" y="4678959"/>
            <a:ext cx="5318760" cy="4432697"/>
          </a:xfrm>
          <a:prstGeom prst="rect">
            <a:avLst/>
          </a:prstGeom>
        </p:spPr>
        <p:txBody>
          <a:bodyPr vert="horz" lIns="90196" tIns="45098" rIns="90196" bIns="4509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56207"/>
            <a:ext cx="2880995" cy="492522"/>
          </a:xfrm>
          <a:prstGeom prst="rect">
            <a:avLst/>
          </a:prstGeom>
        </p:spPr>
        <p:txBody>
          <a:bodyPr vert="horz" lIns="90196" tIns="45098" rIns="90196" bIns="45098" rtlCol="0" anchor="b"/>
          <a:lstStyle>
            <a:lvl1pPr algn="l">
              <a:defRPr sz="1200"/>
            </a:lvl1pPr>
          </a:lstStyle>
          <a:p>
            <a:endParaRPr lang="en-GB" dirty="0"/>
          </a:p>
        </p:txBody>
      </p:sp>
      <p:sp>
        <p:nvSpPr>
          <p:cNvPr id="7" name="Slide Number Placeholder 6"/>
          <p:cNvSpPr>
            <a:spLocks noGrp="1"/>
          </p:cNvSpPr>
          <p:nvPr>
            <p:ph type="sldNum" sz="quarter" idx="5"/>
          </p:nvPr>
        </p:nvSpPr>
        <p:spPr>
          <a:xfrm>
            <a:off x="3765917" y="9356207"/>
            <a:ext cx="2880995" cy="492522"/>
          </a:xfrm>
          <a:prstGeom prst="rect">
            <a:avLst/>
          </a:prstGeom>
        </p:spPr>
        <p:txBody>
          <a:bodyPr vert="horz" lIns="90196" tIns="45098" rIns="90196" bIns="45098" rtlCol="0" anchor="b"/>
          <a:lstStyle>
            <a:lvl1pPr algn="r">
              <a:defRPr sz="1200"/>
            </a:lvl1pPr>
          </a:lstStyle>
          <a:p>
            <a:fld id="{179A66DC-7FA1-4D5F-A496-AEE94E0ACBBC}"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79A66DC-7FA1-4D5F-A496-AEE94E0ACBBC}" type="slidenum">
              <a:rPr lang="en-GB" smtClean="0"/>
              <a:pPr/>
              <a:t>1</a:t>
            </a:fld>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01964">
              <a:defRPr/>
            </a:pPr>
            <a:r>
              <a:rPr lang="en-GB" dirty="0" smtClean="0"/>
              <a:t>Here we have the number</a:t>
            </a:r>
            <a:r>
              <a:rPr lang="en-GB" baseline="0" dirty="0" smtClean="0"/>
              <a:t> of facilities adding or dropping different services within the MCH unit.  Here you can see that within the MCH unit, cervical cancer screening was the most commonly added, with seven facilities adding screening into the MCH unit.  4 facilities added, and 4 facilities dropped PITC within the MCH.  4 facilities added STI services, and 12 facilities stopped providing STI within MCH.  </a:t>
            </a:r>
          </a:p>
          <a:p>
            <a:pPr marL="0" marR="0" indent="0" algn="l" defTabSz="901964"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01964" rtl="0" eaLnBrk="1" fontAlgn="auto" latinLnBrk="0" hangingPunct="1">
              <a:lnSpc>
                <a:spcPct val="100000"/>
              </a:lnSpc>
              <a:spcBef>
                <a:spcPts val="0"/>
              </a:spcBef>
              <a:spcAft>
                <a:spcPts val="0"/>
              </a:spcAft>
              <a:buClrTx/>
              <a:buSzTx/>
              <a:buFontTx/>
              <a:buNone/>
              <a:tabLst/>
              <a:defRPr/>
            </a:pPr>
            <a:r>
              <a:rPr lang="en-GB" dirty="0" smtClean="0"/>
              <a:t>At the facility level, we see an additional one facility that added PITC</a:t>
            </a:r>
            <a:r>
              <a:rPr lang="en-GB" baseline="0" dirty="0" smtClean="0"/>
              <a:t> as a stand-alone service, three facilities that added HIV care and treatment and 6 facilities that dropped VCT.</a:t>
            </a:r>
            <a:endParaRPr lang="en-GB" dirty="0" smtClean="0"/>
          </a:p>
          <a:p>
            <a:pPr defTabSz="901964">
              <a:defRPr/>
            </a:pPr>
            <a:endParaRPr lang="en-GB" baseline="0" dirty="0" smtClean="0"/>
          </a:p>
          <a:p>
            <a:pPr defTabSz="901964">
              <a:defRPr/>
            </a:pPr>
            <a:r>
              <a:rPr lang="en-GB" baseline="0" dirty="0" smtClean="0"/>
              <a:t>As the data was collected retrospectively from routine data registers, it is possible that some of these facilities may have been providing STI services but not recording them.  </a:t>
            </a:r>
            <a:endParaRPr lang="en-GB" dirty="0" smtClean="0"/>
          </a:p>
        </p:txBody>
      </p:sp>
      <p:sp>
        <p:nvSpPr>
          <p:cNvPr id="4" name="Slide Number Placeholder 3"/>
          <p:cNvSpPr>
            <a:spLocks noGrp="1"/>
          </p:cNvSpPr>
          <p:nvPr>
            <p:ph type="sldNum" sz="quarter" idx="10"/>
          </p:nvPr>
        </p:nvSpPr>
        <p:spPr/>
        <p:txBody>
          <a:bodyPr/>
          <a:lstStyle/>
          <a:p>
            <a:fld id="{1B4E7B45-B79F-42EC-AC8E-47C9F5A10086}" type="slidenum">
              <a:rPr lang="en-GB" smtClean="0"/>
              <a:pPr/>
              <a:t>12</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So what impact does this</a:t>
            </a:r>
            <a:r>
              <a:rPr lang="en-GB" baseline="0" dirty="0" smtClean="0"/>
              <a:t> change in service mix have on human resources?</a:t>
            </a:r>
          </a:p>
          <a:p>
            <a:endParaRPr lang="en-GB" baseline="0" dirty="0" smtClean="0"/>
          </a:p>
          <a:p>
            <a:r>
              <a:rPr lang="en-GB" dirty="0" smtClean="0"/>
              <a:t>On the y axis here we have</a:t>
            </a:r>
            <a:r>
              <a:rPr lang="en-GB" baseline="0" dirty="0" smtClean="0"/>
              <a:t> the percent change from baseline in the number of services provided per staff FTE for facilities adding or dropping each of these services.  So if you look at these blue bars, you see that facilities adding </a:t>
            </a:r>
            <a:r>
              <a:rPr lang="en-GB" dirty="0" smtClean="0"/>
              <a:t>PITC, cervical</a:t>
            </a:r>
            <a:r>
              <a:rPr lang="en-GB" baseline="0" dirty="0" smtClean="0"/>
              <a:t> cancer screening, and STI services on average saw increases in the human resource integration indicator.  Facilities dropping PITC and STI also saw a drop in HR integration.</a:t>
            </a:r>
          </a:p>
          <a:p>
            <a:endParaRPr lang="en-GB" baseline="0" dirty="0" smtClean="0"/>
          </a:p>
          <a:p>
            <a:r>
              <a:rPr lang="en-GB" baseline="0" dirty="0" smtClean="0"/>
              <a:t>The three facilities which added HIV Care on average saw a </a:t>
            </a:r>
            <a:r>
              <a:rPr lang="en-GB" b="0" baseline="0" dirty="0" smtClean="0"/>
              <a:t>decrease</a:t>
            </a:r>
            <a:r>
              <a:rPr lang="en-GB" baseline="0" dirty="0" smtClean="0"/>
              <a:t> in HR integration, and facilities dropping VCT saw an </a:t>
            </a:r>
            <a:r>
              <a:rPr lang="en-GB" b="0" baseline="0" dirty="0" smtClean="0"/>
              <a:t>increase</a:t>
            </a:r>
            <a:r>
              <a:rPr lang="en-GB" baseline="0" dirty="0" smtClean="0"/>
              <a:t> in HR integration within the MCH unit.  This is potentially something to look further into, however as sample sizes are quite small we cannot claim any causal relationship.  </a:t>
            </a:r>
            <a:endParaRPr lang="en-GB" dirty="0" smtClean="0"/>
          </a:p>
        </p:txBody>
      </p:sp>
      <p:sp>
        <p:nvSpPr>
          <p:cNvPr id="4" name="Slide Number Placeholder 3"/>
          <p:cNvSpPr>
            <a:spLocks noGrp="1"/>
          </p:cNvSpPr>
          <p:nvPr>
            <p:ph type="sldNum" sz="quarter" idx="10"/>
          </p:nvPr>
        </p:nvSpPr>
        <p:spPr/>
        <p:txBody>
          <a:bodyPr/>
          <a:lstStyle/>
          <a:p>
            <a:fld id="{1B4E7B45-B79F-42EC-AC8E-47C9F5A10086}" type="slidenum">
              <a:rPr lang="en-GB" smtClean="0"/>
              <a:pPr/>
              <a:t>13</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Large variation in staff workload, no significant</a:t>
            </a:r>
            <a:r>
              <a:rPr lang="en-GB" baseline="0" dirty="0" smtClean="0"/>
              <a:t> difference between baseline and </a:t>
            </a:r>
            <a:r>
              <a:rPr lang="en-GB" baseline="0" dirty="0" err="1" smtClean="0"/>
              <a:t>endline</a:t>
            </a:r>
            <a:r>
              <a:rPr lang="en-GB" baseline="0" dirty="0" smtClean="0"/>
              <a:t>.  </a:t>
            </a:r>
            <a:endParaRPr lang="en-GB" dirty="0" smtClean="0"/>
          </a:p>
          <a:p>
            <a:endParaRPr lang="en-GB" dirty="0" smtClean="0"/>
          </a:p>
          <a:p>
            <a:r>
              <a:rPr lang="en-GB" dirty="0" smtClean="0"/>
              <a:t>Looking at other determinants of workload...  We</a:t>
            </a:r>
            <a:r>
              <a:rPr lang="en-GB" baseline="0" dirty="0" smtClean="0"/>
              <a:t> see that facility type and location are both significant determinants in the change in workload from baseline to </a:t>
            </a:r>
            <a:r>
              <a:rPr lang="en-GB" baseline="0" dirty="0" err="1" smtClean="0"/>
              <a:t>endline</a:t>
            </a:r>
            <a:r>
              <a:rPr lang="en-GB" baseline="0" dirty="0" smtClean="0"/>
              <a:t>.  Smaller facilities and more rural facilities reduced workload substantially.  This is largely due to increases in staff numbers as both countries expanded their health workforce.  </a:t>
            </a:r>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1B4E7B45-B79F-42EC-AC8E-47C9F5A10086}" type="slidenum">
              <a:rPr lang="en-GB" smtClean="0"/>
              <a:pPr/>
              <a:t>15</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Looking</a:t>
            </a:r>
            <a:r>
              <a:rPr lang="en-GB" baseline="0" dirty="0" smtClean="0"/>
              <a:t> at HR integration and staff workload...</a:t>
            </a:r>
          </a:p>
          <a:p>
            <a:endParaRPr lang="en-GB" baseline="0" dirty="0" smtClean="0"/>
          </a:p>
          <a:p>
            <a:r>
              <a:rPr lang="en-GB" dirty="0" smtClean="0"/>
              <a:t>We were interested in whether those facilities which had</a:t>
            </a:r>
            <a:r>
              <a:rPr lang="en-GB" baseline="0" dirty="0" smtClean="0"/>
              <a:t> very high levels of integration behaved differently than the rest of the group.  With the data pooled we identified the ‘high performers’ - top 20% of HR integration scores, and compared these against the bottom 80%.  </a:t>
            </a:r>
            <a:endParaRPr lang="en-GB" dirty="0" smtClean="0"/>
          </a:p>
          <a:p>
            <a:endParaRPr lang="en-GB" dirty="0" smtClean="0"/>
          </a:p>
          <a:p>
            <a:r>
              <a:rPr lang="en-GB" dirty="0" smtClean="0"/>
              <a:t>We do</a:t>
            </a:r>
            <a:r>
              <a:rPr lang="en-GB" baseline="0" dirty="0" smtClean="0"/>
              <a:t> see some pattern here - m</a:t>
            </a:r>
            <a:r>
              <a:rPr lang="en-GB" dirty="0" smtClean="0"/>
              <a:t>ore integrated facilities on average saw a higher workload (except </a:t>
            </a:r>
            <a:r>
              <a:rPr lang="en-GB" dirty="0" err="1" smtClean="0"/>
              <a:t>CaCx</a:t>
            </a:r>
            <a:r>
              <a:rPr lang="en-GB" dirty="0" smtClean="0"/>
              <a:t>, which saw a lower workload).  Also note that VCT and HIV care have a much lower workload in</a:t>
            </a:r>
            <a:r>
              <a:rPr lang="en-GB" baseline="0" dirty="0" smtClean="0"/>
              <a:t> both groups.</a:t>
            </a:r>
            <a:r>
              <a:rPr lang="en-GB" dirty="0" smtClean="0"/>
              <a:t> However</a:t>
            </a:r>
            <a:r>
              <a:rPr lang="en-GB" baseline="0" dirty="0" smtClean="0"/>
              <a:t> t</a:t>
            </a:r>
            <a:r>
              <a:rPr lang="en-GB" dirty="0" smtClean="0"/>
              <a:t>his was not significant for any service.  </a:t>
            </a:r>
            <a:endParaRPr lang="en-GB" baseline="0" dirty="0" smtClean="0"/>
          </a:p>
          <a:p>
            <a:endParaRPr lang="en-GB" baseline="0" dirty="0" smtClean="0"/>
          </a:p>
          <a:p>
            <a:r>
              <a:rPr lang="en-GB" baseline="0" dirty="0" smtClean="0"/>
              <a:t>Again, difficult to identify any causal link here – this may be bidirectional  in that facilities which integrate may be using their staff more efficiently, or maybe those facilities which have a high workload have no choice but to integrate.  This is also clearly potentially subject to a number of confounding factors.</a:t>
            </a:r>
          </a:p>
        </p:txBody>
      </p:sp>
      <p:sp>
        <p:nvSpPr>
          <p:cNvPr id="4" name="Slide Number Placeholder 3"/>
          <p:cNvSpPr>
            <a:spLocks noGrp="1"/>
          </p:cNvSpPr>
          <p:nvPr>
            <p:ph type="sldNum" sz="quarter" idx="10"/>
          </p:nvPr>
        </p:nvSpPr>
        <p:spPr/>
        <p:txBody>
          <a:bodyPr/>
          <a:lstStyle/>
          <a:p>
            <a:fld id="{1B4E7B45-B79F-42EC-AC8E-47C9F5A10086}" type="slidenum">
              <a:rPr lang="en-GB" smtClean="0"/>
              <a:pPr/>
              <a:t>16</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We also looked at the changes in staff</a:t>
            </a:r>
            <a:r>
              <a:rPr lang="en-GB" baseline="0" dirty="0" smtClean="0"/>
              <a:t> workload and HR integration.  Again, we classified the ‘high performers’ or top 20% of changes as ‘most change’ (blue), and compared these against the bottom 80%.  On the y axis we have the changes in workload from baseline to </a:t>
            </a:r>
            <a:r>
              <a:rPr lang="en-GB" baseline="0" dirty="0" err="1" smtClean="0"/>
              <a:t>endline</a:t>
            </a:r>
            <a:r>
              <a:rPr lang="en-GB" baseline="0" dirty="0" smtClean="0"/>
              <a:t>, in patients per staff FTE per day.  </a:t>
            </a:r>
          </a:p>
          <a:p>
            <a:endParaRPr lang="en-GB" baseline="0" dirty="0" smtClean="0"/>
          </a:p>
          <a:p>
            <a:r>
              <a:rPr lang="en-GB" baseline="0" dirty="0" smtClean="0"/>
              <a:t>For cervical cancer screening, PITC and STI services, the facilities that most improved their HR integration also saw the greatest increase in workload.  This was only significant for PITC.  </a:t>
            </a:r>
          </a:p>
          <a:p>
            <a:endParaRPr lang="en-GB" baseline="0" dirty="0" smtClean="0"/>
          </a:p>
          <a:p>
            <a:r>
              <a:rPr lang="en-GB" baseline="0" dirty="0" smtClean="0"/>
              <a:t>Those facilities with the most change in HR integration on average saw a decrease in workload for HIV care, however this was not significant.</a:t>
            </a:r>
            <a:endParaRPr lang="en-GB" dirty="0"/>
          </a:p>
        </p:txBody>
      </p:sp>
      <p:sp>
        <p:nvSpPr>
          <p:cNvPr id="4" name="Slide Number Placeholder 3"/>
          <p:cNvSpPr>
            <a:spLocks noGrp="1"/>
          </p:cNvSpPr>
          <p:nvPr>
            <p:ph type="sldNum" sz="quarter" idx="10"/>
          </p:nvPr>
        </p:nvSpPr>
        <p:spPr/>
        <p:txBody>
          <a:bodyPr/>
          <a:lstStyle/>
          <a:p>
            <a:fld id="{1B4E7B45-B79F-42EC-AC8E-47C9F5A10086}" type="slidenum">
              <a:rPr lang="en-GB" smtClean="0"/>
              <a:pPr/>
              <a:t>17</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2400" dirty="0" smtClean="0"/>
              <a:t>The first implication is that</a:t>
            </a:r>
            <a:r>
              <a:rPr lang="en-GB" sz="2400" baseline="0" dirty="0" smtClean="0"/>
              <a:t> integration was not scaled up uniformly and there does appear to be a stepwise process.  Especially for service availability in the MCH, it does appear that other things need to be in place first so there should be some investigation at the facility level regarding the facility capacity to integrate.</a:t>
            </a:r>
            <a:endParaRPr lang="en-GB" sz="2400" dirty="0" smtClean="0"/>
          </a:p>
          <a:p>
            <a:endParaRPr lang="en-GB" sz="2400" dirty="0" smtClean="0"/>
          </a:p>
          <a:p>
            <a:r>
              <a:rPr lang="en-GB" sz="2400" dirty="0" smtClean="0"/>
              <a:t>PITC, </a:t>
            </a:r>
            <a:r>
              <a:rPr lang="en-GB" sz="2400" dirty="0" err="1" smtClean="0"/>
              <a:t>CaCx</a:t>
            </a:r>
            <a:r>
              <a:rPr lang="en-GB" sz="2400" dirty="0" smtClean="0"/>
              <a:t> and STI can</a:t>
            </a:r>
            <a:r>
              <a:rPr lang="en-GB" sz="2400" baseline="0" dirty="0" smtClean="0"/>
              <a:t> potentially be added into the MCH unit more easily</a:t>
            </a:r>
          </a:p>
          <a:p>
            <a:endParaRPr lang="en-GB" sz="2400" baseline="0" dirty="0" smtClean="0"/>
          </a:p>
          <a:p>
            <a:r>
              <a:rPr lang="en-GB" sz="2400" baseline="0" dirty="0" smtClean="0"/>
              <a:t>Especially for PITC, integration seems associated with higher workload.  Integration may therefore be a way to improve workload in less efficient / underworked facilities</a:t>
            </a:r>
          </a:p>
          <a:p>
            <a:endParaRPr lang="en-GB" sz="24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t>However, policy makers should also be careful about overworking staff in facilities which already have a very high workload.</a:t>
            </a:r>
            <a:r>
              <a:rPr lang="en-GB" sz="2000" baseline="0" dirty="0" smtClean="0"/>
              <a:t>  In some of these facilities, workload reached around 40 patients a day which could lead to burnout of providers.</a:t>
            </a:r>
            <a:endParaRPr lang="en-GB" sz="2000" dirty="0" smtClean="0"/>
          </a:p>
          <a:p>
            <a:endParaRPr lang="en-GB" sz="2000" dirty="0" smtClean="0"/>
          </a:p>
          <a:p>
            <a:endParaRPr lang="en-GB" sz="2000" dirty="0" smtClean="0"/>
          </a:p>
          <a:p>
            <a:endParaRPr lang="en-GB" sz="2000" dirty="0" smtClean="0"/>
          </a:p>
        </p:txBody>
      </p:sp>
      <p:sp>
        <p:nvSpPr>
          <p:cNvPr id="4" name="Slide Number Placeholder 3"/>
          <p:cNvSpPr>
            <a:spLocks noGrp="1"/>
          </p:cNvSpPr>
          <p:nvPr>
            <p:ph type="sldNum" sz="quarter" idx="10"/>
          </p:nvPr>
        </p:nvSpPr>
        <p:spPr/>
        <p:txBody>
          <a:bodyPr/>
          <a:lstStyle/>
          <a:p>
            <a:fld id="{179A66DC-7FA1-4D5F-A496-AEE94E0ACBBC}" type="slidenum">
              <a:rPr lang="en-GB" smtClean="0"/>
              <a:pPr/>
              <a:t>18</a:t>
            </a:fld>
            <a:endParaRPr lang="en-GB"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DD1D9B0-9791-4EC3-B077-984BD0496025}" type="slidenum">
              <a:rPr lang="en-GB" smtClean="0"/>
              <a:pPr/>
              <a:t>19</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No clear environmental factors that were significant determinants of resource integration.</a:t>
            </a:r>
          </a:p>
          <a:p>
            <a:endParaRPr lang="en-GB" dirty="0" smtClean="0"/>
          </a:p>
          <a:p>
            <a:r>
              <a:rPr lang="en-GB" dirty="0" smtClean="0"/>
              <a:t>Kenya saw a reduction in the average aggregate index score from baseline to </a:t>
            </a:r>
            <a:r>
              <a:rPr lang="en-GB" dirty="0" err="1" smtClean="0"/>
              <a:t>endline</a:t>
            </a:r>
            <a:r>
              <a:rPr lang="en-GB" dirty="0" smtClean="0"/>
              <a:t>, while facilities in Swaziland saw a small improvement.  </a:t>
            </a:r>
          </a:p>
          <a:p>
            <a:r>
              <a:rPr lang="en-GB" dirty="0" smtClean="0"/>
              <a:t>Larger facilities on average had lower index scores at </a:t>
            </a:r>
            <a:r>
              <a:rPr lang="en-GB" dirty="0" err="1" smtClean="0"/>
              <a:t>endline</a:t>
            </a:r>
            <a:r>
              <a:rPr lang="en-GB" dirty="0" smtClean="0"/>
              <a:t> than at baseline; smaller facilities such as health centres and public health units on average improved their index scores.  </a:t>
            </a:r>
          </a:p>
          <a:p>
            <a:r>
              <a:rPr lang="en-GB" dirty="0" smtClean="0"/>
              <a:t>Rural facilities were more likely to improve their average index than urban facilities</a:t>
            </a:r>
          </a:p>
          <a:p>
            <a:r>
              <a:rPr lang="en-GB" dirty="0" smtClean="0"/>
              <a:t>Facilities in the PNC model were more likely to improve than those in the FP/SRH models.  </a:t>
            </a:r>
          </a:p>
        </p:txBody>
      </p:sp>
      <p:sp>
        <p:nvSpPr>
          <p:cNvPr id="4" name="Slide Number Placeholder 3"/>
          <p:cNvSpPr>
            <a:spLocks noGrp="1"/>
          </p:cNvSpPr>
          <p:nvPr>
            <p:ph type="sldNum" sz="quarter" idx="10"/>
          </p:nvPr>
        </p:nvSpPr>
        <p:spPr/>
        <p:txBody>
          <a:bodyPr/>
          <a:lstStyle/>
          <a:p>
            <a:fld id="{179A66DC-7FA1-4D5F-A496-AEE94E0ACBBC}" type="slidenum">
              <a:rPr lang="en-GB" smtClean="0"/>
              <a:pPr/>
              <a:t>21</a:t>
            </a:fld>
            <a:endParaRPr lang="en-GB"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For</a:t>
            </a:r>
            <a:r>
              <a:rPr lang="en-GB" baseline="0" dirty="0" smtClean="0"/>
              <a:t> PITC, STI, PNC, and </a:t>
            </a:r>
            <a:r>
              <a:rPr lang="en-GB" baseline="0" dirty="0" err="1" smtClean="0"/>
              <a:t>CaCx</a:t>
            </a:r>
            <a:r>
              <a:rPr lang="en-GB" baseline="0" dirty="0" smtClean="0"/>
              <a:t>, the major driver of increased outputs seems to be those facilities which are adding / dropping the services.</a:t>
            </a:r>
          </a:p>
          <a:p>
            <a:endParaRPr lang="en-GB" baseline="0" dirty="0" smtClean="0"/>
          </a:p>
          <a:p>
            <a:r>
              <a:rPr lang="en-GB" baseline="0" dirty="0" smtClean="0"/>
              <a:t>For HIV Care and VCT, this is not the case – those facilities which already had these services in place at baseline seemed to see the most change in number of outputs.  </a:t>
            </a:r>
          </a:p>
        </p:txBody>
      </p:sp>
      <p:sp>
        <p:nvSpPr>
          <p:cNvPr id="4" name="Slide Number Placeholder 3"/>
          <p:cNvSpPr>
            <a:spLocks noGrp="1"/>
          </p:cNvSpPr>
          <p:nvPr>
            <p:ph type="sldNum" sz="quarter" idx="10"/>
          </p:nvPr>
        </p:nvSpPr>
        <p:spPr/>
        <p:txBody>
          <a:bodyPr/>
          <a:lstStyle/>
          <a:p>
            <a:fld id="{1B4E7B45-B79F-42EC-AC8E-47C9F5A10086}" type="slidenum">
              <a:rPr lang="en-GB" smtClean="0"/>
              <a:pPr/>
              <a:t>22</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Wide variation in annual</a:t>
            </a:r>
            <a:r>
              <a:rPr lang="en-GB" baseline="0" dirty="0" smtClean="0"/>
              <a:t> outpatient visits for different services at both baseline and </a:t>
            </a:r>
            <a:r>
              <a:rPr lang="en-GB" baseline="0" dirty="0" err="1" smtClean="0"/>
              <a:t>endline</a:t>
            </a:r>
            <a:r>
              <a:rPr lang="en-GB" baseline="0" dirty="0" smtClean="0"/>
              <a:t>.  We see some significant increase in outputs for HIV care and treatment, but no significant change on aggregate for any other service.  </a:t>
            </a:r>
            <a:endParaRPr lang="en-GB" dirty="0"/>
          </a:p>
        </p:txBody>
      </p:sp>
      <p:sp>
        <p:nvSpPr>
          <p:cNvPr id="4" name="Slide Number Placeholder 3"/>
          <p:cNvSpPr>
            <a:spLocks noGrp="1"/>
          </p:cNvSpPr>
          <p:nvPr>
            <p:ph type="sldNum" sz="quarter" idx="10"/>
          </p:nvPr>
        </p:nvSpPr>
        <p:spPr/>
        <p:txBody>
          <a:bodyPr/>
          <a:lstStyle/>
          <a:p>
            <a:fld id="{1B4E7B45-B79F-42EC-AC8E-47C9F5A10086}" type="slidenum">
              <a:rPr lang="en-GB" smtClean="0"/>
              <a:pPr/>
              <a:t>23</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There</a:t>
            </a:r>
            <a:r>
              <a:rPr lang="en-GB" baseline="0" dirty="0" smtClean="0"/>
              <a:t> is a good deal of international motivation for integration from a clinical perspective.  HIV and SRH are intrinsically linked, and there is a wealth of knowledge around the clinical benefits of integrating these services</a:t>
            </a:r>
          </a:p>
          <a:p>
            <a:endParaRPr lang="en-GB" baseline="0" dirty="0" smtClean="0"/>
          </a:p>
          <a:p>
            <a:r>
              <a:rPr lang="en-GB" baseline="0" dirty="0" smtClean="0"/>
              <a:t>In addition, there is a good deal of economic theory surrounding potential efficiency gains from integrating HIV and SRH.  It’s expected that integration would lead to economies of scope through joint production.  It’s also thought that through provider-induced demand integration can also lead to economies of scale.</a:t>
            </a:r>
          </a:p>
          <a:p>
            <a:endParaRPr lang="en-GB" baseline="0" dirty="0" smtClean="0"/>
          </a:p>
          <a:p>
            <a:r>
              <a:rPr lang="en-GB" baseline="0" dirty="0" smtClean="0"/>
              <a:t>I am part of a five-year project called Integra, which is focused on evaluating the </a:t>
            </a:r>
            <a:r>
              <a:rPr lang="en-US" b="0" dirty="0" smtClean="0"/>
              <a:t>impact, acceptability, quality &amp; costs </a:t>
            </a:r>
            <a:r>
              <a:rPr lang="en-US" dirty="0" smtClean="0"/>
              <a:t>of integrating HIV and SRH</a:t>
            </a:r>
            <a:r>
              <a:rPr lang="en-US" baseline="0" dirty="0" smtClean="0"/>
              <a:t> services in Kenya, Malawi and Swaziland.  </a:t>
            </a:r>
            <a:endParaRPr lang="en-GB" dirty="0"/>
          </a:p>
        </p:txBody>
      </p:sp>
      <p:sp>
        <p:nvSpPr>
          <p:cNvPr id="4" name="Slide Number Placeholder 3"/>
          <p:cNvSpPr>
            <a:spLocks noGrp="1"/>
          </p:cNvSpPr>
          <p:nvPr>
            <p:ph type="sldNum" sz="quarter" idx="10"/>
          </p:nvPr>
        </p:nvSpPr>
        <p:spPr/>
        <p:txBody>
          <a:bodyPr/>
          <a:lstStyle/>
          <a:p>
            <a:fld id="{179A66DC-7FA1-4D5F-A496-AEE94E0ACBBC}" type="slidenum">
              <a:rPr lang="en-GB" smtClean="0"/>
              <a:pPr/>
              <a:t>2</a:t>
            </a:fld>
            <a:endParaRPr lang="en-GB"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Looking at other determinants of workload...  We</a:t>
            </a:r>
            <a:r>
              <a:rPr lang="en-GB" baseline="0" dirty="0" smtClean="0"/>
              <a:t> see that facility type and location are both significant determinants in the change in workload from baseline to </a:t>
            </a:r>
            <a:r>
              <a:rPr lang="en-GB" baseline="0" dirty="0" err="1" smtClean="0"/>
              <a:t>endline</a:t>
            </a:r>
            <a:r>
              <a:rPr lang="en-GB" baseline="0" dirty="0" smtClean="0"/>
              <a:t> (ANOVA results).  Smaller facilities(health centres) reduced workload significantly (health centres are also rural).  This is largely due to increases in staff numbers as both facilities expanded their health workforce.  </a:t>
            </a:r>
            <a:endParaRPr lang="en-GB" dirty="0" smtClean="0"/>
          </a:p>
          <a:p>
            <a:endParaRPr lang="en-GB" dirty="0" smtClean="0"/>
          </a:p>
          <a:p>
            <a:r>
              <a:rPr lang="en-GB" dirty="0" smtClean="0"/>
              <a:t>Also looking at the changes in HR integration as compared to changes in workload.  Although not significant,</a:t>
            </a:r>
            <a:r>
              <a:rPr lang="en-GB" baseline="0" dirty="0" smtClean="0"/>
              <a:t> we see that the facilities with the least HR change reduced workload from baseline/</a:t>
            </a:r>
            <a:r>
              <a:rPr lang="en-GB" baseline="0" dirty="0" err="1" smtClean="0"/>
              <a:t>endline</a:t>
            </a:r>
            <a:r>
              <a:rPr lang="en-GB" baseline="0" dirty="0" smtClean="0"/>
              <a:t> and facilities that improved HR integration increased workload.</a:t>
            </a:r>
          </a:p>
        </p:txBody>
      </p:sp>
      <p:sp>
        <p:nvSpPr>
          <p:cNvPr id="4" name="Slide Number Placeholder 3"/>
          <p:cNvSpPr>
            <a:spLocks noGrp="1"/>
          </p:cNvSpPr>
          <p:nvPr>
            <p:ph type="sldNum" sz="quarter" idx="10"/>
          </p:nvPr>
        </p:nvSpPr>
        <p:spPr/>
        <p:txBody>
          <a:bodyPr/>
          <a:lstStyle/>
          <a:p>
            <a:fld id="{1B4E7B45-B79F-42EC-AC8E-47C9F5A10086}" type="slidenum">
              <a:rPr lang="en-GB" smtClean="0"/>
              <a:pPr/>
              <a:t>24</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smtClean="0"/>
          </a:p>
        </p:txBody>
      </p:sp>
      <p:sp>
        <p:nvSpPr>
          <p:cNvPr id="4" name="Slide Number Placeholder 3"/>
          <p:cNvSpPr>
            <a:spLocks noGrp="1"/>
          </p:cNvSpPr>
          <p:nvPr>
            <p:ph type="sldNum" sz="quarter" idx="10"/>
          </p:nvPr>
        </p:nvSpPr>
        <p:spPr/>
        <p:txBody>
          <a:bodyPr/>
          <a:lstStyle/>
          <a:p>
            <a:fld id="{1B4E7B45-B79F-42EC-AC8E-47C9F5A10086}" type="slidenum">
              <a:rPr lang="en-GB" smtClean="0"/>
              <a:pPr/>
              <a:t>25</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data I’ll be presenting</a:t>
            </a:r>
            <a:r>
              <a:rPr lang="en-GB" baseline="0" dirty="0" smtClean="0"/>
              <a:t> today was collected as part of a full cost analysis conducted in Kenya and Swaziland.  We collected data at two time points: baseline in fiscal years 2008-09, and </a:t>
            </a:r>
            <a:r>
              <a:rPr lang="en-GB" baseline="0" dirty="0" err="1" smtClean="0"/>
              <a:t>endline</a:t>
            </a:r>
            <a:r>
              <a:rPr lang="en-GB" baseline="0" dirty="0" smtClean="0"/>
              <a:t> in 2010-11.  </a:t>
            </a:r>
          </a:p>
          <a:p>
            <a:endParaRPr lang="en-GB" baseline="0" dirty="0" smtClean="0"/>
          </a:p>
          <a:p>
            <a:r>
              <a:rPr lang="en-GB" baseline="0" dirty="0" smtClean="0"/>
              <a:t>We evaluated 40 facilities in total: 24 public and 6 private facilities in Kenya, and 8 public, 2 private facilities in Swaziland.  All facilities have an MCH unit and the focus of our evaluation was really on adding ‘non-core’ services into the MCH unit.  </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179A66DC-7FA1-4D5F-A496-AEE94E0ACBBC}" type="slidenum">
              <a:rPr lang="en-GB" smtClean="0"/>
              <a:pPr/>
              <a:t>3</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This is resource availability not delivery of services</a:t>
            </a:r>
          </a:p>
        </p:txBody>
      </p:sp>
      <p:sp>
        <p:nvSpPr>
          <p:cNvPr id="4" name="Slide Number Placeholder 3"/>
          <p:cNvSpPr>
            <a:spLocks noGrp="1"/>
          </p:cNvSpPr>
          <p:nvPr>
            <p:ph type="sldNum" sz="quarter" idx="10"/>
          </p:nvPr>
        </p:nvSpPr>
        <p:spPr/>
        <p:txBody>
          <a:bodyPr/>
          <a:lstStyle/>
          <a:p>
            <a:fld id="{179A66DC-7FA1-4D5F-A496-AEE94E0ACBBC}" type="slidenum">
              <a:rPr lang="en-GB" smtClean="0"/>
              <a:pPr/>
              <a:t>4</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79A66DC-7FA1-4D5F-A496-AEE94E0ACBBC}" type="slidenum">
              <a:rPr lang="en-GB" smtClean="0"/>
              <a:pPr/>
              <a:t>5</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It has been noted in the literature that integration is really not binary, but more of a continuum.</a:t>
            </a:r>
            <a:r>
              <a:rPr lang="en-GB" baseline="0" dirty="0" smtClean="0"/>
              <a:t>  In order to conduct our analysis, as part of the project, we’ve developed an integration index, looking at 8 indicators of integration.  In this presentation I’ll be focusing on the four that measure resource integration.  These are all concerned with where/how non-core services are delivered.</a:t>
            </a:r>
            <a:r>
              <a:rPr lang="en-GB"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The top two, HR and PR integration, look at the number of services delivered per MCH staff member, or per MCH room.  The second two take an overall measure of the number of non-core services available within the MCH, and within the facility.  </a:t>
            </a:r>
            <a:endParaRPr lang="en-GB" dirty="0" smtClean="0"/>
          </a:p>
          <a:p>
            <a:r>
              <a:rPr lang="en-GB" baseline="0" dirty="0" smtClean="0"/>
              <a:t>  </a:t>
            </a:r>
            <a:endParaRPr lang="en-GB" dirty="0"/>
          </a:p>
        </p:txBody>
      </p:sp>
      <p:sp>
        <p:nvSpPr>
          <p:cNvPr id="4" name="Slide Number Placeholder 3"/>
          <p:cNvSpPr>
            <a:spLocks noGrp="1"/>
          </p:cNvSpPr>
          <p:nvPr>
            <p:ph type="sldNum" sz="quarter" idx="10"/>
          </p:nvPr>
        </p:nvSpPr>
        <p:spPr/>
        <p:txBody>
          <a:bodyPr/>
          <a:lstStyle/>
          <a:p>
            <a:fld id="{179A66DC-7FA1-4D5F-A496-AEE94E0ACBBC}" type="slidenum">
              <a:rPr lang="en-GB" smtClean="0"/>
              <a:pPr/>
              <a:t>6</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Overall, we see very little change</a:t>
            </a:r>
            <a:r>
              <a:rPr lang="en-GB" baseline="0" dirty="0" smtClean="0"/>
              <a:t> on aggregate from baseline to </a:t>
            </a:r>
            <a:r>
              <a:rPr lang="en-GB" baseline="0" dirty="0" err="1" smtClean="0"/>
              <a:t>endline</a:t>
            </a:r>
            <a:r>
              <a:rPr lang="en-GB" baseline="0" dirty="0" smtClean="0"/>
              <a:t> in each of the four resource use indicators</a:t>
            </a:r>
            <a:endParaRPr lang="en-GB" dirty="0"/>
          </a:p>
        </p:txBody>
      </p:sp>
      <p:sp>
        <p:nvSpPr>
          <p:cNvPr id="4" name="Slide Number Placeholder 3"/>
          <p:cNvSpPr>
            <a:spLocks noGrp="1"/>
          </p:cNvSpPr>
          <p:nvPr>
            <p:ph type="sldNum" sz="quarter" idx="10"/>
          </p:nvPr>
        </p:nvSpPr>
        <p:spPr/>
        <p:txBody>
          <a:bodyPr/>
          <a:lstStyle/>
          <a:p>
            <a:fld id="{1B4E7B45-B79F-42EC-AC8E-47C9F5A10086}" type="slidenum">
              <a:rPr lang="en-GB" smtClean="0"/>
              <a:pPr/>
              <a:t>8</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However, this aggregate hides lots of change happening at the facility</a:t>
            </a:r>
            <a:r>
              <a:rPr lang="en-GB" baseline="0" dirty="0" smtClean="0"/>
              <a:t> level. </a:t>
            </a:r>
          </a:p>
          <a:p>
            <a:endParaRPr lang="en-GB" dirty="0" smtClean="0"/>
          </a:p>
          <a:p>
            <a:r>
              <a:rPr lang="en-GB" dirty="0" smtClean="0"/>
              <a:t>Twenty nine facilities saw an improvement in at least one of the four measures of resource integration from baseline to </a:t>
            </a:r>
            <a:r>
              <a:rPr lang="en-GB" dirty="0" err="1" smtClean="0"/>
              <a:t>endline</a:t>
            </a:r>
            <a:r>
              <a:rPr lang="en-GB" dirty="0" smtClean="0"/>
              <a:t>, while 22 saw a regression in at least one of the four measures. </a:t>
            </a:r>
            <a:endParaRPr lang="en-GB" baseline="0" dirty="0" smtClean="0"/>
          </a:p>
          <a:p>
            <a:endParaRPr lang="en-GB" baseline="0" dirty="0" smtClean="0"/>
          </a:p>
          <a:p>
            <a:r>
              <a:rPr lang="en-GB" dirty="0" smtClean="0"/>
              <a:t>We</a:t>
            </a:r>
            <a:r>
              <a:rPr lang="en-GB" baseline="0" dirty="0" smtClean="0"/>
              <a:t> examined environmental factors, such as facility size and location, which may have a significant effect on the change in integration.  We found that smaller facilities such as health centres were more likely to improve service availability in the facility than larger facilities, and rural facilities more likely to improve than urban facilities.  Other environmental factors were not significant.  </a:t>
            </a:r>
            <a:endParaRPr lang="en-GB" dirty="0"/>
          </a:p>
        </p:txBody>
      </p:sp>
      <p:sp>
        <p:nvSpPr>
          <p:cNvPr id="4" name="Slide Number Placeholder 3"/>
          <p:cNvSpPr>
            <a:spLocks noGrp="1"/>
          </p:cNvSpPr>
          <p:nvPr>
            <p:ph type="sldNum" sz="quarter" idx="10"/>
          </p:nvPr>
        </p:nvSpPr>
        <p:spPr/>
        <p:txBody>
          <a:bodyPr/>
          <a:lstStyle/>
          <a:p>
            <a:fld id="{1B4E7B45-B79F-42EC-AC8E-47C9F5A10086}" type="slidenum">
              <a:rPr lang="en-GB" smtClean="0"/>
              <a:pPr/>
              <a:t>9</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Looking only</a:t>
            </a:r>
            <a:r>
              <a:rPr lang="en-GB" baseline="0" dirty="0" smtClean="0"/>
              <a:t> at the improvements</a:t>
            </a:r>
            <a:r>
              <a:rPr lang="en-GB" dirty="0" smtClean="0"/>
              <a:t>, we can begin</a:t>
            </a:r>
            <a:r>
              <a:rPr lang="en-GB" baseline="0" dirty="0" smtClean="0"/>
              <a:t> to see a pattern in the types of changes occurring.</a:t>
            </a:r>
          </a:p>
          <a:p>
            <a:endParaRPr lang="en-GB" baseline="0" dirty="0" smtClean="0"/>
          </a:p>
          <a:p>
            <a:r>
              <a:rPr lang="en-GB" baseline="0" dirty="0" smtClean="0"/>
              <a:t>This graph shows each of the four indicators, with the facility numbers along the bottom.  For each </a:t>
            </a:r>
            <a:r>
              <a:rPr lang="en-GB" baseline="0" dirty="0" err="1" smtClean="0"/>
              <a:t>color</a:t>
            </a:r>
            <a:r>
              <a:rPr lang="en-GB" baseline="0" dirty="0" smtClean="0"/>
              <a:t>, if the bar is there, it means that the facility improved.  So for example facility number 8 improved in all four indicators, whereas facility 10 improved only in physical resource integration.  There is a range of relative improvement – it may have improved a lot or just a little, as you saw on the previous slide, and this graph does not reflect this range.  </a:t>
            </a:r>
          </a:p>
          <a:p>
            <a:endParaRPr lang="en-GB" baseline="0" dirty="0" smtClean="0"/>
          </a:p>
          <a:p>
            <a:r>
              <a:rPr lang="en-GB" baseline="0" dirty="0" smtClean="0"/>
              <a:t>You can see that service availability in the MCH unit was the least common change, and did not happen without another indicator of resource integration in place.  Physical resource integration was the most common.</a:t>
            </a:r>
          </a:p>
        </p:txBody>
      </p:sp>
      <p:sp>
        <p:nvSpPr>
          <p:cNvPr id="4" name="Slide Number Placeholder 3"/>
          <p:cNvSpPr>
            <a:spLocks noGrp="1"/>
          </p:cNvSpPr>
          <p:nvPr>
            <p:ph type="sldNum" sz="quarter" idx="10"/>
          </p:nvPr>
        </p:nvSpPr>
        <p:spPr/>
        <p:txBody>
          <a:bodyPr/>
          <a:lstStyle/>
          <a:p>
            <a:fld id="{1B4E7B45-B79F-42EC-AC8E-47C9F5A10086}" type="slidenum">
              <a:rPr lang="en-GB" smtClean="0"/>
              <a:pPr/>
              <a:t>10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2.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6978" name="Rectangle 2"/>
          <p:cNvSpPr>
            <a:spLocks noGrp="1" noChangeArrowheads="1"/>
          </p:cNvSpPr>
          <p:nvPr>
            <p:ph type="ctrTitle"/>
          </p:nvPr>
        </p:nvSpPr>
        <p:spPr>
          <a:xfrm>
            <a:off x="2484438" y="981075"/>
            <a:ext cx="6292850" cy="1079500"/>
          </a:xfrm>
        </p:spPr>
        <p:txBody>
          <a:bodyPr lIns="144000" tIns="0" rIns="0"/>
          <a:lstStyle>
            <a:lvl1pPr>
              <a:lnSpc>
                <a:spcPts val="3600"/>
              </a:lnSpc>
              <a:defRPr/>
            </a:lvl1pPr>
          </a:lstStyle>
          <a:p>
            <a:r>
              <a:rPr lang="en-US" dirty="0" smtClean="0"/>
              <a:t>Click to edit Master title style</a:t>
            </a:r>
            <a:endParaRPr lang="en-US" dirty="0"/>
          </a:p>
        </p:txBody>
      </p:sp>
      <p:sp>
        <p:nvSpPr>
          <p:cNvPr id="126979" name="Rectangle 3"/>
          <p:cNvSpPr>
            <a:spLocks noGrp="1" noChangeArrowheads="1"/>
          </p:cNvSpPr>
          <p:nvPr>
            <p:ph type="subTitle" idx="1"/>
          </p:nvPr>
        </p:nvSpPr>
        <p:spPr>
          <a:xfrm>
            <a:off x="2484438" y="2060575"/>
            <a:ext cx="6408737" cy="431800"/>
          </a:xfrm>
        </p:spPr>
        <p:txBody>
          <a:bodyPr lIns="180000" tIns="0" rIns="0" bIns="0"/>
          <a:lstStyle>
            <a:lvl1pPr marL="0" indent="0">
              <a:buFont typeface="Wingdings" pitchFamily="2" charset="2"/>
              <a:buNone/>
              <a:defRPr sz="1500"/>
            </a:lvl1pPr>
          </a:lstStyle>
          <a:p>
            <a:r>
              <a:rPr lang="en-US" smtClean="0"/>
              <a:t>Click to edit Master subtitle style</a:t>
            </a:r>
            <a:endParaRPr lang="en-US"/>
          </a:p>
        </p:txBody>
      </p:sp>
      <p:sp>
        <p:nvSpPr>
          <p:cNvPr id="126987" name="Rectangle 11"/>
          <p:cNvSpPr>
            <a:spLocks noChangeArrowheads="1"/>
          </p:cNvSpPr>
          <p:nvPr/>
        </p:nvSpPr>
        <p:spPr bwMode="auto">
          <a:xfrm>
            <a:off x="2484438" y="2492375"/>
            <a:ext cx="6659562" cy="4365625"/>
          </a:xfrm>
          <a:prstGeom prst="rect">
            <a:avLst/>
          </a:prstGeom>
          <a:solidFill>
            <a:schemeClr val="bg2"/>
          </a:solidFill>
          <a:ln w="9525">
            <a:noFill/>
            <a:miter lim="800000"/>
            <a:headEnd/>
            <a:tailEnd/>
          </a:ln>
          <a:effectLst/>
        </p:spPr>
        <p:txBody>
          <a:bodyPr wrap="none" anchor="ctr"/>
          <a:lstStyle/>
          <a:p>
            <a:endParaRPr lang="en-GB" dirty="0"/>
          </a:p>
        </p:txBody>
      </p:sp>
      <p:sp>
        <p:nvSpPr>
          <p:cNvPr id="126989" name="Rectangle 13"/>
          <p:cNvSpPr>
            <a:spLocks noChangeArrowheads="1"/>
          </p:cNvSpPr>
          <p:nvPr/>
        </p:nvSpPr>
        <p:spPr bwMode="auto">
          <a:xfrm>
            <a:off x="0" y="3267075"/>
            <a:ext cx="9144000" cy="0"/>
          </a:xfrm>
          <a:prstGeom prst="rect">
            <a:avLst/>
          </a:prstGeom>
          <a:noFill/>
          <a:ln w="9525">
            <a:noFill/>
            <a:miter lim="800000"/>
            <a:headEnd/>
            <a:tailEnd/>
          </a:ln>
          <a:effectLst/>
        </p:spPr>
        <p:txBody>
          <a:bodyPr wrap="none" anchor="ctr">
            <a:spAutoFit/>
          </a:bodyPr>
          <a:lstStyle/>
          <a:p>
            <a:endParaRPr lang="en-GB" dirty="0"/>
          </a:p>
        </p:txBody>
      </p:sp>
      <p:sp>
        <p:nvSpPr>
          <p:cNvPr id="14" name="Rectangle 18"/>
          <p:cNvSpPr>
            <a:spLocks noChangeArrowheads="1"/>
          </p:cNvSpPr>
          <p:nvPr/>
        </p:nvSpPr>
        <p:spPr bwMode="auto">
          <a:xfrm>
            <a:off x="2743200" y="2781300"/>
            <a:ext cx="6400800" cy="4076700"/>
          </a:xfrm>
          <a:prstGeom prst="rect">
            <a:avLst/>
          </a:prstGeom>
          <a:solidFill>
            <a:schemeClr val="bg2"/>
          </a:solidFill>
          <a:ln w="9525">
            <a:noFill/>
            <a:miter lim="800000"/>
            <a:headEnd/>
            <a:tailEnd/>
          </a:ln>
          <a:effectLst/>
        </p:spPr>
        <p:txBody>
          <a:bodyPr wrap="none" anchor="ctr"/>
          <a:lstStyle/>
          <a:p>
            <a:pPr eaLnBrk="0" hangingPunct="0">
              <a:defRPr/>
            </a:pPr>
            <a:endParaRPr lang="en-GB" dirty="0">
              <a:ea typeface="ＭＳ Ｐゴシック" charset="-128"/>
            </a:endParaRPr>
          </a:p>
        </p:txBody>
      </p:sp>
      <p:pic>
        <p:nvPicPr>
          <p:cNvPr id="7" name="Picture 6" descr="HIV_Integra_Symbol_EN_rgb.png"/>
          <p:cNvPicPr>
            <a:picLocks noChangeAspect="1"/>
          </p:cNvPicPr>
          <p:nvPr/>
        </p:nvPicPr>
        <p:blipFill>
          <a:blip r:embed="rId2" cstate="print"/>
          <a:srcRect l="1050" t="17850" r="1834" b="18500"/>
          <a:stretch>
            <a:fillRect/>
          </a:stretch>
        </p:blipFill>
        <p:spPr>
          <a:xfrm>
            <a:off x="2819400" y="2492896"/>
            <a:ext cx="6324600" cy="4365104"/>
          </a:xfrm>
          <a:prstGeom prst="rect">
            <a:avLst/>
          </a:prstGeom>
        </p:spPr>
      </p:pic>
      <p:sp>
        <p:nvSpPr>
          <p:cNvPr id="8" name="Text Box 12"/>
          <p:cNvSpPr txBox="1">
            <a:spLocks noChangeArrowheads="1"/>
          </p:cNvSpPr>
          <p:nvPr/>
        </p:nvSpPr>
        <p:spPr bwMode="auto">
          <a:xfrm>
            <a:off x="2819400" y="0"/>
            <a:ext cx="6324600" cy="908050"/>
          </a:xfrm>
          <a:prstGeom prst="rect">
            <a:avLst/>
          </a:prstGeom>
          <a:solidFill>
            <a:schemeClr val="bg2"/>
          </a:solidFill>
          <a:ln w="9525">
            <a:noFill/>
            <a:miter lim="800000"/>
            <a:headEnd/>
            <a:tailEnd/>
          </a:ln>
          <a:effectLst/>
        </p:spPr>
        <p:txBody>
          <a:bodyPr wrap="none" lIns="180000" tIns="10800" rIns="180000" bIns="118800" anchor="b"/>
          <a:lstStyle/>
          <a:p>
            <a:pPr>
              <a:spcBef>
                <a:spcPct val="50000"/>
              </a:spcBef>
              <a:defRPr/>
            </a:pPr>
            <a:endParaRPr lang="en-US" sz="1800" dirty="0">
              <a:solidFill>
                <a:schemeClr val="bg1"/>
              </a:solidFill>
              <a:latin typeface="Arial Narrow" pitchFamily="34" charset="0"/>
              <a:ea typeface="ＭＳ Ｐゴシック" pitchFamily="1" charset="-128"/>
            </a:endParaRPr>
          </a:p>
        </p:txBody>
      </p:sp>
      <p:pic>
        <p:nvPicPr>
          <p:cNvPr id="9" name="Picture 11" descr="IPPF_Logo_NoStrap_spot"/>
          <p:cNvPicPr>
            <a:picLocks noChangeAspect="1" noChangeArrowheads="1"/>
          </p:cNvPicPr>
          <p:nvPr/>
        </p:nvPicPr>
        <p:blipFill>
          <a:blip r:embed="rId3" cstate="print"/>
          <a:srcRect/>
          <a:stretch>
            <a:fillRect/>
          </a:stretch>
        </p:blipFill>
        <p:spPr bwMode="auto">
          <a:xfrm>
            <a:off x="395536" y="6042240"/>
            <a:ext cx="1656184" cy="483104"/>
          </a:xfrm>
          <a:prstGeom prst="rect">
            <a:avLst/>
          </a:prstGeom>
          <a:noFill/>
          <a:ln w="9525">
            <a:noFill/>
            <a:miter lim="800000"/>
            <a:headEnd/>
            <a:tailEnd/>
          </a:ln>
        </p:spPr>
      </p:pic>
      <p:pic>
        <p:nvPicPr>
          <p:cNvPr id="10" name="Picture 12" descr="LSHIELD"/>
          <p:cNvPicPr>
            <a:picLocks noChangeAspect="1" noChangeArrowheads="1"/>
          </p:cNvPicPr>
          <p:nvPr/>
        </p:nvPicPr>
        <p:blipFill>
          <a:blip r:embed="rId4" cstate="print"/>
          <a:srcRect/>
          <a:stretch>
            <a:fillRect/>
          </a:stretch>
        </p:blipFill>
        <p:spPr bwMode="auto">
          <a:xfrm>
            <a:off x="806872" y="4989289"/>
            <a:ext cx="812800" cy="815975"/>
          </a:xfrm>
          <a:prstGeom prst="rect">
            <a:avLst/>
          </a:prstGeom>
          <a:noFill/>
          <a:ln w="9525">
            <a:noFill/>
            <a:miter lim="800000"/>
            <a:headEnd/>
            <a:tailEnd/>
          </a:ln>
        </p:spPr>
      </p:pic>
      <p:pic>
        <p:nvPicPr>
          <p:cNvPr id="11" name="Picture 14"/>
          <p:cNvPicPr>
            <a:picLocks noChangeAspect="1" noChangeArrowheads="1"/>
          </p:cNvPicPr>
          <p:nvPr/>
        </p:nvPicPr>
        <p:blipFill>
          <a:blip r:embed="rId5" cstate="print"/>
          <a:srcRect/>
          <a:stretch>
            <a:fillRect/>
          </a:stretch>
        </p:blipFill>
        <p:spPr bwMode="auto">
          <a:xfrm>
            <a:off x="179512" y="4331165"/>
            <a:ext cx="2088232" cy="393979"/>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7975" y="333375"/>
            <a:ext cx="2090738" cy="62642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81000" y="333375"/>
            <a:ext cx="6124575" cy="62642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4" name="Title Placeholder 12"/>
          <p:cNvSpPr>
            <a:spLocks noGrp="1"/>
          </p:cNvSpPr>
          <p:nvPr>
            <p:ph type="title"/>
          </p:nvPr>
        </p:nvSpPr>
        <p:spPr>
          <a:xfrm>
            <a:off x="414366" y="2285992"/>
            <a:ext cx="8229600" cy="1143000"/>
          </a:xfrm>
          <a:prstGeom prst="rect">
            <a:avLst/>
          </a:prstGeom>
        </p:spPr>
        <p:txBody>
          <a:bodyPr rtlCol="0">
            <a:normAutofit/>
          </a:bodyPr>
          <a:lstStyle>
            <a:lvl1pPr algn="ctr">
              <a:defRPr sz="4000"/>
            </a:lvl1pPr>
          </a:lstStyle>
          <a:p>
            <a:r>
              <a:rPr lang="en-US" dirty="0" smtClean="0"/>
              <a:t>Click to edit Master title style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14" name="Title Placeholder 12"/>
          <p:cNvSpPr>
            <a:spLocks noGrp="1"/>
          </p:cNvSpPr>
          <p:nvPr>
            <p:ph type="title"/>
          </p:nvPr>
        </p:nvSpPr>
        <p:spPr>
          <a:xfrm>
            <a:off x="414366" y="2285992"/>
            <a:ext cx="8229600" cy="1143000"/>
          </a:xfrm>
          <a:prstGeom prst="rect">
            <a:avLst/>
          </a:prstGeom>
        </p:spPr>
        <p:txBody>
          <a:bodyPr rtlCol="0">
            <a:normAutofit/>
          </a:bodyPr>
          <a:lstStyle>
            <a:lvl1pPr algn="ctr">
              <a:defRPr sz="4000"/>
            </a:lvl1pPr>
          </a:lstStyle>
          <a:p>
            <a:r>
              <a:rPr lang="en-US" dirty="0" smtClean="0"/>
              <a:t>Click to edit Master title style</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214554"/>
            <a:ext cx="7772400" cy="1470025"/>
          </a:xfrm>
        </p:spPr>
        <p:txBody>
          <a:bodyPr/>
          <a:lstStyle>
            <a:lvl1pPr>
              <a:defRPr>
                <a:solidFill>
                  <a:srgbClr val="E2003D"/>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A7B4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pic>
        <p:nvPicPr>
          <p:cNvPr id="7" name="Picture 6" descr="Integra logo.jpg"/>
          <p:cNvPicPr>
            <a:picLocks noChangeAspect="1"/>
          </p:cNvPicPr>
          <p:nvPr userDrawn="1"/>
        </p:nvPicPr>
        <p:blipFill>
          <a:blip r:embed="rId2" cstate="print"/>
          <a:stretch>
            <a:fillRect/>
          </a:stretch>
        </p:blipFill>
        <p:spPr>
          <a:xfrm>
            <a:off x="1585327" y="357166"/>
            <a:ext cx="5973347" cy="1785950"/>
          </a:xfrm>
          <a:prstGeom prst="rect">
            <a:avLst/>
          </a:prstGeom>
        </p:spPr>
      </p:pic>
      <p:pic>
        <p:nvPicPr>
          <p:cNvPr id="8" name="Picture 10" descr="IPPFCO_Logo01_spot"/>
          <p:cNvPicPr>
            <a:picLocks noChangeAspect="1" noChangeArrowheads="1"/>
          </p:cNvPicPr>
          <p:nvPr userDrawn="1"/>
        </p:nvPicPr>
        <p:blipFill>
          <a:blip r:embed="rId3" cstate="print"/>
          <a:srcRect/>
          <a:stretch>
            <a:fillRect/>
          </a:stretch>
        </p:blipFill>
        <p:spPr bwMode="auto">
          <a:xfrm>
            <a:off x="571472" y="6000768"/>
            <a:ext cx="2373582" cy="450848"/>
          </a:xfrm>
          <a:prstGeom prst="rect">
            <a:avLst/>
          </a:prstGeom>
          <a:noFill/>
          <a:ln w="9525">
            <a:noFill/>
            <a:miter lim="800000"/>
            <a:headEnd/>
            <a:tailEnd/>
          </a:ln>
        </p:spPr>
      </p:pic>
      <p:pic>
        <p:nvPicPr>
          <p:cNvPr id="9" name="Picture 12" descr="LSHIELD"/>
          <p:cNvPicPr>
            <a:picLocks noChangeAspect="1" noChangeArrowheads="1"/>
          </p:cNvPicPr>
          <p:nvPr userDrawn="1"/>
        </p:nvPicPr>
        <p:blipFill>
          <a:blip r:embed="rId4" cstate="print"/>
          <a:srcRect/>
          <a:stretch>
            <a:fillRect/>
          </a:stretch>
        </p:blipFill>
        <p:spPr bwMode="auto">
          <a:xfrm>
            <a:off x="4165152" y="5786454"/>
            <a:ext cx="813696" cy="816108"/>
          </a:xfrm>
          <a:prstGeom prst="rect">
            <a:avLst/>
          </a:prstGeom>
          <a:noFill/>
          <a:ln w="9525">
            <a:noFill/>
            <a:miter lim="800000"/>
            <a:headEnd/>
            <a:tailEnd/>
          </a:ln>
        </p:spPr>
      </p:pic>
      <p:pic>
        <p:nvPicPr>
          <p:cNvPr id="10" name="Picture 14"/>
          <p:cNvPicPr>
            <a:picLocks noChangeAspect="1" noChangeArrowheads="1"/>
          </p:cNvPicPr>
          <p:nvPr userDrawn="1"/>
        </p:nvPicPr>
        <p:blipFill>
          <a:blip r:embed="rId5" cstate="print"/>
          <a:srcRect/>
          <a:stretch>
            <a:fillRect/>
          </a:stretch>
        </p:blipFill>
        <p:spPr bwMode="auto">
          <a:xfrm>
            <a:off x="6286512" y="6000768"/>
            <a:ext cx="2296429" cy="433971"/>
          </a:xfrm>
          <a:prstGeom prst="rect">
            <a:avLst/>
          </a:prstGeom>
          <a:noFill/>
          <a:ln w="9525">
            <a:noFill/>
            <a:miter lim="800000"/>
            <a:headEnd/>
            <a:tailEnd/>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158" y="357166"/>
            <a:ext cx="8229600" cy="1143000"/>
          </a:xfrm>
        </p:spPr>
        <p:txBody>
          <a:bodyPr/>
          <a:lstStyle>
            <a:lvl1pPr>
              <a:defRPr>
                <a:solidFill>
                  <a:srgbClr val="A7B400"/>
                </a:solidFill>
                <a:latin typeface="Trebuchet MS"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a:xfrm>
            <a:off x="357158" y="1643050"/>
            <a:ext cx="8229600" cy="4525963"/>
          </a:xfrm>
        </p:spPr>
        <p:txBody>
          <a:bodyPr/>
          <a:lstStyle>
            <a:lvl1pPr>
              <a:defRPr>
                <a:solidFill>
                  <a:srgbClr val="E2003D"/>
                </a:solidFill>
                <a:latin typeface="Trebuchet MS" pitchFamily="34" charset="0"/>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0"/>
          </p:nvPr>
        </p:nvSpPr>
        <p:spPr/>
        <p:txBody>
          <a:bodyPr/>
          <a:lstStyle/>
          <a:p>
            <a:fld id="{BF49D1C9-C2E1-41F1-BADF-C9A6B20ADDE0}" type="datetimeFigureOut">
              <a:rPr lang="en-US" smtClean="0"/>
              <a:pPr/>
              <a:t>7/23/2013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93C62C-F183-4108-A288-289FFE502AF5}" type="slidenum">
              <a:rPr lang="en-GB" smtClean="0"/>
              <a:pPr/>
              <a:t>‹#›</a:t>
            </a:fld>
            <a:endParaRPr lang="en-GB"/>
          </a:p>
        </p:txBody>
      </p:sp>
      <p:pic>
        <p:nvPicPr>
          <p:cNvPr id="7" name="Picture 6" descr="Integra logo.jpg"/>
          <p:cNvPicPr>
            <a:picLocks noChangeAspect="1"/>
          </p:cNvPicPr>
          <p:nvPr userDrawn="1"/>
        </p:nvPicPr>
        <p:blipFill>
          <a:blip r:embed="rId2" cstate="print"/>
          <a:stretch>
            <a:fillRect/>
          </a:stretch>
        </p:blipFill>
        <p:spPr>
          <a:xfrm>
            <a:off x="7286644" y="6000768"/>
            <a:ext cx="1416114" cy="423399"/>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5786" y="142852"/>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14348" y="1643050"/>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49D1C9-C2E1-41F1-BADF-C9A6B20ADDE0}" type="datetimeFigureOut">
              <a:rPr lang="en-US" smtClean="0"/>
              <a:pPr/>
              <a:t>7/23/2013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93C62C-F183-4108-A288-289FFE502AF5}" type="slidenum">
              <a:rPr lang="en-GB" smtClean="0"/>
              <a:pPr/>
              <a:t>‹#›</a:t>
            </a:fld>
            <a:endParaRPr lang="en-GB"/>
          </a:p>
        </p:txBody>
      </p:sp>
      <p:pic>
        <p:nvPicPr>
          <p:cNvPr id="10" name="Picture 9" descr="Integra logo.jpg"/>
          <p:cNvPicPr>
            <a:picLocks noChangeAspect="1"/>
          </p:cNvPicPr>
          <p:nvPr userDrawn="1"/>
        </p:nvPicPr>
        <p:blipFill>
          <a:blip r:embed="rId2" cstate="print"/>
          <a:stretch>
            <a:fillRect/>
          </a:stretch>
        </p:blipFill>
        <p:spPr>
          <a:xfrm>
            <a:off x="7286644" y="6000768"/>
            <a:ext cx="1416114" cy="423399"/>
          </a:xfrm>
          <a:prstGeom prst="rect">
            <a:avLst/>
          </a:prstGeom>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85720" y="285728"/>
            <a:ext cx="82296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28596" y="164305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F49D1C9-C2E1-41F1-BADF-C9A6B20ADDE0}" type="datetimeFigureOut">
              <a:rPr lang="en-US" smtClean="0"/>
              <a:pPr/>
              <a:t>7/23/2013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93C62C-F183-4108-A288-289FFE502AF5}" type="slidenum">
              <a:rPr lang="en-GB" smtClean="0"/>
              <a:pPr/>
              <a:t>‹#›</a:t>
            </a:fld>
            <a:endParaRPr lang="en-GB"/>
          </a:p>
        </p:txBody>
      </p:sp>
      <p:pic>
        <p:nvPicPr>
          <p:cNvPr id="11" name="Picture 10" descr="Integra logo.jpg"/>
          <p:cNvPicPr>
            <a:picLocks noChangeAspect="1"/>
          </p:cNvPicPr>
          <p:nvPr userDrawn="1"/>
        </p:nvPicPr>
        <p:blipFill>
          <a:blip r:embed="rId2" cstate="print"/>
          <a:stretch>
            <a:fillRect/>
          </a:stretch>
        </p:blipFill>
        <p:spPr>
          <a:xfrm>
            <a:off x="7286644" y="6000768"/>
            <a:ext cx="1416114" cy="423399"/>
          </a:xfrm>
          <a:prstGeom prst="rect">
            <a:avLst/>
          </a:prstGeom>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F49D1C9-C2E1-41F1-BADF-C9A6B20ADDE0}" type="datetimeFigureOut">
              <a:rPr lang="en-US" smtClean="0"/>
              <a:pPr/>
              <a:t>7/23/2013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693C62C-F183-4108-A288-289FFE502AF5}" type="slidenum">
              <a:rPr lang="en-GB" smtClean="0"/>
              <a:pPr/>
              <a:t>‹#›</a:t>
            </a:fld>
            <a:endParaRPr lang="en-GB"/>
          </a:p>
        </p:txBody>
      </p:sp>
      <p:pic>
        <p:nvPicPr>
          <p:cNvPr id="13" name="Picture 12" descr="Integra logo.jpg"/>
          <p:cNvPicPr>
            <a:picLocks noChangeAspect="1"/>
          </p:cNvPicPr>
          <p:nvPr userDrawn="1"/>
        </p:nvPicPr>
        <p:blipFill>
          <a:blip r:embed="rId2" cstate="print"/>
          <a:stretch>
            <a:fillRect/>
          </a:stretch>
        </p:blipFill>
        <p:spPr>
          <a:xfrm>
            <a:off x="7286644" y="6000768"/>
            <a:ext cx="1416114" cy="423399"/>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F49D1C9-C2E1-41F1-BADF-C9A6B20ADDE0}" type="datetimeFigureOut">
              <a:rPr lang="en-US" smtClean="0"/>
              <a:pPr/>
              <a:t>7/23/2013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693C62C-F183-4108-A288-289FFE502AF5}" type="slidenum">
              <a:rPr lang="en-GB" smtClean="0"/>
              <a:pPr/>
              <a:t>‹#›</a:t>
            </a:fld>
            <a:endParaRPr lang="en-GB"/>
          </a:p>
        </p:txBody>
      </p:sp>
      <p:pic>
        <p:nvPicPr>
          <p:cNvPr id="9" name="Picture 8" descr="Integra logo.jpg"/>
          <p:cNvPicPr>
            <a:picLocks noChangeAspect="1"/>
          </p:cNvPicPr>
          <p:nvPr userDrawn="1"/>
        </p:nvPicPr>
        <p:blipFill>
          <a:blip r:embed="rId2" cstate="print"/>
          <a:stretch>
            <a:fillRect/>
          </a:stretch>
        </p:blipFill>
        <p:spPr>
          <a:xfrm>
            <a:off x="7286644" y="6000768"/>
            <a:ext cx="1416114" cy="423399"/>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49D1C9-C2E1-41F1-BADF-C9A6B20ADDE0}" type="datetimeFigureOut">
              <a:rPr lang="en-US" smtClean="0"/>
              <a:pPr/>
              <a:t>7/23/2013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693C62C-F183-4108-A288-289FFE502AF5}" type="slidenum">
              <a:rPr lang="en-GB" smtClean="0"/>
              <a:pPr/>
              <a:t>‹#›</a:t>
            </a:fld>
            <a:endParaRPr lang="en-GB"/>
          </a:p>
        </p:txBody>
      </p:sp>
      <p:pic>
        <p:nvPicPr>
          <p:cNvPr id="8" name="Picture 7" descr="Integra logo.jpg"/>
          <p:cNvPicPr>
            <a:picLocks noChangeAspect="1"/>
          </p:cNvPicPr>
          <p:nvPr userDrawn="1"/>
        </p:nvPicPr>
        <p:blipFill>
          <a:blip r:embed="rId2" cstate="print"/>
          <a:stretch>
            <a:fillRect/>
          </a:stretch>
        </p:blipFill>
        <p:spPr>
          <a:xfrm>
            <a:off x="7286644" y="6000768"/>
            <a:ext cx="1416114" cy="423399"/>
          </a:xfrm>
          <a:prstGeom prst="rect">
            <a:avLst/>
          </a:prstGeom>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49D1C9-C2E1-41F1-BADF-C9A6B20ADDE0}" type="datetimeFigureOut">
              <a:rPr lang="en-US" smtClean="0"/>
              <a:pPr/>
              <a:t>7/23/2013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93C62C-F183-4108-A288-289FFE502AF5}" type="slidenum">
              <a:rPr lang="en-GB" smtClean="0"/>
              <a:pPr/>
              <a:t>‹#›</a:t>
            </a:fld>
            <a:endParaRPr lang="en-GB"/>
          </a:p>
        </p:txBody>
      </p:sp>
      <p:pic>
        <p:nvPicPr>
          <p:cNvPr id="11" name="Picture 10" descr="Integra logo.jpg"/>
          <p:cNvPicPr>
            <a:picLocks noChangeAspect="1"/>
          </p:cNvPicPr>
          <p:nvPr userDrawn="1"/>
        </p:nvPicPr>
        <p:blipFill>
          <a:blip r:embed="rId2" cstate="print"/>
          <a:stretch>
            <a:fillRect/>
          </a:stretch>
        </p:blipFill>
        <p:spPr>
          <a:xfrm>
            <a:off x="7286644" y="6000768"/>
            <a:ext cx="1416114" cy="423399"/>
          </a:xfrm>
          <a:prstGeom prst="rect">
            <a:avLst/>
          </a:prstGeom>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49D1C9-C2E1-41F1-BADF-C9A6B20ADDE0}" type="datetimeFigureOut">
              <a:rPr lang="en-US" smtClean="0"/>
              <a:pPr/>
              <a:t>7/23/2013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93C62C-F183-4108-A288-289FFE502AF5}" type="slidenum">
              <a:rPr lang="en-GB" smtClean="0"/>
              <a:pPr/>
              <a:t>‹#›</a:t>
            </a:fld>
            <a:endParaRPr lang="en-GB"/>
          </a:p>
        </p:txBody>
      </p:sp>
      <p:pic>
        <p:nvPicPr>
          <p:cNvPr id="11" name="Picture 10" descr="Integra logo.jpg"/>
          <p:cNvPicPr>
            <a:picLocks noChangeAspect="1"/>
          </p:cNvPicPr>
          <p:nvPr userDrawn="1"/>
        </p:nvPicPr>
        <p:blipFill>
          <a:blip r:embed="rId2" cstate="print"/>
          <a:stretch>
            <a:fillRect/>
          </a:stretch>
        </p:blipFill>
        <p:spPr>
          <a:xfrm>
            <a:off x="7286644" y="6000768"/>
            <a:ext cx="1416114" cy="423399"/>
          </a:xfrm>
          <a:prstGeom prst="rect">
            <a:avLst/>
          </a:prstGeom>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49D1C9-C2E1-41F1-BADF-C9A6B20ADDE0}" type="datetimeFigureOut">
              <a:rPr lang="en-US" smtClean="0"/>
              <a:pPr/>
              <a:t>7/23/2013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93C62C-F183-4108-A288-289FFE502AF5}" type="slidenum">
              <a:rPr lang="en-GB" smtClean="0"/>
              <a:pPr/>
              <a:t>‹#›</a:t>
            </a:fld>
            <a:endParaRPr lang="en-GB"/>
          </a:p>
        </p:txBody>
      </p:sp>
      <p:pic>
        <p:nvPicPr>
          <p:cNvPr id="10" name="Picture 9" descr="Integra logo.jpg"/>
          <p:cNvPicPr>
            <a:picLocks noChangeAspect="1"/>
          </p:cNvPicPr>
          <p:nvPr userDrawn="1"/>
        </p:nvPicPr>
        <p:blipFill>
          <a:blip r:embed="rId2" cstate="print"/>
          <a:stretch>
            <a:fillRect/>
          </a:stretch>
        </p:blipFill>
        <p:spPr>
          <a:xfrm>
            <a:off x="7286644" y="6000768"/>
            <a:ext cx="1416114" cy="423399"/>
          </a:xfrm>
          <a:prstGeom prst="rect">
            <a:avLst/>
          </a:prstGeom>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49D1C9-C2E1-41F1-BADF-C9A6B20ADDE0}" type="datetimeFigureOut">
              <a:rPr lang="en-US" smtClean="0"/>
              <a:pPr/>
              <a:t>7/23/2013</a:t>
            </a:fld>
            <a:endParaRPr lang="en-GB" dirty="0"/>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93C62C-F183-4108-A288-289FFE502AF5}" type="slidenum">
              <a:rPr lang="en-GB" smtClean="0"/>
              <a:pPr/>
              <a:t>‹#›</a:t>
            </a:fld>
            <a:endParaRPr lang="en-GB"/>
          </a:p>
        </p:txBody>
      </p:sp>
      <p:pic>
        <p:nvPicPr>
          <p:cNvPr id="10" name="Picture 9" descr="Integra logo.jpg"/>
          <p:cNvPicPr>
            <a:picLocks noChangeAspect="1"/>
          </p:cNvPicPr>
          <p:nvPr userDrawn="1"/>
        </p:nvPicPr>
        <p:blipFill>
          <a:blip r:embed="rId2" cstate="print"/>
          <a:stretch>
            <a:fillRect/>
          </a:stretch>
        </p:blipFill>
        <p:spPr>
          <a:xfrm>
            <a:off x="7286644" y="6000768"/>
            <a:ext cx="1416114" cy="423399"/>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81000" y="1600200"/>
            <a:ext cx="4106863" cy="4997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0263" y="1600200"/>
            <a:ext cx="4108450" cy="4997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bwMode="auto">
          <a:xfrm>
            <a:off x="381000" y="333375"/>
            <a:ext cx="8367713" cy="12668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5955" name="Rectangle 3"/>
          <p:cNvSpPr>
            <a:spLocks noGrp="1" noChangeArrowheads="1"/>
          </p:cNvSpPr>
          <p:nvPr>
            <p:ph type="body" idx="1"/>
          </p:nvPr>
        </p:nvSpPr>
        <p:spPr bwMode="auto">
          <a:xfrm>
            <a:off x="381000" y="1600200"/>
            <a:ext cx="8367713" cy="49974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5956" name="Rectangle 4"/>
          <p:cNvSpPr>
            <a:spLocks noChangeArrowheads="1"/>
          </p:cNvSpPr>
          <p:nvPr/>
        </p:nvSpPr>
        <p:spPr bwMode="auto">
          <a:xfrm>
            <a:off x="0" y="0"/>
            <a:ext cx="381000" cy="188913"/>
          </a:xfrm>
          <a:prstGeom prst="rect">
            <a:avLst/>
          </a:prstGeom>
          <a:solidFill>
            <a:schemeClr val="bg2"/>
          </a:solidFill>
          <a:ln w="9525">
            <a:noFill/>
            <a:miter lim="800000"/>
            <a:headEnd/>
            <a:tailEnd/>
          </a:ln>
          <a:effectLst/>
        </p:spPr>
        <p:txBody>
          <a:bodyPr wrap="none" anchor="ctr"/>
          <a:lstStyle/>
          <a:p>
            <a:endParaRPr lang="en-GB" dirty="0"/>
          </a:p>
        </p:txBody>
      </p:sp>
      <p:sp>
        <p:nvSpPr>
          <p:cNvPr id="125957" name="Rectangle 5"/>
          <p:cNvSpPr>
            <a:spLocks noChangeArrowheads="1"/>
          </p:cNvSpPr>
          <p:nvPr/>
        </p:nvSpPr>
        <p:spPr bwMode="auto">
          <a:xfrm>
            <a:off x="381000" y="0"/>
            <a:ext cx="2462213" cy="188913"/>
          </a:xfrm>
          <a:prstGeom prst="rect">
            <a:avLst/>
          </a:prstGeom>
          <a:solidFill>
            <a:schemeClr val="tx2"/>
          </a:solidFill>
          <a:ln w="9525">
            <a:noFill/>
            <a:miter lim="800000"/>
            <a:headEnd/>
            <a:tailEnd/>
          </a:ln>
          <a:effectLst/>
        </p:spPr>
        <p:txBody>
          <a:bodyPr wrap="none" anchor="ctr"/>
          <a:lstStyle/>
          <a:p>
            <a:endParaRPr lang="en-GB" dirty="0"/>
          </a:p>
        </p:txBody>
      </p:sp>
      <p:sp>
        <p:nvSpPr>
          <p:cNvPr id="125958" name="Rectangle 6"/>
          <p:cNvSpPr>
            <a:spLocks noChangeArrowheads="1"/>
          </p:cNvSpPr>
          <p:nvPr/>
        </p:nvSpPr>
        <p:spPr bwMode="auto">
          <a:xfrm>
            <a:off x="2843213" y="0"/>
            <a:ext cx="6300787" cy="188913"/>
          </a:xfrm>
          <a:prstGeom prst="rect">
            <a:avLst/>
          </a:prstGeom>
          <a:solidFill>
            <a:schemeClr val="accent2"/>
          </a:solidFill>
          <a:ln w="9525">
            <a:noFill/>
            <a:miter lim="800000"/>
            <a:headEnd/>
            <a:tailEnd/>
          </a:ln>
          <a:effectLst/>
        </p:spPr>
        <p:txBody>
          <a:bodyPr wrap="none" anchor="ctr"/>
          <a:lstStyle/>
          <a:p>
            <a:endParaRPr lang="en-GB" dirty="0"/>
          </a:p>
        </p:txBody>
      </p:sp>
      <p:sp>
        <p:nvSpPr>
          <p:cNvPr id="125959" name="Rectangle 7"/>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GB" dirty="0"/>
          </a:p>
        </p:txBody>
      </p:sp>
      <p:pic>
        <p:nvPicPr>
          <p:cNvPr id="8" name="Picture 17" descr="Integra logo.jpg"/>
          <p:cNvPicPr>
            <a:picLocks noChangeAspect="1"/>
          </p:cNvPicPr>
          <p:nvPr/>
        </p:nvPicPr>
        <p:blipFill>
          <a:blip r:embed="rId15" cstate="print"/>
          <a:srcRect/>
          <a:stretch>
            <a:fillRect/>
          </a:stretch>
        </p:blipFill>
        <p:spPr bwMode="auto">
          <a:xfrm>
            <a:off x="7236296" y="6142576"/>
            <a:ext cx="1520155" cy="454776"/>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4" r:id="rId12"/>
    <p:sldLayoutId id="2147483685" r:id="rId13"/>
  </p:sldLayoutIdLst>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200" b="1">
          <a:solidFill>
            <a:schemeClr val="tx2"/>
          </a:solidFill>
          <a:latin typeface="Trebuchet MS" pitchFamily="34" charset="0"/>
          <a:ea typeface="Lucida Sans Unicode" pitchFamily="34" charset="0"/>
          <a:cs typeface="Lucida Sans Unicode" pitchFamily="34" charset="0"/>
        </a:defRPr>
      </a:lvl2pPr>
      <a:lvl3pPr algn="l" rtl="0" eaLnBrk="1" fontAlgn="base" hangingPunct="1">
        <a:spcBef>
          <a:spcPct val="0"/>
        </a:spcBef>
        <a:spcAft>
          <a:spcPct val="0"/>
        </a:spcAft>
        <a:defRPr sz="3200" b="1">
          <a:solidFill>
            <a:schemeClr val="tx2"/>
          </a:solidFill>
          <a:latin typeface="Trebuchet MS" pitchFamily="34" charset="0"/>
          <a:ea typeface="Lucida Sans Unicode" pitchFamily="34" charset="0"/>
          <a:cs typeface="Lucida Sans Unicode" pitchFamily="34" charset="0"/>
        </a:defRPr>
      </a:lvl3pPr>
      <a:lvl4pPr algn="l" rtl="0" eaLnBrk="1" fontAlgn="base" hangingPunct="1">
        <a:spcBef>
          <a:spcPct val="0"/>
        </a:spcBef>
        <a:spcAft>
          <a:spcPct val="0"/>
        </a:spcAft>
        <a:defRPr sz="3200" b="1">
          <a:solidFill>
            <a:schemeClr val="tx2"/>
          </a:solidFill>
          <a:latin typeface="Trebuchet MS" pitchFamily="34" charset="0"/>
          <a:ea typeface="Lucida Sans Unicode" pitchFamily="34" charset="0"/>
          <a:cs typeface="Lucida Sans Unicode" pitchFamily="34" charset="0"/>
        </a:defRPr>
      </a:lvl4pPr>
      <a:lvl5pPr algn="l" rtl="0" eaLnBrk="1" fontAlgn="base" hangingPunct="1">
        <a:spcBef>
          <a:spcPct val="0"/>
        </a:spcBef>
        <a:spcAft>
          <a:spcPct val="0"/>
        </a:spcAft>
        <a:defRPr sz="3200" b="1">
          <a:solidFill>
            <a:schemeClr val="tx2"/>
          </a:solidFill>
          <a:latin typeface="Trebuchet MS" pitchFamily="34" charset="0"/>
          <a:ea typeface="Lucida Sans Unicode" pitchFamily="34" charset="0"/>
          <a:cs typeface="Lucida Sans Unicode" pitchFamily="34" charset="0"/>
        </a:defRPr>
      </a:lvl5pPr>
      <a:lvl6pPr marL="457200" algn="l" rtl="0" eaLnBrk="1" fontAlgn="base" hangingPunct="1">
        <a:spcBef>
          <a:spcPct val="0"/>
        </a:spcBef>
        <a:spcAft>
          <a:spcPct val="0"/>
        </a:spcAft>
        <a:defRPr sz="3200" b="1">
          <a:solidFill>
            <a:schemeClr val="tx2"/>
          </a:solidFill>
          <a:latin typeface="Trebuchet MS" pitchFamily="34" charset="0"/>
          <a:ea typeface="Lucida Sans Unicode" pitchFamily="34" charset="0"/>
          <a:cs typeface="Lucida Sans Unicode" pitchFamily="34" charset="0"/>
        </a:defRPr>
      </a:lvl6pPr>
      <a:lvl7pPr marL="914400" algn="l" rtl="0" eaLnBrk="1" fontAlgn="base" hangingPunct="1">
        <a:spcBef>
          <a:spcPct val="0"/>
        </a:spcBef>
        <a:spcAft>
          <a:spcPct val="0"/>
        </a:spcAft>
        <a:defRPr sz="3200" b="1">
          <a:solidFill>
            <a:schemeClr val="tx2"/>
          </a:solidFill>
          <a:latin typeface="Trebuchet MS" pitchFamily="34" charset="0"/>
          <a:ea typeface="Lucida Sans Unicode" pitchFamily="34" charset="0"/>
          <a:cs typeface="Lucida Sans Unicode" pitchFamily="34" charset="0"/>
        </a:defRPr>
      </a:lvl7pPr>
      <a:lvl8pPr marL="1371600" algn="l" rtl="0" eaLnBrk="1" fontAlgn="base" hangingPunct="1">
        <a:spcBef>
          <a:spcPct val="0"/>
        </a:spcBef>
        <a:spcAft>
          <a:spcPct val="0"/>
        </a:spcAft>
        <a:defRPr sz="3200" b="1">
          <a:solidFill>
            <a:schemeClr val="tx2"/>
          </a:solidFill>
          <a:latin typeface="Trebuchet MS" pitchFamily="34" charset="0"/>
          <a:ea typeface="Lucida Sans Unicode" pitchFamily="34" charset="0"/>
          <a:cs typeface="Lucida Sans Unicode" pitchFamily="34" charset="0"/>
        </a:defRPr>
      </a:lvl8pPr>
      <a:lvl9pPr marL="1828800" algn="l" rtl="0" eaLnBrk="1" fontAlgn="base" hangingPunct="1">
        <a:spcBef>
          <a:spcPct val="0"/>
        </a:spcBef>
        <a:spcAft>
          <a:spcPct val="0"/>
        </a:spcAft>
        <a:defRPr sz="3200" b="1">
          <a:solidFill>
            <a:schemeClr val="tx2"/>
          </a:solidFill>
          <a:latin typeface="Trebuchet MS" pitchFamily="34" charset="0"/>
          <a:ea typeface="Lucida Sans Unicode" pitchFamily="34" charset="0"/>
          <a:cs typeface="Lucida Sans Unicode" pitchFamily="34" charset="0"/>
        </a:defRPr>
      </a:lvl9pPr>
    </p:titleStyle>
    <p:bodyStyle>
      <a:lvl1pPr marL="342900" indent="-342900" algn="l" rtl="0" eaLnBrk="1" fontAlgn="base" hangingPunct="1">
        <a:spcBef>
          <a:spcPct val="20000"/>
        </a:spcBef>
        <a:spcAft>
          <a:spcPct val="0"/>
        </a:spcAft>
        <a:buClr>
          <a:schemeClr val="tx2"/>
        </a:buClr>
        <a:buSzPct val="90000"/>
        <a:buFont typeface="Wingdings" pitchFamily="2" charset="2"/>
        <a:buChar char="n"/>
        <a:defRPr sz="26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SzPct val="90000"/>
        <a:buFont typeface="Wingdings" pitchFamily="2" charset="2"/>
        <a:buChar char="n"/>
        <a:defRPr sz="2300">
          <a:solidFill>
            <a:schemeClr val="tx1"/>
          </a:solidFill>
          <a:latin typeface="+mn-lt"/>
          <a:ea typeface="+mn-ea"/>
          <a:cs typeface="+mn-cs"/>
        </a:defRPr>
      </a:lvl2pPr>
      <a:lvl3pPr marL="1143000" indent="-228600" algn="l" rtl="0" eaLnBrk="1" fontAlgn="base" hangingPunct="1">
        <a:spcBef>
          <a:spcPct val="20000"/>
        </a:spcBef>
        <a:spcAft>
          <a:spcPct val="0"/>
        </a:spcAft>
        <a:buClr>
          <a:schemeClr val="tx2"/>
        </a:buClr>
        <a:buSzPct val="90000"/>
        <a:buFont typeface="Wingdings" pitchFamily="2" charset="2"/>
        <a:buChar char="n"/>
        <a:defRPr sz="2000">
          <a:solidFill>
            <a:schemeClr val="tx1"/>
          </a:solidFill>
          <a:latin typeface="+mn-lt"/>
          <a:ea typeface="+mn-ea"/>
          <a:cs typeface="+mn-cs"/>
        </a:defRPr>
      </a:lvl3pPr>
      <a:lvl4pPr marL="1562100" indent="-228600" algn="l" rtl="0" eaLnBrk="1" fontAlgn="base" hangingPunct="1">
        <a:spcBef>
          <a:spcPct val="20000"/>
        </a:spcBef>
        <a:spcAft>
          <a:spcPct val="0"/>
        </a:spcAft>
        <a:buClr>
          <a:schemeClr val="tx2"/>
        </a:buClr>
        <a:buSzPct val="90000"/>
        <a:buFont typeface="Wingdings" pitchFamily="2" charset="2"/>
        <a:buChar char="n"/>
        <a:defRPr sz="1700">
          <a:solidFill>
            <a:schemeClr val="tx1"/>
          </a:solidFill>
          <a:latin typeface="+mn-lt"/>
          <a:ea typeface="+mn-ea"/>
          <a:cs typeface="+mn-cs"/>
        </a:defRPr>
      </a:lvl4pPr>
      <a:lvl5pPr marL="1981200" indent="-228600" algn="l" rtl="0" eaLnBrk="1" fontAlgn="base" hangingPunct="1">
        <a:spcBef>
          <a:spcPct val="20000"/>
        </a:spcBef>
        <a:spcAft>
          <a:spcPct val="0"/>
        </a:spcAft>
        <a:buClr>
          <a:schemeClr val="tx2"/>
        </a:buClr>
        <a:buSzPct val="90000"/>
        <a:buFont typeface="Wingdings" pitchFamily="2" charset="2"/>
        <a:buChar char="n"/>
        <a:defRPr sz="1400">
          <a:solidFill>
            <a:schemeClr val="tx1"/>
          </a:solidFill>
          <a:latin typeface="+mn-lt"/>
          <a:ea typeface="+mn-ea"/>
          <a:cs typeface="+mn-cs"/>
        </a:defRPr>
      </a:lvl5pPr>
      <a:lvl6pPr marL="2438400" indent="-228600" algn="l" rtl="0" eaLnBrk="1" fontAlgn="base" hangingPunct="1">
        <a:spcBef>
          <a:spcPct val="20000"/>
        </a:spcBef>
        <a:spcAft>
          <a:spcPct val="0"/>
        </a:spcAft>
        <a:buClr>
          <a:schemeClr val="tx2"/>
        </a:buClr>
        <a:buSzPct val="90000"/>
        <a:buFont typeface="Wingdings" pitchFamily="2" charset="2"/>
        <a:buChar char="n"/>
        <a:defRPr sz="1400">
          <a:solidFill>
            <a:schemeClr val="tx1"/>
          </a:solidFill>
          <a:latin typeface="+mn-lt"/>
          <a:ea typeface="+mn-ea"/>
          <a:cs typeface="+mn-cs"/>
        </a:defRPr>
      </a:lvl6pPr>
      <a:lvl7pPr marL="2895600" indent="-228600" algn="l" rtl="0" eaLnBrk="1" fontAlgn="base" hangingPunct="1">
        <a:spcBef>
          <a:spcPct val="20000"/>
        </a:spcBef>
        <a:spcAft>
          <a:spcPct val="0"/>
        </a:spcAft>
        <a:buClr>
          <a:schemeClr val="tx2"/>
        </a:buClr>
        <a:buSzPct val="90000"/>
        <a:buFont typeface="Wingdings" pitchFamily="2" charset="2"/>
        <a:buChar char="n"/>
        <a:defRPr sz="1400">
          <a:solidFill>
            <a:schemeClr val="tx1"/>
          </a:solidFill>
          <a:latin typeface="+mn-lt"/>
          <a:ea typeface="+mn-ea"/>
          <a:cs typeface="+mn-cs"/>
        </a:defRPr>
      </a:lvl7pPr>
      <a:lvl8pPr marL="3352800" indent="-228600" algn="l" rtl="0" eaLnBrk="1" fontAlgn="base" hangingPunct="1">
        <a:spcBef>
          <a:spcPct val="20000"/>
        </a:spcBef>
        <a:spcAft>
          <a:spcPct val="0"/>
        </a:spcAft>
        <a:buClr>
          <a:schemeClr val="tx2"/>
        </a:buClr>
        <a:buSzPct val="90000"/>
        <a:buFont typeface="Wingdings" pitchFamily="2" charset="2"/>
        <a:buChar char="n"/>
        <a:defRPr sz="1400">
          <a:solidFill>
            <a:schemeClr val="tx1"/>
          </a:solidFill>
          <a:latin typeface="+mn-lt"/>
          <a:ea typeface="+mn-ea"/>
          <a:cs typeface="+mn-cs"/>
        </a:defRPr>
      </a:lvl8pPr>
      <a:lvl9pPr marL="3810000" indent="-228600" algn="l" rtl="0" eaLnBrk="1" fontAlgn="base" hangingPunct="1">
        <a:spcBef>
          <a:spcPct val="20000"/>
        </a:spcBef>
        <a:spcAft>
          <a:spcPct val="0"/>
        </a:spcAft>
        <a:buClr>
          <a:schemeClr val="tx2"/>
        </a:buClr>
        <a:buSzPct val="90000"/>
        <a:buFont typeface="Wingdings" pitchFamily="2" charset="2"/>
        <a:buChar char="n"/>
        <a:defRPr sz="14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20" y="2143116"/>
            <a:ext cx="8229600" cy="1143000"/>
          </a:xfrm>
          <a:prstGeom prst="rect">
            <a:avLst/>
          </a:prstGeom>
        </p:spPr>
        <p:txBody>
          <a:bodyPr vert="horz" lIns="91440" tIns="45720" rIns="91440" bIns="45720" rtlCol="0" anchor="ctr">
            <a:normAutofit/>
          </a:bodyPr>
          <a:lstStyle/>
          <a:p>
            <a:r>
              <a:rPr lang="en-US" dirty="0" smtClean="0"/>
              <a:t>Title of Presentation</a:t>
            </a:r>
            <a:endParaRPr lang="en-GB" dirty="0"/>
          </a:p>
        </p:txBody>
      </p:sp>
      <p:sp>
        <p:nvSpPr>
          <p:cNvPr id="3" name="Text Placeholder 2"/>
          <p:cNvSpPr>
            <a:spLocks noGrp="1"/>
          </p:cNvSpPr>
          <p:nvPr>
            <p:ph type="body" idx="1"/>
          </p:nvPr>
        </p:nvSpPr>
        <p:spPr>
          <a:xfrm>
            <a:off x="428596" y="335756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DD7A00"/>
                </a:solidFill>
              </a:defRPr>
            </a:lvl1pPr>
          </a:lstStyle>
          <a:p>
            <a:fld id="{BF49D1C9-C2E1-41F1-BADF-C9A6B20ADDE0}" type="datetimeFigureOut">
              <a:rPr lang="en-US" smtClean="0"/>
              <a:pPr/>
              <a:t>7/23/2013</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93C62C-F183-4108-A288-289FFE502AF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A7B40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E2003D"/>
          </a:solidFill>
          <a:latin typeface="Trebuchet MS"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rebuchet MS"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rebuchet MS"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rebuchet MS"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rebuchet M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integrainitiative.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8915400" cy="1676401"/>
          </a:xfrm>
          <a:solidFill>
            <a:schemeClr val="bg1"/>
          </a:solidFill>
        </p:spPr>
        <p:txBody>
          <a:bodyPr anchor="ctr"/>
          <a:lstStyle/>
          <a:p>
            <a:r>
              <a:rPr lang="en-GB" sz="2400" dirty="0" smtClean="0"/>
              <a:t/>
            </a:r>
            <a:br>
              <a:rPr lang="en-GB" sz="2400" dirty="0" smtClean="0"/>
            </a:br>
            <a:r>
              <a:rPr lang="en-GB" sz="2400" dirty="0" smtClean="0"/>
              <a:t>Examining the links between staff flexibility, workload, </a:t>
            </a:r>
            <a:br>
              <a:rPr lang="en-GB" sz="2400" dirty="0" smtClean="0"/>
            </a:br>
            <a:r>
              <a:rPr lang="en-GB" sz="2400" dirty="0" smtClean="0"/>
              <a:t>and service delivery in the context of SRH and HIV service integration</a:t>
            </a:r>
            <a:endParaRPr lang="en-GB" sz="2400" dirty="0"/>
          </a:p>
        </p:txBody>
      </p:sp>
      <p:sp>
        <p:nvSpPr>
          <p:cNvPr id="6" name="Text Placeholder 5"/>
          <p:cNvSpPr>
            <a:spLocks noGrp="1"/>
          </p:cNvSpPr>
          <p:nvPr>
            <p:ph type="subTitle" idx="1"/>
          </p:nvPr>
        </p:nvSpPr>
        <p:spPr>
          <a:xfrm>
            <a:off x="228600" y="1752600"/>
            <a:ext cx="8645525" cy="761999"/>
          </a:xfrm>
        </p:spPr>
        <p:txBody>
          <a:bodyPr/>
          <a:lstStyle/>
          <a:p>
            <a:r>
              <a:rPr lang="en-GB" sz="2000" dirty="0" smtClean="0"/>
              <a:t>S. Sweeney, C.D. </a:t>
            </a:r>
            <a:r>
              <a:rPr lang="en-GB" sz="2000" dirty="0" err="1" smtClean="0"/>
              <a:t>Obure</a:t>
            </a:r>
            <a:r>
              <a:rPr lang="en-GB" sz="2000" dirty="0" smtClean="0"/>
              <a:t>, F. </a:t>
            </a:r>
            <a:r>
              <a:rPr lang="en-GB" sz="2000" dirty="0" err="1" smtClean="0"/>
              <a:t>Terris-Prestholt</a:t>
            </a:r>
            <a:r>
              <a:rPr lang="en-GB" sz="2000" dirty="0" smtClean="0"/>
              <a:t>, C. Michaels, C. Watts, the Integra Research Team, A. </a:t>
            </a:r>
            <a:r>
              <a:rPr lang="en-GB" sz="2000" dirty="0" err="1" smtClean="0"/>
              <a:t>Vassall</a:t>
            </a:r>
            <a:endParaRPr lang="en-GB" sz="2000" dirty="0" smtClean="0"/>
          </a:p>
        </p:txBody>
      </p:sp>
      <p:pic>
        <p:nvPicPr>
          <p:cNvPr id="4" name="Picture 3"/>
          <p:cNvPicPr/>
          <p:nvPr/>
        </p:nvPicPr>
        <p:blipFill>
          <a:blip r:embed="rId3" cstate="print">
            <a:extLst>
              <a:ext uri="{28A0092B-C50C-407E-A947-70E740481C1C}">
                <a14:useLocalDpi xmlns:lc="http://schemas.openxmlformats.org/drawingml/2006/lockedCanvas" xmlns:pic="http://schemas.openxmlformats.org/drawingml/2006/picture" xmlns="" xmlns:wpc="http://schemas.microsoft.com/office/word/2010/wordprocessingCanvas" xmlns:mo="http://schemas.microsoft.com/office/mac/office/2008/main" xmlns:mc="http://schemas.openxmlformats.org/markup-compatibility/2006" xmlns:mv="urn:schemas-microsoft-com:mac:vml"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381000" y="4876800"/>
            <a:ext cx="1819656" cy="899160"/>
          </a:xfrm>
          <a:prstGeom prst="rect">
            <a:avLst/>
          </a:prstGeom>
        </p:spPr>
      </p:pic>
    </p:spTree>
    <p:extLst>
      <p:ext uri="{BB962C8B-B14F-4D97-AF65-F5344CB8AC3E}">
        <p14:creationId xmlns:p14="http://schemas.microsoft.com/office/powerpoint/2010/main" xmlns="" val="2351009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Improvements in Resource Integration from Baseline to </a:t>
            </a:r>
            <a:r>
              <a:rPr lang="en-US" dirty="0" err="1" smtClean="0"/>
              <a:t>Endline</a:t>
            </a:r>
            <a:endParaRPr lang="en-GB" dirty="0"/>
          </a:p>
        </p:txBody>
      </p:sp>
      <p:graphicFrame>
        <p:nvGraphicFramePr>
          <p:cNvPr id="5" name="Chart 4"/>
          <p:cNvGraphicFramePr/>
          <p:nvPr/>
        </p:nvGraphicFramePr>
        <p:xfrm>
          <a:off x="221716" y="1676400"/>
          <a:ext cx="8700567" cy="494511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INCREASE IN SCOPE</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Increase in Scope: </a:t>
            </a:r>
            <a:br>
              <a:rPr lang="en-GB" smtClean="0"/>
            </a:br>
            <a:r>
              <a:rPr lang="en-GB" smtClean="0"/>
              <a:t>Which services are added / dropped?</a:t>
            </a:r>
            <a:endParaRPr lang="en-GB" dirty="0"/>
          </a:p>
        </p:txBody>
      </p:sp>
      <p:graphicFrame>
        <p:nvGraphicFramePr>
          <p:cNvPr id="4" name="Chart 3"/>
          <p:cNvGraphicFramePr/>
          <p:nvPr/>
        </p:nvGraphicFramePr>
        <p:xfrm>
          <a:off x="0" y="1600200"/>
          <a:ext cx="8839200" cy="5257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57175"/>
            <a:ext cx="9144000" cy="1266825"/>
          </a:xfrm>
        </p:spPr>
        <p:txBody>
          <a:bodyPr/>
          <a:lstStyle/>
          <a:p>
            <a:r>
              <a:rPr lang="en-US" dirty="0" smtClean="0"/>
              <a:t>Increase in Scope:</a:t>
            </a:r>
            <a:br>
              <a:rPr lang="en-US" dirty="0" smtClean="0"/>
            </a:br>
            <a:r>
              <a:rPr lang="en-US" dirty="0" smtClean="0"/>
              <a:t>Patterns in Human Resource Integration</a:t>
            </a:r>
            <a:endParaRPr lang="en-GB" dirty="0"/>
          </a:p>
        </p:txBody>
      </p:sp>
      <p:sp>
        <p:nvSpPr>
          <p:cNvPr id="5" name="Content Placeholder 4"/>
          <p:cNvSpPr>
            <a:spLocks noGrp="1"/>
          </p:cNvSpPr>
          <p:nvPr>
            <p:ph idx="1"/>
          </p:nvPr>
        </p:nvSpPr>
        <p:spPr/>
        <p:txBody>
          <a:bodyPr/>
          <a:lstStyle/>
          <a:p>
            <a:endParaRPr lang="en-GB"/>
          </a:p>
        </p:txBody>
      </p:sp>
      <p:graphicFrame>
        <p:nvGraphicFramePr>
          <p:cNvPr id="7" name="Chart 6"/>
          <p:cNvGraphicFramePr/>
          <p:nvPr/>
        </p:nvGraphicFramePr>
        <p:xfrm>
          <a:off x="304800" y="1600200"/>
          <a:ext cx="8458200" cy="5257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Changes in Workload</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GB" smtClean="0"/>
              <a:t>Variation in staff workload</a:t>
            </a:r>
            <a:endParaRPr lang="en-GB" dirty="0"/>
          </a:p>
        </p:txBody>
      </p:sp>
      <p:sp>
        <p:nvSpPr>
          <p:cNvPr id="5" name="Rectangle 4"/>
          <p:cNvSpPr/>
          <p:nvPr/>
        </p:nvSpPr>
        <p:spPr>
          <a:xfrm>
            <a:off x="6779172" y="5407572"/>
            <a:ext cx="2081049" cy="1289896"/>
          </a:xfrm>
          <a:prstGeom prst="rect">
            <a:avLst/>
          </a:prstGeom>
          <a:solidFill>
            <a:prstClr val="whit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2051" name="Picture 3"/>
          <p:cNvPicPr>
            <a:picLocks noChangeAspect="1" noChangeArrowheads="1"/>
          </p:cNvPicPr>
          <p:nvPr/>
        </p:nvPicPr>
        <p:blipFill>
          <a:blip r:embed="rId3" cstate="print"/>
          <a:srcRect/>
          <a:stretch>
            <a:fillRect/>
          </a:stretch>
        </p:blipFill>
        <p:spPr bwMode="auto">
          <a:xfrm>
            <a:off x="304800" y="1295400"/>
            <a:ext cx="8104846" cy="5486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33375"/>
            <a:ext cx="8367713" cy="1038225"/>
          </a:xfrm>
        </p:spPr>
        <p:txBody>
          <a:bodyPr/>
          <a:lstStyle/>
          <a:p>
            <a:r>
              <a:rPr lang="en-GB" dirty="0" smtClean="0"/>
              <a:t>HR Integration and staff workload</a:t>
            </a:r>
            <a:endParaRPr lang="en-GB" dirty="0"/>
          </a:p>
        </p:txBody>
      </p:sp>
      <p:sp>
        <p:nvSpPr>
          <p:cNvPr id="6" name="Content Placeholder 5"/>
          <p:cNvSpPr>
            <a:spLocks noGrp="1"/>
          </p:cNvSpPr>
          <p:nvPr>
            <p:ph idx="1"/>
          </p:nvPr>
        </p:nvSpPr>
        <p:spPr/>
        <p:txBody>
          <a:bodyPr/>
          <a:lstStyle/>
          <a:p>
            <a:endParaRPr lang="en-GB"/>
          </a:p>
        </p:txBody>
      </p:sp>
      <p:graphicFrame>
        <p:nvGraphicFramePr>
          <p:cNvPr id="4" name="Chart 3"/>
          <p:cNvGraphicFramePr/>
          <p:nvPr/>
        </p:nvGraphicFramePr>
        <p:xfrm>
          <a:off x="342900" y="1417638"/>
          <a:ext cx="8438492" cy="544036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Changes in Staff Workload and HR Integration</a:t>
            </a:r>
            <a:endParaRPr lang="en-GB" dirty="0"/>
          </a:p>
        </p:txBody>
      </p:sp>
      <p:sp>
        <p:nvSpPr>
          <p:cNvPr id="6" name="Content Placeholder 5"/>
          <p:cNvSpPr>
            <a:spLocks noGrp="1"/>
          </p:cNvSpPr>
          <p:nvPr>
            <p:ph idx="1"/>
          </p:nvPr>
        </p:nvSpPr>
        <p:spPr/>
        <p:txBody>
          <a:bodyPr/>
          <a:lstStyle/>
          <a:p>
            <a:endParaRPr lang="en-GB"/>
          </a:p>
        </p:txBody>
      </p:sp>
      <p:graphicFrame>
        <p:nvGraphicFramePr>
          <p:cNvPr id="4" name="Chart 3"/>
          <p:cNvGraphicFramePr/>
          <p:nvPr/>
        </p:nvGraphicFramePr>
        <p:xfrm>
          <a:off x="304799" y="1600200"/>
          <a:ext cx="8458201" cy="5257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Implications for policy</a:t>
            </a:r>
            <a:endParaRPr lang="en-GB" dirty="0"/>
          </a:p>
        </p:txBody>
      </p:sp>
      <p:sp>
        <p:nvSpPr>
          <p:cNvPr id="4" name="Content Placeholder 3"/>
          <p:cNvSpPr>
            <a:spLocks noGrp="1"/>
          </p:cNvSpPr>
          <p:nvPr>
            <p:ph idx="1"/>
          </p:nvPr>
        </p:nvSpPr>
        <p:spPr/>
        <p:txBody>
          <a:bodyPr/>
          <a:lstStyle/>
          <a:p>
            <a:r>
              <a:rPr lang="en-GB" sz="2400" dirty="0" smtClean="0"/>
              <a:t>Integration was not scaled up uniformly; readiness assessment should precede integration policy</a:t>
            </a:r>
          </a:p>
          <a:p>
            <a:r>
              <a:rPr lang="en-GB" sz="2400" dirty="0" smtClean="0"/>
              <a:t>PITC, cervical cancer screening and STI services can potentially be more easily incorporated into MCH unit</a:t>
            </a:r>
          </a:p>
          <a:p>
            <a:r>
              <a:rPr lang="en-GB" sz="2400" dirty="0" smtClean="0"/>
              <a:t>Integration may be a way to improve workload in underworked facilities</a:t>
            </a:r>
          </a:p>
          <a:p>
            <a:r>
              <a:rPr lang="en-GB" sz="2400" dirty="0" smtClean="0"/>
              <a:t>However, policy makers should also be careful about overworking staff in the context of supplier-induced demand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GB" dirty="0" smtClean="0"/>
              <a:t>Acknowledgements</a:t>
            </a:r>
            <a:endParaRPr lang="en-GB" dirty="0"/>
          </a:p>
        </p:txBody>
      </p:sp>
      <p:sp>
        <p:nvSpPr>
          <p:cNvPr id="6" name="Rectangle 5"/>
          <p:cNvSpPr/>
          <p:nvPr/>
        </p:nvSpPr>
        <p:spPr>
          <a:xfrm>
            <a:off x="603504" y="1413064"/>
            <a:ext cx="7936992" cy="4401205"/>
          </a:xfrm>
          <a:prstGeom prst="rect">
            <a:avLst/>
          </a:prstGeom>
        </p:spPr>
        <p:txBody>
          <a:bodyPr wrap="square">
            <a:spAutoFit/>
          </a:bodyPr>
          <a:lstStyle/>
          <a:p>
            <a:pPr algn="ctr"/>
            <a:r>
              <a:rPr lang="en-GB" sz="2000" dirty="0" smtClean="0"/>
              <a:t>Ministry of Health, Swaziland</a:t>
            </a:r>
          </a:p>
          <a:p>
            <a:pPr algn="ctr"/>
            <a:r>
              <a:rPr lang="en-GB" sz="2000" dirty="0" smtClean="0"/>
              <a:t>Ministries of Health, Kenya</a:t>
            </a:r>
          </a:p>
          <a:p>
            <a:pPr algn="ctr"/>
            <a:r>
              <a:rPr lang="en-GB" sz="2000" dirty="0" smtClean="0"/>
              <a:t>Family Health Options Kenya (FHOK)</a:t>
            </a:r>
          </a:p>
          <a:p>
            <a:pPr algn="ctr"/>
            <a:r>
              <a:rPr lang="en-GB" sz="2000" dirty="0" smtClean="0"/>
              <a:t>Family Life Association of Swaziland (FLAS)</a:t>
            </a:r>
          </a:p>
          <a:p>
            <a:pPr algn="ctr">
              <a:buNone/>
            </a:pPr>
            <a:endParaRPr lang="en-GB" sz="2000" dirty="0" smtClean="0"/>
          </a:p>
          <a:p>
            <a:pPr algn="ctr">
              <a:buNone/>
            </a:pPr>
            <a:r>
              <a:rPr lang="en-GB" sz="2000" dirty="0" smtClean="0"/>
              <a:t>Learn more at:</a:t>
            </a:r>
          </a:p>
          <a:p>
            <a:pPr algn="ctr">
              <a:buNone/>
            </a:pPr>
            <a:r>
              <a:rPr lang="en-GB" sz="2000" dirty="0" smtClean="0"/>
              <a:t>www.integrainitiative.org</a:t>
            </a:r>
          </a:p>
          <a:p>
            <a:pPr algn="ctr">
              <a:buNone/>
            </a:pPr>
            <a:endParaRPr lang="en-GB" sz="2000" dirty="0" smtClean="0"/>
          </a:p>
          <a:p>
            <a:pPr algn="ctr">
              <a:buNone/>
            </a:pPr>
            <a:endParaRPr lang="en-GB" sz="2000" dirty="0" smtClean="0"/>
          </a:p>
          <a:p>
            <a:pPr algn="ctr">
              <a:buNone/>
            </a:pPr>
            <a:endParaRPr lang="en-GB" sz="2000" dirty="0" smtClean="0"/>
          </a:p>
          <a:p>
            <a:pPr algn="ctr">
              <a:buNone/>
            </a:pPr>
            <a:r>
              <a:rPr lang="en-US" sz="2000" dirty="0" smtClean="0">
                <a:ea typeface="ＭＳ Ｐゴシック" pitchFamily="34" charset="-128"/>
              </a:rPr>
              <a:t>Support for this study was provided by the Bill &amp; Melinda Gates Foundation.</a:t>
            </a:r>
            <a:r>
              <a:rPr lang="en-US" sz="2000" dirty="0" smtClean="0">
                <a:latin typeface="Tahoma" pitchFamily="34" charset="0"/>
                <a:ea typeface="ＭＳ Ｐゴシック" pitchFamily="34" charset="-128"/>
              </a:rPr>
              <a:t> </a:t>
            </a:r>
            <a:r>
              <a:rPr lang="en-US" sz="2000" dirty="0" smtClean="0">
                <a:ea typeface="ＭＳ Ｐゴシック" pitchFamily="34" charset="-128"/>
              </a:rPr>
              <a:t>The views expressed herein are those of the author(s) and do not necessarily reflect the official policy or position of the Bill &amp; Melinda Gates Foundation</a:t>
            </a:r>
          </a:p>
        </p:txBody>
      </p:sp>
      <p:sp>
        <p:nvSpPr>
          <p:cNvPr id="9" name="TextBox 8"/>
          <p:cNvSpPr txBox="1"/>
          <p:nvPr/>
        </p:nvSpPr>
        <p:spPr>
          <a:xfrm>
            <a:off x="63064" y="5945131"/>
            <a:ext cx="5076497" cy="584775"/>
          </a:xfrm>
          <a:prstGeom prst="rect">
            <a:avLst/>
          </a:prstGeom>
          <a:noFill/>
        </p:spPr>
        <p:txBody>
          <a:bodyPr wrap="square" rtlCol="0">
            <a:spAutoFit/>
          </a:bodyPr>
          <a:lstStyle/>
          <a:p>
            <a:pPr algn="ctr"/>
            <a:r>
              <a:rPr lang="en-GB" sz="1600" dirty="0" smtClean="0">
                <a:solidFill>
                  <a:srgbClr val="FF0000"/>
                </a:solidFill>
              </a:rPr>
              <a:t>For a copy of this presentation please visit </a:t>
            </a:r>
            <a:r>
              <a:rPr lang="en-GB" sz="1600" dirty="0" smtClean="0"/>
              <a:t>same.lshtm.ac.uk</a:t>
            </a:r>
            <a:endParaRPr lang="en-GB" sz="1600" dirty="0">
              <a:hlinkClick r:id="rId3"/>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33375"/>
            <a:ext cx="6919913" cy="1266825"/>
          </a:xfrm>
        </p:spPr>
        <p:txBody>
          <a:bodyPr/>
          <a:lstStyle/>
          <a:p>
            <a:r>
              <a:rPr lang="en-GB" dirty="0" smtClean="0"/>
              <a:t>Background:</a:t>
            </a:r>
            <a:endParaRPr lang="en-GB" dirty="0"/>
          </a:p>
        </p:txBody>
      </p:sp>
      <p:sp>
        <p:nvSpPr>
          <p:cNvPr id="3" name="Content Placeholder 2"/>
          <p:cNvSpPr>
            <a:spLocks noGrp="1"/>
          </p:cNvSpPr>
          <p:nvPr>
            <p:ph idx="1"/>
          </p:nvPr>
        </p:nvSpPr>
        <p:spPr>
          <a:xfrm>
            <a:off x="1981200" y="1600200"/>
            <a:ext cx="6767513" cy="4997450"/>
          </a:xfrm>
          <a:solidFill>
            <a:schemeClr val="bg1"/>
          </a:solidFill>
        </p:spPr>
        <p:txBody>
          <a:bodyPr/>
          <a:lstStyle/>
          <a:p>
            <a:r>
              <a:rPr lang="en-US" dirty="0" smtClean="0"/>
              <a:t>Integration of HIV and SRH services may yield improvements in efficiency</a:t>
            </a:r>
          </a:p>
          <a:p>
            <a:pPr lvl="1"/>
            <a:r>
              <a:rPr lang="en-US" dirty="0" smtClean="0"/>
              <a:t>Economies of scope</a:t>
            </a:r>
          </a:p>
          <a:p>
            <a:pPr lvl="1"/>
            <a:r>
              <a:rPr lang="en-US" dirty="0" smtClean="0"/>
              <a:t>Economies of scale</a:t>
            </a:r>
          </a:p>
          <a:p>
            <a:pPr lvl="1"/>
            <a:endParaRPr lang="en-GB" dirty="0" smtClean="0"/>
          </a:p>
          <a:p>
            <a:r>
              <a:rPr lang="en-US" dirty="0" smtClean="0"/>
              <a:t>Despite a clear rationale for integration, there is scarce evidence  on the costs and potential efficiency gains of integrated service provision</a:t>
            </a:r>
          </a:p>
          <a:p>
            <a:endParaRPr lang="en-US" dirty="0" smtClean="0"/>
          </a:p>
        </p:txBody>
      </p:sp>
      <p:pic>
        <p:nvPicPr>
          <p:cNvPr id="5" name="Picture 2"/>
          <p:cNvPicPr>
            <a:picLocks noChangeAspect="1" noChangeArrowheads="1"/>
          </p:cNvPicPr>
          <p:nvPr/>
        </p:nvPicPr>
        <p:blipFill>
          <a:blip r:embed="rId3" cstate="print"/>
          <a:srcRect t="1259" b="7436"/>
          <a:stretch>
            <a:fillRect/>
          </a:stretch>
        </p:blipFill>
        <p:spPr bwMode="auto">
          <a:xfrm>
            <a:off x="0" y="0"/>
            <a:ext cx="17526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mtClean="0"/>
              <a:t>Changes in integration indicators over time: very little change on aggregate level</a:t>
            </a:r>
            <a:endParaRPr lang="en-GB" dirty="0"/>
          </a:p>
        </p:txBody>
      </p:sp>
      <p:sp>
        <p:nvSpPr>
          <p:cNvPr id="6" name="Content Placeholder 5"/>
          <p:cNvSpPr>
            <a:spLocks noGrp="1"/>
          </p:cNvSpPr>
          <p:nvPr>
            <p:ph idx="1"/>
          </p:nvPr>
        </p:nvSpPr>
        <p:spPr/>
        <p:txBody>
          <a:bodyPr/>
          <a:lstStyle/>
          <a:p>
            <a:endParaRPr lang="en-GB"/>
          </a:p>
        </p:txBody>
      </p:sp>
      <p:graphicFrame>
        <p:nvGraphicFramePr>
          <p:cNvPr id="5" name="Table 4"/>
          <p:cNvGraphicFramePr>
            <a:graphicFrameLocks noGrp="1"/>
          </p:cNvGraphicFramePr>
          <p:nvPr/>
        </p:nvGraphicFramePr>
        <p:xfrm>
          <a:off x="47298" y="1205912"/>
          <a:ext cx="8969454" cy="5462903"/>
        </p:xfrm>
        <a:graphic>
          <a:graphicData uri="http://schemas.openxmlformats.org/drawingml/2006/table">
            <a:tbl>
              <a:tblPr/>
              <a:tblGrid>
                <a:gridCol w="1876095"/>
                <a:gridCol w="517206"/>
                <a:gridCol w="599932"/>
                <a:gridCol w="620479"/>
                <a:gridCol w="571684"/>
                <a:gridCol w="575279"/>
                <a:gridCol w="620479"/>
                <a:gridCol w="560896"/>
                <a:gridCol w="585552"/>
                <a:gridCol w="607638"/>
                <a:gridCol w="607638"/>
                <a:gridCol w="607638"/>
                <a:gridCol w="618938"/>
              </a:tblGrid>
              <a:tr h="682434">
                <a:tc>
                  <a:txBody>
                    <a:bodyPr/>
                    <a:lstStyle/>
                    <a:p>
                      <a:pPr>
                        <a:lnSpc>
                          <a:spcPct val="115000"/>
                        </a:lnSpc>
                      </a:pPr>
                      <a:endParaRPr lang="en-GB" sz="1100" dirty="0">
                        <a:latin typeface="Calibri"/>
                        <a:ea typeface="Times New Roman"/>
                      </a:endParaRPr>
                    </a:p>
                  </a:txBody>
                  <a:tcPr marL="39435" marR="39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tc gridSpan="3">
                  <a:txBody>
                    <a:bodyPr/>
                    <a:lstStyle/>
                    <a:p>
                      <a:pPr algn="ctr">
                        <a:lnSpc>
                          <a:spcPct val="115000"/>
                        </a:lnSpc>
                        <a:spcAft>
                          <a:spcPts val="0"/>
                        </a:spcAft>
                      </a:pPr>
                      <a:r>
                        <a:rPr lang="en-GB" sz="1100" b="1" dirty="0">
                          <a:latin typeface="Times New Roman"/>
                          <a:ea typeface="Times New Roman"/>
                          <a:cs typeface="Times New Roman"/>
                        </a:rPr>
                        <a:t>Service Availability in MCH/FP Unit </a:t>
                      </a:r>
                      <a:endParaRPr lang="en-GB" sz="1100" b="1" dirty="0" smtClean="0">
                        <a:latin typeface="Times New Roman"/>
                        <a:ea typeface="Times New Roman"/>
                        <a:cs typeface="Times New Roman"/>
                      </a:endParaRPr>
                    </a:p>
                    <a:p>
                      <a:pPr algn="ctr">
                        <a:lnSpc>
                          <a:spcPct val="115000"/>
                        </a:lnSpc>
                        <a:spcAft>
                          <a:spcPts val="0"/>
                        </a:spcAft>
                      </a:pPr>
                      <a:r>
                        <a:rPr lang="en-GB" sz="1100" b="1" dirty="0" smtClean="0">
                          <a:latin typeface="Times New Roman"/>
                          <a:ea typeface="Times New Roman"/>
                          <a:cs typeface="Times New Roman"/>
                        </a:rPr>
                        <a:t>(</a:t>
                      </a:r>
                      <a:r>
                        <a:rPr lang="en-GB" sz="1100" b="1" dirty="0">
                          <a:latin typeface="Times New Roman"/>
                          <a:ea typeface="Times New Roman"/>
                          <a:cs typeface="Times New Roman"/>
                        </a:rPr>
                        <a:t>out of 5)</a:t>
                      </a:r>
                      <a:endParaRPr lang="en-GB" sz="1100" dirty="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1100" b="1">
                          <a:latin typeface="Times New Roman"/>
                          <a:ea typeface="Times New Roman"/>
                          <a:cs typeface="Times New Roman"/>
                        </a:rPr>
                        <a:t>Service Availability in Facility</a:t>
                      </a:r>
                      <a:endParaRPr lang="en-GB" sz="1100">
                        <a:latin typeface="Calibri"/>
                        <a:ea typeface="Calibri"/>
                        <a:cs typeface="Times New Roman"/>
                      </a:endParaRPr>
                    </a:p>
                    <a:p>
                      <a:pPr algn="ctr">
                        <a:lnSpc>
                          <a:spcPct val="115000"/>
                        </a:lnSpc>
                        <a:spcAft>
                          <a:spcPts val="0"/>
                        </a:spcAft>
                      </a:pPr>
                      <a:r>
                        <a:rPr lang="en-GB" sz="1100" b="1">
                          <a:latin typeface="Times New Roman"/>
                          <a:ea typeface="Times New Roman"/>
                          <a:cs typeface="Times New Roman"/>
                        </a:rPr>
                        <a:t> (out of 8)</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1100" b="1" dirty="0">
                          <a:latin typeface="Times New Roman"/>
                          <a:ea typeface="Times New Roman"/>
                          <a:cs typeface="Times New Roman"/>
                        </a:rPr>
                        <a:t>Human Resources Integration </a:t>
                      </a:r>
                      <a:endParaRPr lang="en-GB" sz="1100" dirty="0">
                        <a:latin typeface="Calibri"/>
                        <a:ea typeface="Calibri"/>
                        <a:cs typeface="Times New Roman"/>
                      </a:endParaRPr>
                    </a:p>
                    <a:p>
                      <a:pPr algn="ctr">
                        <a:lnSpc>
                          <a:spcPct val="115000"/>
                        </a:lnSpc>
                        <a:spcAft>
                          <a:spcPts val="0"/>
                        </a:spcAft>
                      </a:pPr>
                      <a:r>
                        <a:rPr lang="en-GB" sz="1100" b="1" dirty="0">
                          <a:latin typeface="Times New Roman"/>
                          <a:ea typeface="Times New Roman"/>
                          <a:cs typeface="Times New Roman"/>
                        </a:rPr>
                        <a:t>(out of 5)</a:t>
                      </a:r>
                      <a:endParaRPr lang="en-GB" sz="1100" dirty="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1100" b="1">
                          <a:latin typeface="Times New Roman"/>
                          <a:ea typeface="Times New Roman"/>
                          <a:cs typeface="Times New Roman"/>
                        </a:rPr>
                        <a:t>Physical Resources Integration</a:t>
                      </a:r>
                      <a:endParaRPr lang="en-GB" sz="1100">
                        <a:latin typeface="Calibri"/>
                        <a:ea typeface="Calibri"/>
                        <a:cs typeface="Times New Roman"/>
                      </a:endParaRPr>
                    </a:p>
                    <a:p>
                      <a:pPr algn="ctr">
                        <a:lnSpc>
                          <a:spcPct val="115000"/>
                        </a:lnSpc>
                        <a:spcAft>
                          <a:spcPts val="0"/>
                        </a:spcAft>
                      </a:pPr>
                      <a:r>
                        <a:rPr lang="en-GB" sz="1100" b="1">
                          <a:latin typeface="Times New Roman"/>
                          <a:ea typeface="Times New Roman"/>
                          <a:cs typeface="Times New Roman"/>
                        </a:rPr>
                        <a:t>(out of 5)</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r>
              <a:tr h="422549">
                <a:tc>
                  <a:txBody>
                    <a:bodyPr/>
                    <a:lstStyle/>
                    <a:p>
                      <a:pPr>
                        <a:lnSpc>
                          <a:spcPct val="115000"/>
                        </a:lnSpc>
                      </a:pPr>
                      <a:endParaRPr lang="en-GB" sz="1100">
                        <a:latin typeface="Calibri"/>
                        <a:ea typeface="Times New Roman"/>
                      </a:endParaRPr>
                    </a:p>
                  </a:txBody>
                  <a:tcPr marL="39435" marR="39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b="1" dirty="0">
                          <a:latin typeface="Times New Roman"/>
                          <a:ea typeface="Times New Roman"/>
                          <a:cs typeface="Times New Roman"/>
                        </a:rPr>
                        <a:t>2008-2009</a:t>
                      </a:r>
                      <a:endParaRPr lang="en-GB" sz="1100" dirty="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dirty="0">
                          <a:latin typeface="Times New Roman"/>
                          <a:ea typeface="Times New Roman"/>
                          <a:cs typeface="Times New Roman"/>
                        </a:rPr>
                        <a:t>2010-2011</a:t>
                      </a:r>
                      <a:endParaRPr lang="en-GB" sz="1100" dirty="0">
                        <a:latin typeface="Calibri"/>
                        <a:ea typeface="Calibri"/>
                        <a:cs typeface="Times New Roman"/>
                      </a:endParaRPr>
                    </a:p>
                  </a:txBody>
                  <a:tcPr marL="39435" marR="3943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dirty="0">
                          <a:latin typeface="Times New Roman"/>
                          <a:ea typeface="Times New Roman"/>
                          <a:cs typeface="Times New Roman"/>
                        </a:rPr>
                        <a:t>Difference</a:t>
                      </a:r>
                      <a:endParaRPr lang="en-GB" sz="1100" dirty="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dirty="0">
                          <a:latin typeface="Times New Roman"/>
                          <a:ea typeface="Times New Roman"/>
                          <a:cs typeface="Times New Roman"/>
                        </a:rPr>
                        <a:t>2008-2009</a:t>
                      </a:r>
                      <a:endParaRPr lang="en-GB" sz="1100" dirty="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dirty="0">
                          <a:latin typeface="Times New Roman"/>
                          <a:ea typeface="Times New Roman"/>
                          <a:cs typeface="Times New Roman"/>
                        </a:rPr>
                        <a:t>2010-2011</a:t>
                      </a:r>
                      <a:endParaRPr lang="en-GB" sz="1100" dirty="0">
                        <a:latin typeface="Calibri"/>
                        <a:ea typeface="Calibri"/>
                        <a:cs typeface="Times New Roman"/>
                      </a:endParaRPr>
                    </a:p>
                  </a:txBody>
                  <a:tcPr marL="39435" marR="3943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dirty="0">
                          <a:latin typeface="Times New Roman"/>
                          <a:ea typeface="Times New Roman"/>
                          <a:cs typeface="Times New Roman"/>
                        </a:rPr>
                        <a:t>Difference</a:t>
                      </a:r>
                      <a:endParaRPr lang="en-GB" sz="1100" dirty="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dirty="0">
                          <a:latin typeface="Times New Roman"/>
                          <a:ea typeface="Times New Roman"/>
                          <a:cs typeface="Times New Roman"/>
                        </a:rPr>
                        <a:t>2008-2009</a:t>
                      </a:r>
                      <a:endParaRPr lang="en-GB" sz="1100" dirty="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dirty="0">
                          <a:latin typeface="Times New Roman"/>
                          <a:ea typeface="Times New Roman"/>
                          <a:cs typeface="Times New Roman"/>
                        </a:rPr>
                        <a:t>2010-2011</a:t>
                      </a:r>
                      <a:endParaRPr lang="en-GB" sz="1100" dirty="0">
                        <a:latin typeface="Calibri"/>
                        <a:ea typeface="Calibri"/>
                        <a:cs typeface="Times New Roman"/>
                      </a:endParaRPr>
                    </a:p>
                  </a:txBody>
                  <a:tcPr marL="39435" marR="3943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dirty="0">
                          <a:latin typeface="Times New Roman"/>
                          <a:ea typeface="Times New Roman"/>
                          <a:cs typeface="Times New Roman"/>
                        </a:rPr>
                        <a:t>Difference</a:t>
                      </a:r>
                      <a:endParaRPr lang="en-GB" sz="1100" dirty="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dirty="0">
                          <a:latin typeface="Times New Roman"/>
                          <a:ea typeface="Times New Roman"/>
                          <a:cs typeface="Times New Roman"/>
                        </a:rPr>
                        <a:t>2008-2009</a:t>
                      </a:r>
                      <a:endParaRPr lang="en-GB" sz="1100" dirty="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dirty="0">
                          <a:latin typeface="Times New Roman"/>
                          <a:ea typeface="Times New Roman"/>
                          <a:cs typeface="Times New Roman"/>
                        </a:rPr>
                        <a:t>2010-2011</a:t>
                      </a:r>
                      <a:endParaRPr lang="en-GB" sz="1100" dirty="0">
                        <a:latin typeface="Calibri"/>
                        <a:ea typeface="Calibri"/>
                        <a:cs typeface="Times New Roman"/>
                      </a:endParaRPr>
                    </a:p>
                  </a:txBody>
                  <a:tcPr marL="39435" marR="3943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dirty="0">
                          <a:latin typeface="Times New Roman"/>
                          <a:ea typeface="Times New Roman"/>
                          <a:cs typeface="Times New Roman"/>
                        </a:rPr>
                        <a:t>Difference</a:t>
                      </a:r>
                      <a:endParaRPr lang="en-GB" sz="1100" dirty="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17896">
                <a:tc>
                  <a:txBody>
                    <a:bodyPr/>
                    <a:lstStyle/>
                    <a:p>
                      <a:pPr>
                        <a:lnSpc>
                          <a:spcPct val="115000"/>
                        </a:lnSpc>
                        <a:spcAft>
                          <a:spcPts val="0"/>
                        </a:spcAft>
                      </a:pPr>
                      <a:r>
                        <a:rPr lang="en-GB" sz="1100" b="1" dirty="0">
                          <a:latin typeface="Times New Roman"/>
                          <a:ea typeface="Times New Roman"/>
                          <a:cs typeface="Times New Roman"/>
                        </a:rPr>
                        <a:t>Country</a:t>
                      </a:r>
                      <a:endParaRPr lang="en-GB" sz="1100" dirty="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nSpc>
                          <a:spcPct val="115000"/>
                        </a:lnSpc>
                      </a:pPr>
                      <a:endParaRPr lang="en-GB" sz="1100" dirty="0">
                        <a:latin typeface="Calibri"/>
                        <a:ea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algn="ctr">
                        <a:lnSpc>
                          <a:spcPct val="115000"/>
                        </a:lnSpc>
                        <a:spcAft>
                          <a:spcPts val="0"/>
                        </a:spcAft>
                      </a:pPr>
                      <a:endParaRPr lang="en-GB" sz="1100">
                        <a:latin typeface="Times New Roman"/>
                        <a:ea typeface="Times New Roman"/>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algn="ctr">
                        <a:lnSpc>
                          <a:spcPct val="115000"/>
                        </a:lnSpc>
                        <a:spcAft>
                          <a:spcPts val="0"/>
                        </a:spcAft>
                      </a:pPr>
                      <a:endParaRPr lang="en-GB" sz="1100">
                        <a:latin typeface="Times New Roman"/>
                        <a:ea typeface="Times New Roman"/>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algn="ctr">
                        <a:lnSpc>
                          <a:spcPct val="115000"/>
                        </a:lnSpc>
                        <a:spcAft>
                          <a:spcPts val="0"/>
                        </a:spcAft>
                      </a:pPr>
                      <a:endParaRPr lang="en-GB" sz="1100">
                        <a:latin typeface="Times New Roman"/>
                        <a:ea typeface="Times New Roman"/>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algn="ctr">
                        <a:lnSpc>
                          <a:spcPct val="115000"/>
                        </a:lnSpc>
                        <a:spcAft>
                          <a:spcPts val="0"/>
                        </a:spcAft>
                      </a:pPr>
                      <a:endParaRPr lang="en-GB" sz="1100" dirty="0">
                        <a:latin typeface="Times New Roman"/>
                        <a:ea typeface="Times New Roman"/>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algn="ctr">
                        <a:lnSpc>
                          <a:spcPct val="115000"/>
                        </a:lnSpc>
                        <a:spcAft>
                          <a:spcPts val="0"/>
                        </a:spcAft>
                      </a:pPr>
                      <a:endParaRPr lang="en-GB" sz="1100">
                        <a:latin typeface="Times New Roman"/>
                        <a:ea typeface="Times New Roman"/>
                        <a:cs typeface="Times New Roman"/>
                      </a:endParaRPr>
                    </a:p>
                  </a:txBody>
                  <a:tcPr marL="39435" marR="39435" marT="0"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algn="ctr">
                        <a:lnSpc>
                          <a:spcPct val="115000"/>
                        </a:lnSpc>
                        <a:spcAft>
                          <a:spcPts val="0"/>
                        </a:spcAft>
                      </a:pPr>
                      <a:endParaRPr lang="en-GB" sz="1100">
                        <a:latin typeface="Times New Roman"/>
                        <a:ea typeface="Times New Roman"/>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tr>
              <a:tr h="217896">
                <a:tc>
                  <a:txBody>
                    <a:bodyPr/>
                    <a:lstStyle/>
                    <a:p>
                      <a:pPr indent="127000">
                        <a:lnSpc>
                          <a:spcPct val="115000"/>
                        </a:lnSpc>
                        <a:spcAft>
                          <a:spcPts val="0"/>
                        </a:spcAft>
                      </a:pPr>
                      <a:r>
                        <a:rPr lang="en-GB" sz="1100" dirty="0">
                          <a:latin typeface="Times New Roman"/>
                          <a:ea typeface="Times New Roman"/>
                          <a:cs typeface="Times New Roman"/>
                        </a:rPr>
                        <a:t>Kenya (n = 30)</a:t>
                      </a:r>
                      <a:endParaRPr lang="en-GB" sz="1100" dirty="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2.23</a:t>
                      </a:r>
                      <a:endParaRPr lang="en-GB" sz="1100" dirty="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2.30</a:t>
                      </a:r>
                      <a:endParaRPr lang="en-GB" sz="1100" dirty="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0.07</a:t>
                      </a:r>
                      <a:endParaRPr lang="en-GB" sz="1100" dirty="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6.10</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6.56</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0.43</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1.88</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1.92</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0.04</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1.29</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1.29</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0.00</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17896">
                <a:tc>
                  <a:txBody>
                    <a:bodyPr/>
                    <a:lstStyle/>
                    <a:p>
                      <a:pPr indent="127000">
                        <a:lnSpc>
                          <a:spcPct val="115000"/>
                        </a:lnSpc>
                        <a:spcAft>
                          <a:spcPts val="0"/>
                        </a:spcAft>
                      </a:pPr>
                      <a:r>
                        <a:rPr lang="en-GB" sz="1100">
                          <a:latin typeface="Times New Roman"/>
                          <a:ea typeface="Times New Roman"/>
                          <a:cs typeface="Times New Roman"/>
                        </a:rPr>
                        <a:t>Swaziland (n = 10)</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2.20</a:t>
                      </a:r>
                      <a:endParaRPr lang="en-GB" sz="1100" dirty="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2.30</a:t>
                      </a:r>
                      <a:endParaRPr lang="en-GB" sz="1100" dirty="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0.10</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6.70</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7.00</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0.30</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1.36</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1.00</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-0.36</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1.15</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1.18</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-0.03</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17896">
                <a:tc>
                  <a:txBody>
                    <a:bodyPr/>
                    <a:lstStyle/>
                    <a:p>
                      <a:pPr>
                        <a:lnSpc>
                          <a:spcPct val="115000"/>
                        </a:lnSpc>
                        <a:spcAft>
                          <a:spcPts val="0"/>
                        </a:spcAft>
                      </a:pPr>
                      <a:r>
                        <a:rPr lang="en-GB" sz="1100" b="1" dirty="0">
                          <a:latin typeface="Times New Roman"/>
                          <a:ea typeface="Times New Roman"/>
                          <a:cs typeface="Times New Roman"/>
                        </a:rPr>
                        <a:t>Facility Type</a:t>
                      </a:r>
                      <a:endParaRPr lang="en-GB" sz="1100" dirty="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endParaRPr lang="en-GB" sz="1100" dirty="0">
                        <a:latin typeface="Times New Roman"/>
                        <a:ea typeface="Times New Roman"/>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endParaRPr lang="en-GB" sz="1100">
                        <a:latin typeface="Times New Roman"/>
                        <a:ea typeface="Times New Roman"/>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endParaRPr lang="en-GB" sz="1100" dirty="0">
                        <a:latin typeface="Times New Roman"/>
                        <a:ea typeface="Times New Roman"/>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endParaRPr lang="en-GB" sz="1100" dirty="0">
                        <a:latin typeface="Times New Roman"/>
                        <a:ea typeface="Times New Roman"/>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endParaRPr lang="en-GB" sz="1100" dirty="0">
                        <a:latin typeface="Times New Roman"/>
                        <a:ea typeface="Times New Roman"/>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endParaRPr lang="en-GB" sz="1100" dirty="0">
                        <a:latin typeface="Times New Roman"/>
                        <a:ea typeface="Times New Roman"/>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17896">
                <a:tc>
                  <a:txBody>
                    <a:bodyPr/>
                    <a:lstStyle/>
                    <a:p>
                      <a:pPr indent="127000">
                        <a:lnSpc>
                          <a:spcPct val="115000"/>
                        </a:lnSpc>
                        <a:spcAft>
                          <a:spcPts val="0"/>
                        </a:spcAft>
                      </a:pPr>
                      <a:r>
                        <a:rPr lang="en-GB" sz="1100" dirty="0">
                          <a:latin typeface="Times New Roman"/>
                          <a:ea typeface="Times New Roman"/>
                          <a:cs typeface="Times New Roman"/>
                        </a:rPr>
                        <a:t>Hospital (n = 2)</a:t>
                      </a:r>
                      <a:endParaRPr lang="en-GB" sz="1100" dirty="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3.00</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3.00</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0.00</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8.00</a:t>
                      </a:r>
                      <a:endParaRPr lang="en-GB" sz="1100" dirty="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8.00</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0.00</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2.77</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1.79</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-0.99</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0.98</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0.59</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-0.39</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17896">
                <a:tc>
                  <a:txBody>
                    <a:bodyPr/>
                    <a:lstStyle/>
                    <a:p>
                      <a:pPr indent="127000">
                        <a:lnSpc>
                          <a:spcPct val="115000"/>
                        </a:lnSpc>
                        <a:spcAft>
                          <a:spcPts val="0"/>
                        </a:spcAft>
                      </a:pPr>
                      <a:r>
                        <a:rPr lang="en-GB" sz="1100">
                          <a:latin typeface="Times New Roman"/>
                          <a:ea typeface="Times New Roman"/>
                          <a:cs typeface="Times New Roman"/>
                        </a:rPr>
                        <a:t>District Hospital (n= 5)</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2.20</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2.40</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0.20</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7.80</a:t>
                      </a:r>
                      <a:endParaRPr lang="en-GB" sz="1100" dirty="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7.80</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0.00</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1.94</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2.33</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0.39</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1.37</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0.89</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-0.48</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17896">
                <a:tc>
                  <a:txBody>
                    <a:bodyPr/>
                    <a:lstStyle/>
                    <a:p>
                      <a:pPr indent="127000">
                        <a:lnSpc>
                          <a:spcPct val="115000"/>
                        </a:lnSpc>
                        <a:spcAft>
                          <a:spcPts val="0"/>
                        </a:spcAft>
                      </a:pPr>
                      <a:r>
                        <a:rPr lang="en-GB" sz="1100">
                          <a:latin typeface="Times New Roman"/>
                          <a:ea typeface="Times New Roman"/>
                          <a:cs typeface="Times New Roman"/>
                        </a:rPr>
                        <a:t>Sub District Hospital (n = 6)</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2.00</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1.83</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-0.17</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6.33</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6.33</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0.00</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2.00</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1.75</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-0.26</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1.16</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1.03</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-0.13</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17896">
                <a:tc>
                  <a:txBody>
                    <a:bodyPr/>
                    <a:lstStyle/>
                    <a:p>
                      <a:pPr indent="127000">
                        <a:lnSpc>
                          <a:spcPct val="115000"/>
                        </a:lnSpc>
                        <a:spcAft>
                          <a:spcPts val="0"/>
                        </a:spcAft>
                      </a:pPr>
                      <a:r>
                        <a:rPr lang="en-GB" sz="1100">
                          <a:latin typeface="Times New Roman"/>
                          <a:ea typeface="Times New Roman"/>
                          <a:cs typeface="Times New Roman"/>
                        </a:rPr>
                        <a:t>Health Centre (n = 17)</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1.41</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1.52</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0.12</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b="1" dirty="0">
                          <a:solidFill>
                            <a:schemeClr val="tx1"/>
                          </a:solidFill>
                          <a:latin typeface="Times New Roman"/>
                          <a:ea typeface="Times New Roman"/>
                          <a:cs typeface="Times New Roman"/>
                        </a:rPr>
                        <a:t>5.35</a:t>
                      </a:r>
                      <a:endParaRPr lang="en-GB" sz="1100" b="1" dirty="0">
                        <a:solidFill>
                          <a:schemeClr val="tx1"/>
                        </a:solidFill>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b="1" dirty="0">
                          <a:solidFill>
                            <a:schemeClr val="tx1"/>
                          </a:solidFill>
                          <a:latin typeface="Times New Roman"/>
                          <a:ea typeface="Times New Roman"/>
                          <a:cs typeface="Times New Roman"/>
                        </a:rPr>
                        <a:t>6.18</a:t>
                      </a:r>
                      <a:endParaRPr lang="en-GB" sz="1100" b="1" dirty="0">
                        <a:solidFill>
                          <a:schemeClr val="tx1"/>
                        </a:solidFill>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b="1" dirty="0">
                          <a:solidFill>
                            <a:schemeClr val="tx1"/>
                          </a:solidFill>
                          <a:latin typeface="Times New Roman"/>
                          <a:ea typeface="Times New Roman"/>
                          <a:cs typeface="Times New Roman"/>
                        </a:rPr>
                        <a:t>0.82*</a:t>
                      </a:r>
                      <a:endParaRPr lang="en-GB" sz="1100" b="1" dirty="0">
                        <a:solidFill>
                          <a:schemeClr val="tx1"/>
                        </a:solidFill>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1.15</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1.21</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0.08</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b="1" dirty="0">
                          <a:solidFill>
                            <a:schemeClr val="tx1"/>
                          </a:solidFill>
                          <a:latin typeface="Times New Roman"/>
                          <a:ea typeface="Times New Roman"/>
                          <a:cs typeface="Times New Roman"/>
                        </a:rPr>
                        <a:t>0.71</a:t>
                      </a:r>
                      <a:endParaRPr lang="en-GB" sz="1100" b="1" dirty="0">
                        <a:solidFill>
                          <a:schemeClr val="tx1"/>
                        </a:solidFill>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b="1" dirty="0">
                          <a:solidFill>
                            <a:schemeClr val="tx1"/>
                          </a:solidFill>
                          <a:latin typeface="Times New Roman"/>
                          <a:ea typeface="Times New Roman"/>
                          <a:cs typeface="Times New Roman"/>
                        </a:rPr>
                        <a:t>0.96</a:t>
                      </a:r>
                      <a:endParaRPr lang="en-GB" sz="1100" b="1" dirty="0">
                        <a:solidFill>
                          <a:schemeClr val="tx1"/>
                        </a:solidFill>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b="1" dirty="0">
                          <a:solidFill>
                            <a:schemeClr val="tx1"/>
                          </a:solidFill>
                          <a:latin typeface="Times New Roman"/>
                          <a:ea typeface="Times New Roman"/>
                          <a:cs typeface="Times New Roman"/>
                        </a:rPr>
                        <a:t>0.25*</a:t>
                      </a:r>
                      <a:endParaRPr lang="en-GB" sz="1100" b="1" dirty="0">
                        <a:solidFill>
                          <a:schemeClr val="tx1"/>
                        </a:solidFill>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17896">
                <a:tc>
                  <a:txBody>
                    <a:bodyPr/>
                    <a:lstStyle/>
                    <a:p>
                      <a:pPr indent="127000">
                        <a:lnSpc>
                          <a:spcPct val="115000"/>
                        </a:lnSpc>
                        <a:spcAft>
                          <a:spcPts val="0"/>
                        </a:spcAft>
                      </a:pPr>
                      <a:r>
                        <a:rPr lang="en-GB" sz="1100">
                          <a:latin typeface="Times New Roman"/>
                          <a:ea typeface="Times New Roman"/>
                          <a:cs typeface="Times New Roman"/>
                        </a:rPr>
                        <a:t>Public Health Unit (n = 2)</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2.50</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3.00</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0.50</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5.50</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6.50</a:t>
                      </a:r>
                      <a:endParaRPr lang="en-GB" sz="1100" dirty="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1.00</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b="1" dirty="0">
                          <a:solidFill>
                            <a:schemeClr val="tx1"/>
                          </a:solidFill>
                          <a:latin typeface="Times New Roman"/>
                          <a:ea typeface="Times New Roman"/>
                          <a:cs typeface="Times New Roman"/>
                        </a:rPr>
                        <a:t>0.77</a:t>
                      </a:r>
                      <a:endParaRPr lang="en-GB" sz="1100" b="1" dirty="0">
                        <a:solidFill>
                          <a:schemeClr val="tx1"/>
                        </a:solidFill>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b="1" dirty="0">
                          <a:solidFill>
                            <a:schemeClr val="tx1"/>
                          </a:solidFill>
                          <a:latin typeface="Times New Roman"/>
                          <a:ea typeface="Times New Roman"/>
                          <a:cs typeface="Times New Roman"/>
                        </a:rPr>
                        <a:t>0.35</a:t>
                      </a:r>
                      <a:endParaRPr lang="en-GB" sz="1100" b="1" dirty="0">
                        <a:solidFill>
                          <a:schemeClr val="tx1"/>
                        </a:solidFill>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b="1" dirty="0">
                          <a:solidFill>
                            <a:schemeClr val="tx1"/>
                          </a:solidFill>
                          <a:latin typeface="Times New Roman"/>
                          <a:ea typeface="Times New Roman"/>
                          <a:cs typeface="Times New Roman"/>
                        </a:rPr>
                        <a:t>-0.56*</a:t>
                      </a:r>
                      <a:endParaRPr lang="en-GB" sz="1100" b="1" dirty="0">
                        <a:solidFill>
                          <a:schemeClr val="tx1"/>
                        </a:solidFill>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0.88</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0.80</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-0.08</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17896">
                <a:tc>
                  <a:txBody>
                    <a:bodyPr/>
                    <a:lstStyle/>
                    <a:p>
                      <a:pPr indent="127000">
                        <a:lnSpc>
                          <a:spcPct val="115000"/>
                        </a:lnSpc>
                        <a:spcAft>
                          <a:spcPts val="0"/>
                        </a:spcAft>
                      </a:pPr>
                      <a:r>
                        <a:rPr lang="en-GB" sz="1100" dirty="0">
                          <a:latin typeface="Times New Roman"/>
                          <a:ea typeface="Times New Roman"/>
                          <a:cs typeface="Times New Roman"/>
                        </a:rPr>
                        <a:t>SRH Clinic (n = 8)</a:t>
                      </a:r>
                      <a:endParaRPr lang="en-GB" sz="1100" dirty="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3.87</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3.87</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0.00</a:t>
                      </a:r>
                      <a:endParaRPr lang="en-GB" sz="1100" dirty="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6.87</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6.87</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0.00</a:t>
                      </a:r>
                      <a:endParaRPr lang="en-GB" sz="1100" dirty="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2.72</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2.54</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-0.17</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2.57</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2.61</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0.03</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17896">
                <a:tc>
                  <a:txBody>
                    <a:bodyPr/>
                    <a:lstStyle/>
                    <a:p>
                      <a:pPr>
                        <a:lnSpc>
                          <a:spcPct val="115000"/>
                        </a:lnSpc>
                        <a:spcAft>
                          <a:spcPts val="0"/>
                        </a:spcAft>
                      </a:pPr>
                      <a:r>
                        <a:rPr lang="en-GB" sz="1100" b="1">
                          <a:latin typeface="Times New Roman"/>
                          <a:ea typeface="Times New Roman"/>
                          <a:cs typeface="Times New Roman"/>
                        </a:rPr>
                        <a:t>Model</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endParaRPr lang="en-GB" sz="1100" dirty="0">
                        <a:latin typeface="Times New Roman"/>
                        <a:ea typeface="Times New Roman"/>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endParaRPr lang="en-GB" sz="1100">
                        <a:latin typeface="Times New Roman"/>
                        <a:ea typeface="Times New Roman"/>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endParaRPr lang="en-GB" sz="1100">
                        <a:latin typeface="Times New Roman"/>
                        <a:ea typeface="Times New Roman"/>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endParaRPr lang="en-GB" sz="1100">
                        <a:latin typeface="Times New Roman"/>
                        <a:ea typeface="Times New Roman"/>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endParaRPr lang="en-GB" sz="1100">
                        <a:latin typeface="Times New Roman"/>
                        <a:ea typeface="Times New Roman"/>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endParaRPr lang="en-GB" sz="1100">
                        <a:latin typeface="Times New Roman"/>
                        <a:ea typeface="Times New Roman"/>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17896">
                <a:tc>
                  <a:txBody>
                    <a:bodyPr/>
                    <a:lstStyle/>
                    <a:p>
                      <a:pPr indent="127000">
                        <a:lnSpc>
                          <a:spcPct val="115000"/>
                        </a:lnSpc>
                        <a:spcAft>
                          <a:spcPts val="0"/>
                        </a:spcAft>
                      </a:pPr>
                      <a:r>
                        <a:rPr lang="en-GB" sz="1100">
                          <a:latin typeface="Times New Roman"/>
                          <a:ea typeface="Times New Roman"/>
                          <a:cs typeface="Times New Roman"/>
                        </a:rPr>
                        <a:t>FP (n = 12)</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2.42</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2.50</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0.08</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6.58</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6.86</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0.25</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2.31</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2.41</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0.09</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1.27</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1.23</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0.04</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17896">
                <a:tc>
                  <a:txBody>
                    <a:bodyPr/>
                    <a:lstStyle/>
                    <a:p>
                      <a:pPr indent="127000">
                        <a:lnSpc>
                          <a:spcPct val="115000"/>
                        </a:lnSpc>
                        <a:spcAft>
                          <a:spcPts val="0"/>
                        </a:spcAft>
                      </a:pPr>
                      <a:r>
                        <a:rPr lang="en-GB" sz="1100">
                          <a:latin typeface="Times New Roman"/>
                          <a:ea typeface="Times New Roman"/>
                          <a:cs typeface="Times New Roman"/>
                        </a:rPr>
                        <a:t>PNC (n = 20)</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1.45</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1.55</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0.10</a:t>
                      </a:r>
                      <a:endParaRPr lang="en-GB" sz="1100" dirty="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5.80</a:t>
                      </a:r>
                      <a:endParaRPr lang="en-GB" sz="1100" dirty="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6.49</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0.65</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1.03</a:t>
                      </a:r>
                      <a:endParaRPr lang="en-GB" sz="1100" dirty="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0.92</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-0.11</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0.72</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0.75</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0.03</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17896">
                <a:tc>
                  <a:txBody>
                    <a:bodyPr/>
                    <a:lstStyle/>
                    <a:p>
                      <a:pPr indent="127000">
                        <a:lnSpc>
                          <a:spcPct val="115000"/>
                        </a:lnSpc>
                        <a:spcAft>
                          <a:spcPts val="0"/>
                        </a:spcAft>
                      </a:pPr>
                      <a:r>
                        <a:rPr lang="en-GB" sz="1100">
                          <a:latin typeface="Times New Roman"/>
                          <a:ea typeface="Times New Roman"/>
                          <a:cs typeface="Times New Roman"/>
                        </a:rPr>
                        <a:t>SRH (n = 8)</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3.87</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3.87</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0.00</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6.87</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6.87</a:t>
                      </a:r>
                      <a:endParaRPr lang="en-GB" sz="1100" dirty="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0.00</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2.72</a:t>
                      </a:r>
                      <a:endParaRPr lang="en-GB" sz="1100" dirty="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2.54</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-0.17</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2.57</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2.61</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0.03</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17896">
                <a:tc>
                  <a:txBody>
                    <a:bodyPr/>
                    <a:lstStyle/>
                    <a:p>
                      <a:pPr>
                        <a:lnSpc>
                          <a:spcPct val="115000"/>
                        </a:lnSpc>
                        <a:spcAft>
                          <a:spcPts val="0"/>
                        </a:spcAft>
                      </a:pPr>
                      <a:r>
                        <a:rPr lang="en-GB" sz="1100" b="1">
                          <a:latin typeface="Times New Roman"/>
                          <a:ea typeface="Times New Roman"/>
                          <a:cs typeface="Times New Roman"/>
                        </a:rPr>
                        <a:t>Location</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endParaRPr lang="en-GB" sz="1100">
                        <a:latin typeface="Times New Roman"/>
                        <a:ea typeface="Times New Roman"/>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endParaRPr lang="en-GB" sz="1100" dirty="0">
                        <a:latin typeface="Times New Roman"/>
                        <a:ea typeface="Times New Roman"/>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nSpc>
                          <a:spcPct val="115000"/>
                        </a:lnSpc>
                      </a:pPr>
                      <a:endParaRPr lang="en-GB" sz="1100" dirty="0">
                        <a:latin typeface="Calibri"/>
                        <a:ea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endParaRPr lang="en-GB" sz="1100">
                        <a:latin typeface="Times New Roman"/>
                        <a:ea typeface="Times New Roman"/>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endParaRPr lang="en-GB" sz="1100">
                        <a:latin typeface="Times New Roman"/>
                        <a:ea typeface="Times New Roman"/>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endParaRPr lang="en-GB" sz="1100">
                        <a:latin typeface="Times New Roman"/>
                        <a:ea typeface="Times New Roman"/>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endParaRPr lang="en-GB" sz="1100">
                        <a:latin typeface="Times New Roman"/>
                        <a:ea typeface="Times New Roman"/>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17896">
                <a:tc>
                  <a:txBody>
                    <a:bodyPr/>
                    <a:lstStyle/>
                    <a:p>
                      <a:pPr indent="127000">
                        <a:lnSpc>
                          <a:spcPct val="115000"/>
                        </a:lnSpc>
                        <a:spcAft>
                          <a:spcPts val="0"/>
                        </a:spcAft>
                      </a:pPr>
                      <a:r>
                        <a:rPr lang="en-GB" sz="1100">
                          <a:latin typeface="Times New Roman"/>
                          <a:ea typeface="Times New Roman"/>
                          <a:cs typeface="Times New Roman"/>
                        </a:rPr>
                        <a:t>Rural (n = 23)</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1.56</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1.61</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0.04</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b="1" dirty="0">
                          <a:solidFill>
                            <a:schemeClr val="tx1"/>
                          </a:solidFill>
                          <a:latin typeface="Times New Roman"/>
                          <a:ea typeface="Times New Roman"/>
                          <a:cs typeface="Times New Roman"/>
                        </a:rPr>
                        <a:t>5.61</a:t>
                      </a:r>
                      <a:endParaRPr lang="en-GB" sz="1100" b="1" dirty="0">
                        <a:solidFill>
                          <a:schemeClr val="tx1"/>
                        </a:solidFill>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b="1" dirty="0">
                          <a:solidFill>
                            <a:schemeClr val="tx1"/>
                          </a:solidFill>
                          <a:latin typeface="Times New Roman"/>
                          <a:ea typeface="Times New Roman"/>
                          <a:cs typeface="Times New Roman"/>
                        </a:rPr>
                        <a:t>6.24</a:t>
                      </a:r>
                      <a:endParaRPr lang="en-GB" sz="1100" b="1" dirty="0">
                        <a:solidFill>
                          <a:schemeClr val="tx1"/>
                        </a:solidFill>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b="1" dirty="0">
                          <a:solidFill>
                            <a:schemeClr val="tx1"/>
                          </a:solidFill>
                          <a:latin typeface="Times New Roman"/>
                          <a:ea typeface="Times New Roman"/>
                          <a:cs typeface="Times New Roman"/>
                        </a:rPr>
                        <a:t>0.61*</a:t>
                      </a:r>
                      <a:endParaRPr lang="en-GB" sz="1100" b="1" dirty="0">
                        <a:solidFill>
                          <a:schemeClr val="tx1"/>
                        </a:solidFill>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1.37</a:t>
                      </a:r>
                      <a:endParaRPr lang="en-GB" sz="1100" dirty="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1.35</a:t>
                      </a:r>
                      <a:endParaRPr lang="en-GB" sz="1100" dirty="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-0.01</a:t>
                      </a:r>
                      <a:endParaRPr lang="en-GB" sz="1100" dirty="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0.83</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0.97</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0.15</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17896">
                <a:tc>
                  <a:txBody>
                    <a:bodyPr/>
                    <a:lstStyle/>
                    <a:p>
                      <a:pPr indent="127000">
                        <a:lnSpc>
                          <a:spcPct val="115000"/>
                        </a:lnSpc>
                        <a:spcAft>
                          <a:spcPts val="0"/>
                        </a:spcAft>
                      </a:pPr>
                      <a:r>
                        <a:rPr lang="en-GB" sz="1100">
                          <a:latin typeface="Times New Roman"/>
                          <a:ea typeface="Times New Roman"/>
                          <a:cs typeface="Times New Roman"/>
                        </a:rPr>
                        <a:t>Urban (n = 17)</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3.12</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3.23</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0.12</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7.12</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7.24</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0.12</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2.26</a:t>
                      </a:r>
                      <a:endParaRPr lang="en-GB" sz="1100" dirty="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2.13</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-0.13</a:t>
                      </a:r>
                      <a:endParaRPr lang="en-GB" sz="1100" dirty="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1.83</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1.65</a:t>
                      </a:r>
                      <a:endParaRPr lang="en-GB" sz="1100" dirty="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-0.18</a:t>
                      </a:r>
                      <a:endParaRPr lang="en-GB" sz="1100" dirty="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17896">
                <a:tc>
                  <a:txBody>
                    <a:bodyPr/>
                    <a:lstStyle/>
                    <a:p>
                      <a:pPr>
                        <a:lnSpc>
                          <a:spcPct val="115000"/>
                        </a:lnSpc>
                        <a:spcAft>
                          <a:spcPts val="0"/>
                        </a:spcAft>
                      </a:pPr>
                      <a:r>
                        <a:rPr lang="en-GB" sz="1100" b="1">
                          <a:latin typeface="Times New Roman"/>
                          <a:ea typeface="Times New Roman"/>
                          <a:cs typeface="Times New Roman"/>
                        </a:rPr>
                        <a:t>Ownership Type</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endParaRPr lang="en-GB" sz="1100">
                        <a:latin typeface="Times New Roman"/>
                        <a:ea typeface="Times New Roman"/>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endParaRPr lang="en-GB" sz="1100">
                        <a:latin typeface="Times New Roman"/>
                        <a:ea typeface="Times New Roman"/>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nSpc>
                          <a:spcPct val="115000"/>
                        </a:lnSpc>
                      </a:pPr>
                      <a:endParaRPr lang="en-GB" sz="1100">
                        <a:latin typeface="Calibri"/>
                        <a:ea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endParaRPr lang="en-GB" sz="1100" dirty="0">
                        <a:latin typeface="Times New Roman"/>
                        <a:ea typeface="Times New Roman"/>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endParaRPr lang="en-GB" sz="1100">
                        <a:latin typeface="Times New Roman"/>
                        <a:ea typeface="Times New Roman"/>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endParaRPr lang="en-GB" sz="1100">
                        <a:latin typeface="Times New Roman"/>
                        <a:ea typeface="Times New Roman"/>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endParaRPr lang="en-GB" sz="1100" dirty="0">
                        <a:latin typeface="Times New Roman"/>
                        <a:ea typeface="Times New Roman"/>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17896">
                <a:tc>
                  <a:txBody>
                    <a:bodyPr/>
                    <a:lstStyle/>
                    <a:p>
                      <a:pPr indent="127000">
                        <a:lnSpc>
                          <a:spcPct val="115000"/>
                        </a:lnSpc>
                        <a:spcAft>
                          <a:spcPts val="0"/>
                        </a:spcAft>
                      </a:pPr>
                      <a:r>
                        <a:rPr lang="en-GB" sz="1100">
                          <a:latin typeface="Times New Roman"/>
                          <a:ea typeface="Times New Roman"/>
                          <a:cs typeface="Times New Roman"/>
                        </a:rPr>
                        <a:t>Private (n = 8)</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3.87</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3.87</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0.00</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6.87</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6.87</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0.00</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2.72</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2.54</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-0.17</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2.75</a:t>
                      </a:r>
                      <a:endParaRPr lang="en-GB" sz="1100" dirty="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2.61</a:t>
                      </a:r>
                      <a:endParaRPr lang="en-GB" sz="1100">
                        <a:latin typeface="Calibri"/>
                        <a:ea typeface="Calibri"/>
                        <a:cs typeface="Times New Roman"/>
                      </a:endParaRPr>
                    </a:p>
                  </a:txBody>
                  <a:tcPr marL="39435" marR="39435" marT="0" marB="0" anchor="b">
                    <a:lnL>
                      <a:noFill/>
                    </a:lnL>
                    <a:lnR>
                      <a:noFill/>
                    </a:lnR>
                    <a:lnT>
                      <a:noFill/>
                    </a:lnT>
                    <a:lnB>
                      <a:noFill/>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-0.03</a:t>
                      </a:r>
                      <a:endParaRPr lang="en-GB" sz="1100" dirty="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17896">
                <a:tc>
                  <a:txBody>
                    <a:bodyPr/>
                    <a:lstStyle/>
                    <a:p>
                      <a:pPr indent="127000">
                        <a:lnSpc>
                          <a:spcPct val="115000"/>
                        </a:lnSpc>
                        <a:spcAft>
                          <a:spcPts val="0"/>
                        </a:spcAft>
                      </a:pPr>
                      <a:r>
                        <a:rPr lang="en-GB" sz="1100">
                          <a:latin typeface="Times New Roman"/>
                          <a:ea typeface="Times New Roman"/>
                          <a:cs typeface="Times New Roman"/>
                        </a:rPr>
                        <a:t>Public (n = 32)</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1.81</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1.92</a:t>
                      </a:r>
                      <a:endParaRPr lang="en-GB" sz="1100">
                        <a:latin typeface="Calibri"/>
                        <a:ea typeface="Calibri"/>
                        <a:cs typeface="Times New Roman"/>
                      </a:endParaRPr>
                    </a:p>
                  </a:txBody>
                  <a:tcPr marL="39435" marR="39435" marT="0" marB="0" anchor="b">
                    <a:lnL>
                      <a:noFill/>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0.09</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6.09</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6.63</a:t>
                      </a:r>
                      <a:endParaRPr lang="en-GB" sz="1100">
                        <a:latin typeface="Calibri"/>
                        <a:ea typeface="Calibri"/>
                        <a:cs typeface="Times New Roman"/>
                      </a:endParaRPr>
                    </a:p>
                  </a:txBody>
                  <a:tcPr marL="39435" marR="39435" marT="0" marB="0" anchor="b">
                    <a:lnL>
                      <a:noFill/>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0.50</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1.51</a:t>
                      </a:r>
                      <a:endParaRPr lang="en-GB" sz="110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1.47</a:t>
                      </a:r>
                      <a:endParaRPr lang="en-GB" sz="1100">
                        <a:latin typeface="Calibri"/>
                        <a:ea typeface="Calibri"/>
                        <a:cs typeface="Times New Roman"/>
                      </a:endParaRPr>
                    </a:p>
                  </a:txBody>
                  <a:tcPr marL="39435" marR="39435" marT="0" marB="0" anchor="b">
                    <a:lnL>
                      <a:noFill/>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a:latin typeface="Times New Roman"/>
                          <a:ea typeface="Times New Roman"/>
                          <a:cs typeface="Times New Roman"/>
                        </a:rPr>
                        <a:t>-0.35</a:t>
                      </a:r>
                      <a:endParaRPr lang="en-GB" sz="110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0.92</a:t>
                      </a:r>
                      <a:endParaRPr lang="en-GB" sz="1100" dirty="0">
                        <a:latin typeface="Calibri"/>
                        <a:ea typeface="Calibri"/>
                        <a:cs typeface="Times New Roman"/>
                      </a:endParaRPr>
                    </a:p>
                  </a:txBody>
                  <a:tcPr marL="39435" marR="39435"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0.92</a:t>
                      </a:r>
                      <a:endParaRPr lang="en-GB" sz="1100" dirty="0">
                        <a:latin typeface="Calibri"/>
                        <a:ea typeface="Calibri"/>
                        <a:cs typeface="Times New Roman"/>
                      </a:endParaRPr>
                    </a:p>
                  </a:txBody>
                  <a:tcPr marL="39435" marR="39435" marT="0" marB="0" anchor="b">
                    <a:lnL>
                      <a:noFill/>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dirty="0">
                          <a:latin typeface="Times New Roman"/>
                          <a:ea typeface="Times New Roman"/>
                          <a:cs typeface="Times New Roman"/>
                        </a:rPr>
                        <a:t>0.00</a:t>
                      </a:r>
                      <a:endParaRPr lang="en-GB" sz="1100" dirty="0">
                        <a:latin typeface="Calibri"/>
                        <a:ea typeface="Calibri"/>
                        <a:cs typeface="Times New Roman"/>
                      </a:endParaRPr>
                    </a:p>
                  </a:txBody>
                  <a:tcPr marL="39435" marR="39435"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xmlns="" val="39237622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Increase in Scope: </a:t>
            </a:r>
            <a:br>
              <a:rPr lang="en-GB" smtClean="0"/>
            </a:br>
            <a:r>
              <a:rPr lang="en-GB" smtClean="0"/>
              <a:t>Impact on Utilization</a:t>
            </a:r>
            <a:endParaRPr lang="en-GB" dirty="0"/>
          </a:p>
        </p:txBody>
      </p:sp>
      <p:sp>
        <p:nvSpPr>
          <p:cNvPr id="6" name="Content Placeholder 5"/>
          <p:cNvSpPr>
            <a:spLocks noGrp="1"/>
          </p:cNvSpPr>
          <p:nvPr>
            <p:ph idx="1"/>
          </p:nvPr>
        </p:nvSpPr>
        <p:spPr/>
        <p:txBody>
          <a:bodyPr/>
          <a:lstStyle/>
          <a:p>
            <a:endParaRPr lang="en-GB"/>
          </a:p>
        </p:txBody>
      </p:sp>
      <p:graphicFrame>
        <p:nvGraphicFramePr>
          <p:cNvPr id="5" name="Chart 4"/>
          <p:cNvGraphicFramePr/>
          <p:nvPr/>
        </p:nvGraphicFramePr>
        <p:xfrm>
          <a:off x="342900" y="1417637"/>
          <a:ext cx="8533086" cy="5302251"/>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779172" y="5407572"/>
            <a:ext cx="2081049" cy="1289896"/>
          </a:xfrm>
          <a:prstGeom prst="rect">
            <a:avLst/>
          </a:prstGeom>
          <a:solidFill>
            <a:prstClr val="whit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smtClean="0"/>
              <a:t>Variation in Facility Outputs</a:t>
            </a:r>
            <a:endParaRPr lang="en-GB" dirty="0"/>
          </a:p>
        </p:txBody>
      </p:sp>
      <p:sp>
        <p:nvSpPr>
          <p:cNvPr id="7" name="Content Placeholder 6"/>
          <p:cNvSpPr>
            <a:spLocks noGrp="1"/>
          </p:cNvSpPr>
          <p:nvPr>
            <p:ph idx="1"/>
          </p:nvPr>
        </p:nvSpPr>
        <p:spPr/>
        <p:txBody>
          <a:bodyPr/>
          <a:lstStyle/>
          <a:p>
            <a:endParaRPr lang="en-GB"/>
          </a:p>
        </p:txBody>
      </p:sp>
      <p:pic>
        <p:nvPicPr>
          <p:cNvPr id="1029" name="Picture 5"/>
          <p:cNvPicPr>
            <a:picLocks noChangeAspect="1" noChangeArrowheads="1"/>
          </p:cNvPicPr>
          <p:nvPr/>
        </p:nvPicPr>
        <p:blipFill>
          <a:blip r:embed="rId3" cstate="print"/>
          <a:srcRect/>
          <a:stretch>
            <a:fillRect/>
          </a:stretch>
        </p:blipFill>
        <p:spPr bwMode="auto">
          <a:xfrm>
            <a:off x="1066800" y="1491486"/>
            <a:ext cx="7113516" cy="5205981"/>
          </a:xfrm>
          <a:prstGeom prst="rect">
            <a:avLst/>
          </a:prstGeom>
          <a:solidFill>
            <a:schemeClr val="bg1"/>
          </a:solidFill>
          <a:ln w="3175">
            <a:solidFill>
              <a:schemeClr val="accent1">
                <a:lumMod val="40000"/>
                <a:lumOff val="60000"/>
              </a:schemeClr>
            </a:solid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chor="t"/>
          <a:lstStyle/>
          <a:p>
            <a:r>
              <a:rPr lang="en-GB" dirty="0" smtClean="0"/>
              <a:t>Average Change in Staff Workload</a:t>
            </a:r>
            <a:endParaRPr lang="en-GB" dirty="0"/>
          </a:p>
        </p:txBody>
      </p:sp>
      <p:sp>
        <p:nvSpPr>
          <p:cNvPr id="9" name="Content Placeholder 8"/>
          <p:cNvSpPr>
            <a:spLocks noGrp="1"/>
          </p:cNvSpPr>
          <p:nvPr>
            <p:ph idx="1"/>
          </p:nvPr>
        </p:nvSpPr>
        <p:spPr/>
        <p:txBody>
          <a:bodyPr/>
          <a:lstStyle/>
          <a:p>
            <a:endParaRPr lang="en-GB"/>
          </a:p>
        </p:txBody>
      </p:sp>
      <p:graphicFrame>
        <p:nvGraphicFramePr>
          <p:cNvPr id="6" name="Table 5"/>
          <p:cNvGraphicFramePr>
            <a:graphicFrameLocks noGrp="1"/>
          </p:cNvGraphicFramePr>
          <p:nvPr/>
        </p:nvGraphicFramePr>
        <p:xfrm>
          <a:off x="381000" y="1066800"/>
          <a:ext cx="8421640" cy="5597393"/>
        </p:xfrm>
        <a:graphic>
          <a:graphicData uri="http://schemas.openxmlformats.org/drawingml/2006/table">
            <a:tbl>
              <a:tblPr/>
              <a:tblGrid>
                <a:gridCol w="2742829"/>
                <a:gridCol w="1352098"/>
                <a:gridCol w="1352098"/>
                <a:gridCol w="1352098"/>
                <a:gridCol w="1622517"/>
              </a:tblGrid>
              <a:tr h="460295">
                <a:tc>
                  <a:txBody>
                    <a:bodyPr/>
                    <a:lstStyle/>
                    <a:p>
                      <a:pPr algn="l" fontAlgn="b"/>
                      <a:r>
                        <a:rPr lang="en-GB" sz="1600" b="0" i="0" u="none" strike="noStrike" dirty="0">
                          <a:solidFill>
                            <a:srgbClr val="000000"/>
                          </a:solidFill>
                          <a:latin typeface="Calibri"/>
                        </a:rPr>
                        <a:t> </a:t>
                      </a:r>
                    </a:p>
                  </a:txBody>
                  <a:tcPr marL="7309" marR="7309" marT="730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GB" sz="1600" b="1" i="0" u="none" strike="noStrike">
                          <a:solidFill>
                            <a:srgbClr val="000000"/>
                          </a:solidFill>
                          <a:latin typeface="Times New Roman"/>
                        </a:rPr>
                        <a:t>2008-2009</a:t>
                      </a:r>
                    </a:p>
                  </a:txBody>
                  <a:tcPr marL="7309" marR="7309" marT="7309"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GB" sz="1600" b="1" i="0" u="none" strike="noStrike">
                          <a:solidFill>
                            <a:srgbClr val="000000"/>
                          </a:solidFill>
                          <a:latin typeface="Times New Roman"/>
                        </a:rPr>
                        <a:t>2010-2011</a:t>
                      </a:r>
                    </a:p>
                  </a:txBody>
                  <a:tcPr marL="7309" marR="7309" marT="7309"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GB" sz="1600" b="1" i="0" u="none" strike="noStrike">
                          <a:solidFill>
                            <a:srgbClr val="000000"/>
                          </a:solidFill>
                          <a:latin typeface="Times New Roman"/>
                        </a:rPr>
                        <a:t>p value </a:t>
                      </a:r>
                      <a:br>
                        <a:rPr lang="en-GB" sz="1600" b="1" i="0" u="none" strike="noStrike">
                          <a:solidFill>
                            <a:srgbClr val="000000"/>
                          </a:solidFill>
                          <a:latin typeface="Times New Roman"/>
                        </a:rPr>
                      </a:br>
                      <a:r>
                        <a:rPr lang="en-GB" sz="1600" b="1" i="0" u="none" strike="noStrike">
                          <a:solidFill>
                            <a:srgbClr val="000000"/>
                          </a:solidFill>
                          <a:latin typeface="Times New Roman"/>
                        </a:rPr>
                        <a:t>(t-test)</a:t>
                      </a:r>
                    </a:p>
                  </a:txBody>
                  <a:tcPr marL="7309" marR="7309" marT="7309" marB="0">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GB" sz="1600" b="1" i="0" u="none" strike="noStrike" dirty="0" smtClean="0">
                          <a:solidFill>
                            <a:srgbClr val="000000"/>
                          </a:solidFill>
                          <a:latin typeface="Times New Roman"/>
                        </a:rPr>
                        <a:t>F ratio (p value) </a:t>
                      </a:r>
                      <a:r>
                        <a:rPr lang="en-GB" sz="1600" b="1" i="0" u="none" strike="noStrike" dirty="0">
                          <a:solidFill>
                            <a:srgbClr val="000000"/>
                          </a:solidFill>
                          <a:latin typeface="Times New Roman"/>
                        </a:rPr>
                        <a:t/>
                      </a:r>
                      <a:br>
                        <a:rPr lang="en-GB" sz="1600" b="1" i="0" u="none" strike="noStrike" dirty="0">
                          <a:solidFill>
                            <a:srgbClr val="000000"/>
                          </a:solidFill>
                          <a:latin typeface="Times New Roman"/>
                        </a:rPr>
                      </a:br>
                      <a:r>
                        <a:rPr lang="en-GB" sz="1600" b="1" i="0" u="none" strike="noStrike" dirty="0">
                          <a:solidFill>
                            <a:srgbClr val="000000"/>
                          </a:solidFill>
                          <a:latin typeface="Times New Roman"/>
                        </a:rPr>
                        <a:t>(ANOVA)</a:t>
                      </a:r>
                    </a:p>
                  </a:txBody>
                  <a:tcPr marL="7309" marR="7309" marT="7309"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95708">
                <a:tc>
                  <a:txBody>
                    <a:bodyPr/>
                    <a:lstStyle/>
                    <a:p>
                      <a:pPr algn="l" fontAlgn="b"/>
                      <a:r>
                        <a:rPr lang="en-GB" sz="1600" b="1" i="0" u="none" strike="noStrike" dirty="0">
                          <a:solidFill>
                            <a:srgbClr val="000000"/>
                          </a:solidFill>
                          <a:latin typeface="Times New Roman"/>
                        </a:rPr>
                        <a:t>Country</a:t>
                      </a:r>
                    </a:p>
                  </a:txBody>
                  <a:tcPr marL="137160" marR="9144" marT="9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b"/>
                      <a:r>
                        <a:rPr lang="en-GB" sz="1600" b="0" i="0" u="none" strike="noStrike" dirty="0">
                          <a:solidFill>
                            <a:srgbClr val="000000"/>
                          </a:solidFill>
                          <a:latin typeface="Calibri"/>
                        </a:rPr>
                        <a:t> </a:t>
                      </a:r>
                    </a:p>
                  </a:txBody>
                  <a:tcPr marL="7309" marR="7309" marT="730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b"/>
                      <a:r>
                        <a:rPr lang="en-GB" sz="1600" b="0" i="0" u="none" strike="noStrike">
                          <a:solidFill>
                            <a:srgbClr val="000000"/>
                          </a:solidFill>
                          <a:latin typeface="Calibri"/>
                        </a:rPr>
                        <a:t> </a:t>
                      </a:r>
                    </a:p>
                  </a:txBody>
                  <a:tcPr marL="7309" marR="7309" marT="7309" marB="0" anchor="b">
                    <a:lnL>
                      <a:noFill/>
                    </a:lnL>
                    <a:lnR>
                      <a:noFill/>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b"/>
                      <a:r>
                        <a:rPr lang="en-GB" sz="1600" b="0" i="0" u="none" strike="noStrike">
                          <a:solidFill>
                            <a:srgbClr val="000000"/>
                          </a:solidFill>
                          <a:latin typeface="Times New Roman"/>
                        </a:rPr>
                        <a:t> </a:t>
                      </a:r>
                    </a:p>
                  </a:txBody>
                  <a:tcPr marL="7309" marR="7309" marT="7309" marB="0" anchor="b">
                    <a:lnL>
                      <a:noFill/>
                    </a:lnL>
                    <a:lnR>
                      <a:noFill/>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ctr"/>
                      <a:r>
                        <a:rPr lang="en-GB" sz="1600" b="0" i="0" u="none" strike="noStrike" dirty="0" smtClean="0">
                          <a:solidFill>
                            <a:srgbClr val="000000"/>
                          </a:solidFill>
                          <a:latin typeface="Times New Roman"/>
                        </a:rPr>
                        <a:t>0.86</a:t>
                      </a:r>
                      <a:r>
                        <a:rPr lang="en-GB" sz="1600" b="0" i="0" u="none" strike="noStrike" baseline="0" dirty="0" smtClean="0">
                          <a:solidFill>
                            <a:srgbClr val="000000"/>
                          </a:solidFill>
                          <a:latin typeface="Times New Roman"/>
                        </a:rPr>
                        <a:t>  (</a:t>
                      </a:r>
                      <a:r>
                        <a:rPr lang="en-GB" sz="1600" b="0" i="0" u="none" strike="noStrike" dirty="0" smtClean="0">
                          <a:solidFill>
                            <a:srgbClr val="000000"/>
                          </a:solidFill>
                          <a:latin typeface="Times New Roman"/>
                        </a:rPr>
                        <a:t>0.36)</a:t>
                      </a:r>
                      <a:endParaRPr lang="en-GB" sz="1600" b="0" i="0" u="none" strike="noStrike" dirty="0">
                        <a:solidFill>
                          <a:srgbClr val="000000"/>
                        </a:solidFill>
                        <a:latin typeface="Times New Roman"/>
                      </a:endParaRPr>
                    </a:p>
                  </a:txBody>
                  <a:tcPr marL="7309" marR="7309" marT="7309"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r>
              <a:tr h="235252">
                <a:tc>
                  <a:txBody>
                    <a:bodyPr/>
                    <a:lstStyle/>
                    <a:p>
                      <a:pPr algn="l" fontAlgn="b"/>
                      <a:r>
                        <a:rPr lang="en-GB" sz="1600" b="0" i="0" u="none" strike="noStrike" dirty="0" smtClean="0">
                          <a:solidFill>
                            <a:srgbClr val="000000"/>
                          </a:solidFill>
                          <a:latin typeface="Times New Roman"/>
                        </a:rPr>
                        <a:t>    Kenya </a:t>
                      </a:r>
                      <a:r>
                        <a:rPr lang="en-GB" sz="1600" b="0" i="0" u="none" strike="noStrike" dirty="0">
                          <a:solidFill>
                            <a:srgbClr val="000000"/>
                          </a:solidFill>
                          <a:latin typeface="Times New Roman"/>
                        </a:rPr>
                        <a:t>(n = 30)</a:t>
                      </a:r>
                    </a:p>
                  </a:txBody>
                  <a:tcPr marL="137160" marR="9144" marT="9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b"/>
                      <a:r>
                        <a:rPr lang="en-GB" sz="1600" b="0" i="0" u="none" strike="noStrike" dirty="0">
                          <a:solidFill>
                            <a:srgbClr val="000000"/>
                          </a:solidFill>
                          <a:latin typeface="Times New Roman"/>
                        </a:rPr>
                        <a:t>17.42</a:t>
                      </a:r>
                    </a:p>
                  </a:txBody>
                  <a:tcPr marL="7309" marR="7309" marT="7309" marB="0" anchor="b">
                    <a:lnL w="635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fontAlgn="b"/>
                      <a:r>
                        <a:rPr lang="en-GB" sz="1600" b="0" i="0" u="none" strike="noStrike">
                          <a:solidFill>
                            <a:srgbClr val="000000"/>
                          </a:solidFill>
                          <a:latin typeface="Times New Roman"/>
                        </a:rPr>
                        <a:t>15.17</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a:solidFill>
                            <a:srgbClr val="000000"/>
                          </a:solidFill>
                          <a:latin typeface="Times New Roman"/>
                        </a:rPr>
                        <a:t>0.32</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a:solidFill>
                            <a:srgbClr val="000000"/>
                          </a:solidFill>
                          <a:latin typeface="Calibri"/>
                        </a:rPr>
                        <a:t> </a:t>
                      </a:r>
                    </a:p>
                  </a:txBody>
                  <a:tcPr marL="7309" marR="7309" marT="7309"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35252">
                <a:tc>
                  <a:txBody>
                    <a:bodyPr/>
                    <a:lstStyle/>
                    <a:p>
                      <a:pPr algn="l" fontAlgn="b"/>
                      <a:r>
                        <a:rPr lang="en-GB" sz="1600" b="0" i="0" u="none" strike="noStrike" dirty="0" smtClean="0">
                          <a:solidFill>
                            <a:srgbClr val="000000"/>
                          </a:solidFill>
                          <a:latin typeface="Times New Roman"/>
                        </a:rPr>
                        <a:t>    Swaziland </a:t>
                      </a:r>
                      <a:r>
                        <a:rPr lang="en-GB" sz="1600" b="0" i="0" u="none" strike="noStrike" dirty="0">
                          <a:solidFill>
                            <a:srgbClr val="000000"/>
                          </a:solidFill>
                          <a:latin typeface="Times New Roman"/>
                        </a:rPr>
                        <a:t>(n = 10)</a:t>
                      </a:r>
                    </a:p>
                  </a:txBody>
                  <a:tcPr marL="137160" marR="9144" marT="9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b"/>
                      <a:r>
                        <a:rPr lang="en-GB" sz="1600" b="0" i="0" u="none" strike="noStrike" dirty="0">
                          <a:solidFill>
                            <a:srgbClr val="000000"/>
                          </a:solidFill>
                          <a:latin typeface="Times New Roman"/>
                        </a:rPr>
                        <a:t>13.81</a:t>
                      </a:r>
                    </a:p>
                  </a:txBody>
                  <a:tcPr marL="7309" marR="7309" marT="7309" marB="0" anchor="b">
                    <a:lnL w="635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fontAlgn="b"/>
                      <a:r>
                        <a:rPr lang="en-GB" sz="1600" b="0" i="0" u="none" strike="noStrike">
                          <a:solidFill>
                            <a:srgbClr val="000000"/>
                          </a:solidFill>
                          <a:latin typeface="Times New Roman"/>
                        </a:rPr>
                        <a:t>15.36</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a:solidFill>
                            <a:srgbClr val="000000"/>
                          </a:solidFill>
                          <a:latin typeface="Times New Roman"/>
                        </a:rPr>
                        <a:t>0.68</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a:solidFill>
                            <a:srgbClr val="000000"/>
                          </a:solidFill>
                          <a:latin typeface="Calibri"/>
                        </a:rPr>
                        <a:t> </a:t>
                      </a:r>
                    </a:p>
                  </a:txBody>
                  <a:tcPr marL="7309" marR="7309" marT="7309"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35252">
                <a:tc>
                  <a:txBody>
                    <a:bodyPr/>
                    <a:lstStyle/>
                    <a:p>
                      <a:pPr algn="l" fontAlgn="b"/>
                      <a:r>
                        <a:rPr lang="en-GB" sz="1600" b="1" i="0" u="none" strike="noStrike" dirty="0">
                          <a:solidFill>
                            <a:srgbClr val="000000"/>
                          </a:solidFill>
                          <a:latin typeface="Times New Roman"/>
                        </a:rPr>
                        <a:t>HR Integration</a:t>
                      </a:r>
                    </a:p>
                  </a:txBody>
                  <a:tcPr marL="137160" marR="9144" marT="9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b"/>
                      <a:r>
                        <a:rPr lang="en-GB" sz="1600" b="0" i="0" u="none" strike="noStrike" dirty="0">
                          <a:solidFill>
                            <a:srgbClr val="000000"/>
                          </a:solidFill>
                          <a:latin typeface="Times New Roman"/>
                        </a:rPr>
                        <a:t> </a:t>
                      </a:r>
                    </a:p>
                  </a:txBody>
                  <a:tcPr marL="7309" marR="7309" marT="7309" marB="0" anchor="b">
                    <a:lnL w="635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fontAlgn="b"/>
                      <a:endParaRPr lang="en-GB" sz="1600" b="0" i="0" u="none" strike="noStrike" dirty="0">
                        <a:solidFill>
                          <a:srgbClr val="000000"/>
                        </a:solidFill>
                        <a:latin typeface="Times New Roman"/>
                      </a:endParaRPr>
                    </a:p>
                  </a:txBody>
                  <a:tcPr marL="7309" marR="7309" marT="7309" marB="0" anchor="b">
                    <a:lnL>
                      <a:noFill/>
                    </a:lnL>
                    <a:lnR>
                      <a:noFill/>
                    </a:lnR>
                    <a:lnT>
                      <a:noFill/>
                    </a:lnT>
                    <a:lnB>
                      <a:noFill/>
                    </a:lnB>
                    <a:solidFill>
                      <a:schemeClr val="bg1"/>
                    </a:solidFill>
                  </a:tcPr>
                </a:tc>
                <a:tc>
                  <a:txBody>
                    <a:bodyPr/>
                    <a:lstStyle/>
                    <a:p>
                      <a:pPr algn="ctr" fontAlgn="b"/>
                      <a:endParaRPr lang="en-GB" sz="1600" b="0" i="0" u="none" strike="noStrike" dirty="0">
                        <a:solidFill>
                          <a:srgbClr val="000000"/>
                        </a:solidFill>
                        <a:latin typeface="Times New Roman"/>
                      </a:endParaRPr>
                    </a:p>
                  </a:txBody>
                  <a:tcPr marL="7309" marR="7309" marT="7309" marB="0" anchor="b">
                    <a:lnL>
                      <a:noFill/>
                    </a:lnL>
                    <a:lnR>
                      <a:noFill/>
                    </a:lnR>
                    <a:lnT>
                      <a:noFill/>
                    </a:lnT>
                    <a:lnB>
                      <a:noFill/>
                    </a:lnB>
                    <a:solidFill>
                      <a:schemeClr val="bg1"/>
                    </a:solidFill>
                  </a:tcPr>
                </a:tc>
                <a:tc>
                  <a:txBody>
                    <a:bodyPr/>
                    <a:lstStyle/>
                    <a:p>
                      <a:pPr algn="ctr" fontAlgn="ctr"/>
                      <a:r>
                        <a:rPr lang="en-GB" sz="1600" b="0" i="0" u="none" strike="noStrike" dirty="0" smtClean="0">
                          <a:solidFill>
                            <a:srgbClr val="000000"/>
                          </a:solidFill>
                          <a:latin typeface="Times New Roman"/>
                        </a:rPr>
                        <a:t>2.04</a:t>
                      </a:r>
                      <a:r>
                        <a:rPr lang="en-GB" sz="1600" b="0" i="0" u="none" strike="noStrike" baseline="0" dirty="0" smtClean="0">
                          <a:solidFill>
                            <a:srgbClr val="000000"/>
                          </a:solidFill>
                          <a:latin typeface="Times New Roman"/>
                        </a:rPr>
                        <a:t>  (</a:t>
                      </a:r>
                      <a:r>
                        <a:rPr lang="en-GB" sz="1600" b="0" i="0" u="none" strike="noStrike" dirty="0" smtClean="0">
                          <a:solidFill>
                            <a:srgbClr val="000000"/>
                          </a:solidFill>
                          <a:latin typeface="Times New Roman"/>
                        </a:rPr>
                        <a:t>0.16)</a:t>
                      </a:r>
                      <a:endParaRPr lang="en-GB" sz="1600" b="0" i="0" u="none" strike="noStrike" dirty="0">
                        <a:solidFill>
                          <a:srgbClr val="000000"/>
                        </a:solidFill>
                        <a:latin typeface="Times New Roman"/>
                      </a:endParaRPr>
                    </a:p>
                  </a:txBody>
                  <a:tcPr marL="7309" marR="7309" marT="7309"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35252">
                <a:tc>
                  <a:txBody>
                    <a:bodyPr/>
                    <a:lstStyle/>
                    <a:p>
                      <a:pPr algn="l" fontAlgn="b"/>
                      <a:r>
                        <a:rPr lang="en-GB" sz="1600" b="0" i="0" u="none" strike="noStrike" dirty="0" smtClean="0">
                          <a:solidFill>
                            <a:srgbClr val="000000"/>
                          </a:solidFill>
                          <a:latin typeface="Times New Roman"/>
                        </a:rPr>
                        <a:t>    Least </a:t>
                      </a:r>
                      <a:r>
                        <a:rPr lang="en-GB" sz="1600" b="0" i="0" u="none" strike="noStrike" dirty="0">
                          <a:solidFill>
                            <a:srgbClr val="000000"/>
                          </a:solidFill>
                          <a:latin typeface="Times New Roman"/>
                        </a:rPr>
                        <a:t>change (n = 29)</a:t>
                      </a:r>
                    </a:p>
                  </a:txBody>
                  <a:tcPr marL="137160" marR="9144" marT="9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b"/>
                      <a:r>
                        <a:rPr lang="en-GB" sz="1600" b="0" i="0" u="none" strike="noStrike">
                          <a:solidFill>
                            <a:srgbClr val="000000"/>
                          </a:solidFill>
                          <a:latin typeface="Times New Roman"/>
                        </a:rPr>
                        <a:t>17.72</a:t>
                      </a:r>
                    </a:p>
                  </a:txBody>
                  <a:tcPr marL="7309" marR="7309" marT="7309" marB="0" anchor="b">
                    <a:lnL w="635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fontAlgn="b"/>
                      <a:r>
                        <a:rPr lang="en-GB" sz="1600" b="0" i="0" u="none" strike="noStrike" dirty="0">
                          <a:solidFill>
                            <a:srgbClr val="000000"/>
                          </a:solidFill>
                          <a:latin typeface="Times New Roman"/>
                        </a:rPr>
                        <a:t>14.88</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a:solidFill>
                            <a:srgbClr val="000000"/>
                          </a:solidFill>
                          <a:latin typeface="Times New Roman"/>
                        </a:rPr>
                        <a:t>0.19</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a:solidFill>
                            <a:srgbClr val="000000"/>
                          </a:solidFill>
                          <a:latin typeface="Calibri"/>
                        </a:rPr>
                        <a:t> </a:t>
                      </a:r>
                    </a:p>
                  </a:txBody>
                  <a:tcPr marL="7309" marR="7309" marT="7309"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35252">
                <a:tc>
                  <a:txBody>
                    <a:bodyPr/>
                    <a:lstStyle/>
                    <a:p>
                      <a:pPr algn="l" fontAlgn="b"/>
                      <a:r>
                        <a:rPr lang="en-GB" sz="1600" b="0" i="0" u="none" strike="noStrike" dirty="0" smtClean="0">
                          <a:solidFill>
                            <a:srgbClr val="000000"/>
                          </a:solidFill>
                          <a:latin typeface="Times New Roman"/>
                        </a:rPr>
                        <a:t>    Most </a:t>
                      </a:r>
                      <a:r>
                        <a:rPr lang="en-GB" sz="1600" b="0" i="0" u="none" strike="noStrike" dirty="0">
                          <a:solidFill>
                            <a:srgbClr val="000000"/>
                          </a:solidFill>
                          <a:latin typeface="Times New Roman"/>
                        </a:rPr>
                        <a:t>change (n = 11)</a:t>
                      </a:r>
                    </a:p>
                  </a:txBody>
                  <a:tcPr marL="137160" marR="9144" marT="9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b"/>
                      <a:r>
                        <a:rPr lang="en-GB" sz="1600" b="0" i="0" u="none" strike="noStrike">
                          <a:solidFill>
                            <a:srgbClr val="000000"/>
                          </a:solidFill>
                          <a:latin typeface="Times New Roman"/>
                        </a:rPr>
                        <a:t>13.34</a:t>
                      </a:r>
                    </a:p>
                  </a:txBody>
                  <a:tcPr marL="7309" marR="7309" marT="7309" marB="0" anchor="b">
                    <a:lnL w="635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fontAlgn="b"/>
                      <a:r>
                        <a:rPr lang="en-GB" sz="1600" b="0" i="0" u="none" strike="noStrike">
                          <a:solidFill>
                            <a:srgbClr val="000000"/>
                          </a:solidFill>
                          <a:latin typeface="Times New Roman"/>
                        </a:rPr>
                        <a:t>16.09</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a:solidFill>
                            <a:srgbClr val="000000"/>
                          </a:solidFill>
                          <a:latin typeface="Times New Roman"/>
                        </a:rPr>
                        <a:t>0.50</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a:solidFill>
                            <a:srgbClr val="000000"/>
                          </a:solidFill>
                          <a:latin typeface="Calibri"/>
                        </a:rPr>
                        <a:t> </a:t>
                      </a:r>
                    </a:p>
                  </a:txBody>
                  <a:tcPr marL="7309" marR="7309" marT="7309"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35252">
                <a:tc>
                  <a:txBody>
                    <a:bodyPr/>
                    <a:lstStyle/>
                    <a:p>
                      <a:pPr algn="l" fontAlgn="b"/>
                      <a:r>
                        <a:rPr lang="en-GB" sz="1600" b="1" i="0" u="none" strike="noStrike" dirty="0">
                          <a:solidFill>
                            <a:srgbClr val="000000"/>
                          </a:solidFill>
                          <a:latin typeface="Times New Roman"/>
                        </a:rPr>
                        <a:t>Facility Type</a:t>
                      </a:r>
                    </a:p>
                  </a:txBody>
                  <a:tcPr marL="137160" marR="9144" marT="9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b"/>
                      <a:r>
                        <a:rPr lang="en-GB" sz="1600" b="0" i="0" u="none" strike="noStrike">
                          <a:solidFill>
                            <a:srgbClr val="000000"/>
                          </a:solidFill>
                          <a:latin typeface="Calibri"/>
                        </a:rPr>
                        <a:t> </a:t>
                      </a:r>
                    </a:p>
                  </a:txBody>
                  <a:tcPr marL="7309" marR="7309" marT="7309" marB="0" anchor="b">
                    <a:lnL w="635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fontAlgn="b"/>
                      <a:endParaRPr lang="en-GB" sz="1600" b="0" i="0" u="none" strike="noStrike" dirty="0">
                        <a:solidFill>
                          <a:srgbClr val="000000"/>
                        </a:solidFill>
                        <a:latin typeface="Calibri"/>
                      </a:endParaRPr>
                    </a:p>
                  </a:txBody>
                  <a:tcPr marL="7309" marR="7309" marT="7309" marB="0" anchor="b">
                    <a:lnL>
                      <a:noFill/>
                    </a:lnL>
                    <a:lnR>
                      <a:noFill/>
                    </a:lnR>
                    <a:lnT>
                      <a:noFill/>
                    </a:lnT>
                    <a:lnB>
                      <a:noFill/>
                    </a:lnB>
                    <a:solidFill>
                      <a:schemeClr val="bg1"/>
                    </a:solidFill>
                  </a:tcPr>
                </a:tc>
                <a:tc>
                  <a:txBody>
                    <a:bodyPr/>
                    <a:lstStyle/>
                    <a:p>
                      <a:pPr algn="ctr" fontAlgn="b"/>
                      <a:endParaRPr lang="en-GB" sz="1600" b="0" i="0" u="none" strike="noStrike">
                        <a:solidFill>
                          <a:srgbClr val="000000"/>
                        </a:solidFill>
                        <a:latin typeface="Times New Roman"/>
                      </a:endParaRPr>
                    </a:p>
                  </a:txBody>
                  <a:tcPr marL="7309" marR="7309" marT="7309" marB="0" anchor="b">
                    <a:lnL>
                      <a:noFill/>
                    </a:lnL>
                    <a:lnR>
                      <a:noFill/>
                    </a:lnR>
                    <a:lnT>
                      <a:noFill/>
                    </a:lnT>
                    <a:lnB>
                      <a:noFill/>
                    </a:lnB>
                    <a:solidFill>
                      <a:schemeClr val="bg1"/>
                    </a:solidFill>
                  </a:tcPr>
                </a:tc>
                <a:tc>
                  <a:txBody>
                    <a:bodyPr/>
                    <a:lstStyle/>
                    <a:p>
                      <a:pPr algn="ctr" fontAlgn="ctr"/>
                      <a:r>
                        <a:rPr lang="en-GB" sz="1600" b="1" i="0" u="none" strike="noStrike" dirty="0" smtClean="0">
                          <a:solidFill>
                            <a:srgbClr val="000000"/>
                          </a:solidFill>
                          <a:latin typeface="Times New Roman"/>
                        </a:rPr>
                        <a:t>4.71  (0.00)</a:t>
                      </a:r>
                      <a:endParaRPr lang="en-GB" sz="1600" b="1" i="0" u="none" strike="noStrike" dirty="0">
                        <a:solidFill>
                          <a:srgbClr val="000000"/>
                        </a:solidFill>
                        <a:latin typeface="Times New Roman"/>
                      </a:endParaRPr>
                    </a:p>
                  </a:txBody>
                  <a:tcPr marL="7309" marR="7309" marT="7309"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35252">
                <a:tc>
                  <a:txBody>
                    <a:bodyPr/>
                    <a:lstStyle/>
                    <a:p>
                      <a:pPr algn="l" fontAlgn="b"/>
                      <a:r>
                        <a:rPr lang="en-GB" sz="1600" b="0" i="0" u="none" strike="noStrike" dirty="0" smtClean="0">
                          <a:solidFill>
                            <a:srgbClr val="000000"/>
                          </a:solidFill>
                          <a:latin typeface="Times New Roman"/>
                        </a:rPr>
                        <a:t>    Hospital </a:t>
                      </a:r>
                      <a:r>
                        <a:rPr lang="en-GB" sz="1600" b="0" i="0" u="none" strike="noStrike" dirty="0">
                          <a:solidFill>
                            <a:srgbClr val="000000"/>
                          </a:solidFill>
                          <a:latin typeface="Times New Roman"/>
                        </a:rPr>
                        <a:t>(n = 2)</a:t>
                      </a:r>
                    </a:p>
                  </a:txBody>
                  <a:tcPr marL="137160" marR="9144" marT="9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b"/>
                      <a:r>
                        <a:rPr lang="en-GB" sz="1600" b="0" i="0" u="none" strike="noStrike">
                          <a:solidFill>
                            <a:srgbClr val="000000"/>
                          </a:solidFill>
                          <a:latin typeface="Times New Roman"/>
                        </a:rPr>
                        <a:t>10.71</a:t>
                      </a:r>
                    </a:p>
                  </a:txBody>
                  <a:tcPr marL="7309" marR="7309" marT="7309" marB="0" anchor="b">
                    <a:lnL w="635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fontAlgn="b"/>
                      <a:r>
                        <a:rPr lang="en-GB" sz="1600" b="0" i="0" u="none" strike="noStrike">
                          <a:solidFill>
                            <a:srgbClr val="000000"/>
                          </a:solidFill>
                          <a:latin typeface="Times New Roman"/>
                        </a:rPr>
                        <a:t>24.87</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a:solidFill>
                            <a:srgbClr val="000000"/>
                          </a:solidFill>
                          <a:latin typeface="Times New Roman"/>
                        </a:rPr>
                        <a:t>0.52</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a:solidFill>
                            <a:srgbClr val="000000"/>
                          </a:solidFill>
                          <a:latin typeface="Calibri"/>
                        </a:rPr>
                        <a:t> </a:t>
                      </a:r>
                    </a:p>
                  </a:txBody>
                  <a:tcPr marL="7309" marR="7309" marT="7309"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35252">
                <a:tc>
                  <a:txBody>
                    <a:bodyPr/>
                    <a:lstStyle/>
                    <a:p>
                      <a:pPr algn="l" fontAlgn="b"/>
                      <a:r>
                        <a:rPr lang="en-GB" sz="1600" b="0" i="0" u="none" strike="noStrike" dirty="0" smtClean="0">
                          <a:solidFill>
                            <a:srgbClr val="000000"/>
                          </a:solidFill>
                          <a:latin typeface="Times New Roman"/>
                        </a:rPr>
                        <a:t>    District </a:t>
                      </a:r>
                      <a:r>
                        <a:rPr lang="en-GB" sz="1600" b="0" i="0" u="none" strike="noStrike" dirty="0">
                          <a:solidFill>
                            <a:srgbClr val="000000"/>
                          </a:solidFill>
                          <a:latin typeface="Times New Roman"/>
                        </a:rPr>
                        <a:t>Hospital (n= 5)</a:t>
                      </a:r>
                    </a:p>
                  </a:txBody>
                  <a:tcPr marL="137160" marR="9144" marT="9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b"/>
                      <a:r>
                        <a:rPr lang="en-GB" sz="1600" b="0" i="0" u="none" strike="noStrike">
                          <a:solidFill>
                            <a:srgbClr val="000000"/>
                          </a:solidFill>
                          <a:latin typeface="Times New Roman"/>
                        </a:rPr>
                        <a:t>15.86</a:t>
                      </a:r>
                    </a:p>
                  </a:txBody>
                  <a:tcPr marL="7309" marR="7309" marT="7309" marB="0" anchor="b">
                    <a:lnL w="635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fontAlgn="b"/>
                      <a:r>
                        <a:rPr lang="en-GB" sz="1600" b="0" i="0" u="none" strike="noStrike" dirty="0">
                          <a:solidFill>
                            <a:srgbClr val="000000"/>
                          </a:solidFill>
                          <a:latin typeface="Times New Roman"/>
                        </a:rPr>
                        <a:t>15.65</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a:solidFill>
                            <a:srgbClr val="000000"/>
                          </a:solidFill>
                          <a:latin typeface="Times New Roman"/>
                        </a:rPr>
                        <a:t>0.95</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a:solidFill>
                            <a:srgbClr val="000000"/>
                          </a:solidFill>
                          <a:latin typeface="Calibri"/>
                        </a:rPr>
                        <a:t> </a:t>
                      </a:r>
                    </a:p>
                  </a:txBody>
                  <a:tcPr marL="7309" marR="7309" marT="7309"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35252">
                <a:tc>
                  <a:txBody>
                    <a:bodyPr/>
                    <a:lstStyle/>
                    <a:p>
                      <a:pPr algn="l" fontAlgn="b"/>
                      <a:r>
                        <a:rPr lang="en-GB" sz="1600" b="0" i="0" u="none" strike="noStrike" dirty="0" smtClean="0">
                          <a:solidFill>
                            <a:srgbClr val="000000"/>
                          </a:solidFill>
                          <a:latin typeface="Times New Roman"/>
                        </a:rPr>
                        <a:t>    Sub </a:t>
                      </a:r>
                      <a:r>
                        <a:rPr lang="en-GB" sz="1600" b="0" i="0" u="none" strike="noStrike" dirty="0">
                          <a:solidFill>
                            <a:srgbClr val="000000"/>
                          </a:solidFill>
                          <a:latin typeface="Times New Roman"/>
                        </a:rPr>
                        <a:t>District Hospital (n = 6)</a:t>
                      </a:r>
                    </a:p>
                  </a:txBody>
                  <a:tcPr marL="137160" marR="9144" marT="9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b"/>
                      <a:r>
                        <a:rPr lang="en-GB" sz="1600" b="0" i="0" u="none" strike="noStrike">
                          <a:solidFill>
                            <a:srgbClr val="000000"/>
                          </a:solidFill>
                          <a:latin typeface="Times New Roman"/>
                        </a:rPr>
                        <a:t>10.11</a:t>
                      </a:r>
                    </a:p>
                  </a:txBody>
                  <a:tcPr marL="7309" marR="7309" marT="7309" marB="0" anchor="b">
                    <a:lnL w="635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fontAlgn="b"/>
                      <a:r>
                        <a:rPr lang="en-GB" sz="1600" b="0" i="0" u="none" strike="noStrike" dirty="0">
                          <a:solidFill>
                            <a:srgbClr val="000000"/>
                          </a:solidFill>
                          <a:latin typeface="Times New Roman"/>
                        </a:rPr>
                        <a:t>16.24</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a:solidFill>
                            <a:srgbClr val="000000"/>
                          </a:solidFill>
                          <a:latin typeface="Times New Roman"/>
                        </a:rPr>
                        <a:t>0.13</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a:solidFill>
                            <a:srgbClr val="000000"/>
                          </a:solidFill>
                          <a:latin typeface="Calibri"/>
                        </a:rPr>
                        <a:t> </a:t>
                      </a:r>
                    </a:p>
                  </a:txBody>
                  <a:tcPr marL="7309" marR="7309" marT="7309"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35252">
                <a:tc>
                  <a:txBody>
                    <a:bodyPr/>
                    <a:lstStyle/>
                    <a:p>
                      <a:pPr algn="l" fontAlgn="b"/>
                      <a:r>
                        <a:rPr lang="en-GB" sz="1600" b="0" i="0" u="none" strike="noStrike" dirty="0" smtClean="0">
                          <a:solidFill>
                            <a:srgbClr val="000000"/>
                          </a:solidFill>
                          <a:latin typeface="Times New Roman"/>
                        </a:rPr>
                        <a:t>    Health </a:t>
                      </a:r>
                      <a:r>
                        <a:rPr lang="en-GB" sz="1600" b="0" i="0" u="none" strike="noStrike" dirty="0">
                          <a:solidFill>
                            <a:srgbClr val="000000"/>
                          </a:solidFill>
                          <a:latin typeface="Times New Roman"/>
                        </a:rPr>
                        <a:t>Centre (n = 17)</a:t>
                      </a:r>
                    </a:p>
                  </a:txBody>
                  <a:tcPr marL="137160" marR="9144" marT="9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b"/>
                      <a:r>
                        <a:rPr lang="en-GB" sz="1600" b="1" i="0" u="none" strike="noStrike">
                          <a:solidFill>
                            <a:srgbClr val="000000"/>
                          </a:solidFill>
                          <a:latin typeface="Times New Roman"/>
                        </a:rPr>
                        <a:t>19.40</a:t>
                      </a:r>
                    </a:p>
                  </a:txBody>
                  <a:tcPr marL="7309" marR="7309" marT="7309" marB="0" anchor="b">
                    <a:lnL w="635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fontAlgn="b"/>
                      <a:r>
                        <a:rPr lang="en-GB" sz="1600" b="1" i="0" u="none" strike="noStrike" dirty="0">
                          <a:solidFill>
                            <a:srgbClr val="000000"/>
                          </a:solidFill>
                          <a:latin typeface="Times New Roman"/>
                        </a:rPr>
                        <a:t>10.54</a:t>
                      </a:r>
                    </a:p>
                  </a:txBody>
                  <a:tcPr marL="7309" marR="7309" marT="7309" marB="0" anchor="b">
                    <a:lnL>
                      <a:noFill/>
                    </a:lnL>
                    <a:lnR>
                      <a:noFill/>
                    </a:lnR>
                    <a:lnT>
                      <a:noFill/>
                    </a:lnT>
                    <a:lnB>
                      <a:noFill/>
                    </a:lnB>
                    <a:solidFill>
                      <a:schemeClr val="bg1"/>
                    </a:solidFill>
                  </a:tcPr>
                </a:tc>
                <a:tc>
                  <a:txBody>
                    <a:bodyPr/>
                    <a:lstStyle/>
                    <a:p>
                      <a:pPr algn="ctr" fontAlgn="b"/>
                      <a:r>
                        <a:rPr lang="en-GB" sz="1600" b="1" i="0" u="none" strike="noStrike">
                          <a:solidFill>
                            <a:srgbClr val="000000"/>
                          </a:solidFill>
                          <a:latin typeface="Times New Roman"/>
                        </a:rPr>
                        <a:t>0.00</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dirty="0">
                          <a:solidFill>
                            <a:srgbClr val="000000"/>
                          </a:solidFill>
                          <a:latin typeface="Calibri"/>
                        </a:rPr>
                        <a:t> </a:t>
                      </a:r>
                    </a:p>
                  </a:txBody>
                  <a:tcPr marL="7309" marR="7309" marT="7309"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35252">
                <a:tc>
                  <a:txBody>
                    <a:bodyPr/>
                    <a:lstStyle/>
                    <a:p>
                      <a:pPr algn="l" fontAlgn="b"/>
                      <a:r>
                        <a:rPr lang="en-GB" sz="1600" b="0" i="0" u="none" strike="noStrike" dirty="0" smtClean="0">
                          <a:solidFill>
                            <a:srgbClr val="000000"/>
                          </a:solidFill>
                          <a:latin typeface="Times New Roman"/>
                        </a:rPr>
                        <a:t>    Public </a:t>
                      </a:r>
                      <a:r>
                        <a:rPr lang="en-GB" sz="1600" b="0" i="0" u="none" strike="noStrike" dirty="0">
                          <a:solidFill>
                            <a:srgbClr val="000000"/>
                          </a:solidFill>
                          <a:latin typeface="Times New Roman"/>
                        </a:rPr>
                        <a:t>Health Unit (n = 2)</a:t>
                      </a:r>
                    </a:p>
                  </a:txBody>
                  <a:tcPr marL="137160" marR="9144" marT="9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b"/>
                      <a:r>
                        <a:rPr lang="en-GB" sz="1600" b="0" i="0" u="none" strike="noStrike">
                          <a:solidFill>
                            <a:srgbClr val="000000"/>
                          </a:solidFill>
                          <a:latin typeface="Times New Roman"/>
                        </a:rPr>
                        <a:t>17.60</a:t>
                      </a:r>
                    </a:p>
                  </a:txBody>
                  <a:tcPr marL="7309" marR="7309" marT="7309" marB="0" anchor="b">
                    <a:lnL w="635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fontAlgn="b"/>
                      <a:r>
                        <a:rPr lang="en-GB" sz="1600" b="0" i="0" u="none" strike="noStrike" dirty="0">
                          <a:solidFill>
                            <a:srgbClr val="000000"/>
                          </a:solidFill>
                          <a:latin typeface="Times New Roman"/>
                        </a:rPr>
                        <a:t>21.78</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dirty="0">
                          <a:solidFill>
                            <a:srgbClr val="000000"/>
                          </a:solidFill>
                          <a:latin typeface="Times New Roman"/>
                        </a:rPr>
                        <a:t>0.68</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a:solidFill>
                            <a:srgbClr val="000000"/>
                          </a:solidFill>
                          <a:latin typeface="Calibri"/>
                        </a:rPr>
                        <a:t> </a:t>
                      </a:r>
                    </a:p>
                  </a:txBody>
                  <a:tcPr marL="7309" marR="7309" marT="7309"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35252">
                <a:tc>
                  <a:txBody>
                    <a:bodyPr/>
                    <a:lstStyle/>
                    <a:p>
                      <a:pPr algn="l" fontAlgn="b"/>
                      <a:r>
                        <a:rPr lang="en-GB" sz="1600" b="0" i="0" u="none" strike="noStrike" dirty="0" smtClean="0">
                          <a:solidFill>
                            <a:srgbClr val="000000"/>
                          </a:solidFill>
                          <a:latin typeface="Times New Roman"/>
                        </a:rPr>
                        <a:t>    SRH </a:t>
                      </a:r>
                      <a:r>
                        <a:rPr lang="en-GB" sz="1600" b="0" i="0" u="none" strike="noStrike" dirty="0">
                          <a:solidFill>
                            <a:srgbClr val="000000"/>
                          </a:solidFill>
                          <a:latin typeface="Times New Roman"/>
                        </a:rPr>
                        <a:t>Clinic (n = 8)</a:t>
                      </a:r>
                    </a:p>
                  </a:txBody>
                  <a:tcPr marL="137160" marR="9144" marT="9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b"/>
                      <a:r>
                        <a:rPr lang="en-GB" sz="1600" b="0" i="0" u="none" strike="noStrike">
                          <a:solidFill>
                            <a:srgbClr val="000000"/>
                          </a:solidFill>
                          <a:latin typeface="Times New Roman"/>
                        </a:rPr>
                        <a:t>16.79</a:t>
                      </a:r>
                    </a:p>
                  </a:txBody>
                  <a:tcPr marL="7309" marR="7309" marT="7309" marB="0" anchor="b">
                    <a:lnL w="635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fontAlgn="b"/>
                      <a:r>
                        <a:rPr lang="en-GB" sz="1600" b="0" i="0" u="none" strike="noStrike" dirty="0">
                          <a:solidFill>
                            <a:srgbClr val="000000"/>
                          </a:solidFill>
                          <a:latin typeface="Times New Roman"/>
                        </a:rPr>
                        <a:t>20.04</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a:solidFill>
                            <a:srgbClr val="000000"/>
                          </a:solidFill>
                          <a:latin typeface="Times New Roman"/>
                        </a:rPr>
                        <a:t>0.46</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a:solidFill>
                            <a:srgbClr val="000000"/>
                          </a:solidFill>
                          <a:latin typeface="Times New Roman"/>
                        </a:rPr>
                        <a:t> </a:t>
                      </a:r>
                    </a:p>
                  </a:txBody>
                  <a:tcPr marL="7309" marR="7309" marT="7309"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35252">
                <a:tc>
                  <a:txBody>
                    <a:bodyPr/>
                    <a:lstStyle/>
                    <a:p>
                      <a:pPr algn="l" fontAlgn="b"/>
                      <a:r>
                        <a:rPr lang="en-GB" sz="1600" b="1" i="0" u="none" strike="noStrike" dirty="0">
                          <a:solidFill>
                            <a:srgbClr val="000000"/>
                          </a:solidFill>
                          <a:latin typeface="Times New Roman"/>
                        </a:rPr>
                        <a:t>Model</a:t>
                      </a:r>
                    </a:p>
                  </a:txBody>
                  <a:tcPr marL="137160" marR="9144" marT="9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b"/>
                      <a:r>
                        <a:rPr lang="en-GB" sz="1600" b="0" i="0" u="none" strike="noStrike">
                          <a:solidFill>
                            <a:srgbClr val="000000"/>
                          </a:solidFill>
                          <a:latin typeface="Calibri"/>
                        </a:rPr>
                        <a:t> </a:t>
                      </a:r>
                    </a:p>
                  </a:txBody>
                  <a:tcPr marL="7309" marR="7309" marT="7309" marB="0" anchor="b">
                    <a:lnL w="635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fontAlgn="b"/>
                      <a:endParaRPr lang="en-GB" sz="1600" b="0" i="0" u="none" strike="noStrike">
                        <a:solidFill>
                          <a:srgbClr val="000000"/>
                        </a:solidFill>
                        <a:latin typeface="Calibri"/>
                      </a:endParaRPr>
                    </a:p>
                  </a:txBody>
                  <a:tcPr marL="7309" marR="7309" marT="7309" marB="0" anchor="b">
                    <a:lnL>
                      <a:noFill/>
                    </a:lnL>
                    <a:lnR>
                      <a:noFill/>
                    </a:lnR>
                    <a:lnT>
                      <a:noFill/>
                    </a:lnT>
                    <a:lnB>
                      <a:noFill/>
                    </a:lnB>
                    <a:solidFill>
                      <a:schemeClr val="bg1"/>
                    </a:solidFill>
                  </a:tcPr>
                </a:tc>
                <a:tc>
                  <a:txBody>
                    <a:bodyPr/>
                    <a:lstStyle/>
                    <a:p>
                      <a:pPr algn="ctr" fontAlgn="b"/>
                      <a:endParaRPr lang="en-GB" sz="1600" b="0" i="0" u="none" strike="noStrike">
                        <a:solidFill>
                          <a:srgbClr val="000000"/>
                        </a:solidFill>
                        <a:latin typeface="Times New Roman"/>
                      </a:endParaRPr>
                    </a:p>
                  </a:txBody>
                  <a:tcPr marL="7309" marR="7309" marT="7309" marB="0" anchor="b">
                    <a:lnL>
                      <a:noFill/>
                    </a:lnL>
                    <a:lnR>
                      <a:noFill/>
                    </a:lnR>
                    <a:lnT>
                      <a:noFill/>
                    </a:lnT>
                    <a:lnB>
                      <a:noFill/>
                    </a:lnB>
                    <a:solidFill>
                      <a:schemeClr val="bg1"/>
                    </a:solidFill>
                  </a:tcPr>
                </a:tc>
                <a:tc>
                  <a:txBody>
                    <a:bodyPr/>
                    <a:lstStyle/>
                    <a:p>
                      <a:pPr algn="ctr" fontAlgn="ctr"/>
                      <a:r>
                        <a:rPr lang="en-GB" sz="1600" b="0" i="0" u="none" strike="noStrike" dirty="0" smtClean="0">
                          <a:solidFill>
                            <a:srgbClr val="000000"/>
                          </a:solidFill>
                          <a:latin typeface="Times New Roman"/>
                        </a:rPr>
                        <a:t>0.87  (0.43)</a:t>
                      </a:r>
                      <a:endParaRPr lang="en-GB" sz="1600" b="0" i="0" u="none" strike="noStrike" dirty="0">
                        <a:solidFill>
                          <a:srgbClr val="000000"/>
                        </a:solidFill>
                        <a:latin typeface="Times New Roman"/>
                      </a:endParaRPr>
                    </a:p>
                  </a:txBody>
                  <a:tcPr marL="7309" marR="7309" marT="7309"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35252">
                <a:tc>
                  <a:txBody>
                    <a:bodyPr/>
                    <a:lstStyle/>
                    <a:p>
                      <a:pPr algn="l" fontAlgn="b"/>
                      <a:r>
                        <a:rPr lang="en-GB" sz="1600" b="0" i="0" u="none" strike="noStrike" dirty="0" smtClean="0">
                          <a:solidFill>
                            <a:srgbClr val="000000"/>
                          </a:solidFill>
                          <a:latin typeface="Times New Roman"/>
                        </a:rPr>
                        <a:t>    FP </a:t>
                      </a:r>
                      <a:r>
                        <a:rPr lang="en-GB" sz="1600" b="0" i="0" u="none" strike="noStrike" dirty="0">
                          <a:solidFill>
                            <a:srgbClr val="000000"/>
                          </a:solidFill>
                          <a:latin typeface="Times New Roman"/>
                        </a:rPr>
                        <a:t>(n = 12)</a:t>
                      </a:r>
                    </a:p>
                  </a:txBody>
                  <a:tcPr marL="137160" marR="9144" marT="9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b"/>
                      <a:r>
                        <a:rPr lang="en-GB" sz="1600" b="0" i="0" u="none" strike="noStrike">
                          <a:solidFill>
                            <a:srgbClr val="000000"/>
                          </a:solidFill>
                          <a:latin typeface="Times New Roman"/>
                        </a:rPr>
                        <a:t>16.25</a:t>
                      </a:r>
                    </a:p>
                  </a:txBody>
                  <a:tcPr marL="7309" marR="7309" marT="7309" marB="0" anchor="b">
                    <a:lnL w="635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fontAlgn="b"/>
                      <a:r>
                        <a:rPr lang="en-GB" sz="1600" b="0" i="0" u="none" strike="noStrike">
                          <a:solidFill>
                            <a:srgbClr val="000000"/>
                          </a:solidFill>
                          <a:latin typeface="Times New Roman"/>
                        </a:rPr>
                        <a:t>14.67</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dirty="0">
                          <a:solidFill>
                            <a:srgbClr val="000000"/>
                          </a:solidFill>
                          <a:latin typeface="Times New Roman"/>
                        </a:rPr>
                        <a:t>0.67</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a:solidFill>
                            <a:srgbClr val="000000"/>
                          </a:solidFill>
                          <a:latin typeface="Calibri"/>
                        </a:rPr>
                        <a:t> </a:t>
                      </a:r>
                    </a:p>
                  </a:txBody>
                  <a:tcPr marL="7309" marR="7309" marT="7309"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35252">
                <a:tc>
                  <a:txBody>
                    <a:bodyPr/>
                    <a:lstStyle/>
                    <a:p>
                      <a:pPr algn="l" fontAlgn="b"/>
                      <a:r>
                        <a:rPr lang="en-GB" sz="1600" b="0" i="0" u="none" strike="noStrike" dirty="0" smtClean="0">
                          <a:solidFill>
                            <a:srgbClr val="000000"/>
                          </a:solidFill>
                          <a:latin typeface="Times New Roman"/>
                        </a:rPr>
                        <a:t>    PNC </a:t>
                      </a:r>
                      <a:r>
                        <a:rPr lang="en-GB" sz="1600" b="0" i="0" u="none" strike="noStrike" dirty="0">
                          <a:solidFill>
                            <a:srgbClr val="000000"/>
                          </a:solidFill>
                          <a:latin typeface="Times New Roman"/>
                        </a:rPr>
                        <a:t>(n = 20)</a:t>
                      </a:r>
                    </a:p>
                  </a:txBody>
                  <a:tcPr marL="137160" marR="9144" marT="9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b"/>
                      <a:r>
                        <a:rPr lang="en-GB" sz="1600" b="0" i="0" u="none" strike="noStrike">
                          <a:solidFill>
                            <a:srgbClr val="000000"/>
                          </a:solidFill>
                          <a:latin typeface="Times New Roman"/>
                        </a:rPr>
                        <a:t>16.57</a:t>
                      </a:r>
                    </a:p>
                  </a:txBody>
                  <a:tcPr marL="7309" marR="7309" marT="7309" marB="0" anchor="b">
                    <a:lnL w="635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fontAlgn="b"/>
                      <a:r>
                        <a:rPr lang="en-GB" sz="1600" b="0" i="0" u="none" strike="noStrike">
                          <a:solidFill>
                            <a:srgbClr val="000000"/>
                          </a:solidFill>
                          <a:latin typeface="Times New Roman"/>
                        </a:rPr>
                        <a:t>13.61</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dirty="0">
                          <a:solidFill>
                            <a:srgbClr val="000000"/>
                          </a:solidFill>
                          <a:latin typeface="Times New Roman"/>
                        </a:rPr>
                        <a:t>0.27</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a:solidFill>
                            <a:srgbClr val="000000"/>
                          </a:solidFill>
                          <a:latin typeface="Calibri"/>
                        </a:rPr>
                        <a:t> </a:t>
                      </a:r>
                    </a:p>
                  </a:txBody>
                  <a:tcPr marL="7309" marR="7309" marT="7309"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35252">
                <a:tc>
                  <a:txBody>
                    <a:bodyPr/>
                    <a:lstStyle/>
                    <a:p>
                      <a:pPr algn="l" fontAlgn="b"/>
                      <a:r>
                        <a:rPr lang="en-GB" sz="1600" b="0" i="0" u="none" strike="noStrike" dirty="0" smtClean="0">
                          <a:solidFill>
                            <a:srgbClr val="000000"/>
                          </a:solidFill>
                          <a:latin typeface="Times New Roman"/>
                        </a:rPr>
                        <a:t>    SRH </a:t>
                      </a:r>
                      <a:r>
                        <a:rPr lang="en-GB" sz="1600" b="0" i="0" u="none" strike="noStrike" dirty="0">
                          <a:solidFill>
                            <a:srgbClr val="000000"/>
                          </a:solidFill>
                          <a:latin typeface="Times New Roman"/>
                        </a:rPr>
                        <a:t>(n = 8)</a:t>
                      </a:r>
                    </a:p>
                  </a:txBody>
                  <a:tcPr marL="137160" marR="9144" marT="9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b"/>
                      <a:r>
                        <a:rPr lang="en-GB" sz="1600" b="0" i="0" u="none" strike="noStrike">
                          <a:solidFill>
                            <a:srgbClr val="000000"/>
                          </a:solidFill>
                          <a:latin typeface="Times New Roman"/>
                        </a:rPr>
                        <a:t>16.79</a:t>
                      </a:r>
                    </a:p>
                  </a:txBody>
                  <a:tcPr marL="7309" marR="7309" marT="7309" marB="0" anchor="b">
                    <a:lnL w="635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fontAlgn="b"/>
                      <a:r>
                        <a:rPr lang="en-GB" sz="1600" b="0" i="0" u="none" strike="noStrike">
                          <a:solidFill>
                            <a:srgbClr val="000000"/>
                          </a:solidFill>
                          <a:latin typeface="Times New Roman"/>
                        </a:rPr>
                        <a:t>20.04</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dirty="0">
                          <a:solidFill>
                            <a:srgbClr val="000000"/>
                          </a:solidFill>
                          <a:latin typeface="Times New Roman"/>
                        </a:rPr>
                        <a:t>0.46</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a:solidFill>
                            <a:srgbClr val="000000"/>
                          </a:solidFill>
                          <a:latin typeface="Calibri"/>
                        </a:rPr>
                        <a:t> </a:t>
                      </a:r>
                    </a:p>
                  </a:txBody>
                  <a:tcPr marL="7309" marR="7309" marT="7309"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35252">
                <a:tc>
                  <a:txBody>
                    <a:bodyPr/>
                    <a:lstStyle/>
                    <a:p>
                      <a:pPr algn="l" fontAlgn="b"/>
                      <a:r>
                        <a:rPr lang="en-GB" sz="1600" b="1" i="0" u="none" strike="noStrike" dirty="0">
                          <a:solidFill>
                            <a:srgbClr val="000000"/>
                          </a:solidFill>
                          <a:latin typeface="Times New Roman"/>
                        </a:rPr>
                        <a:t>Location</a:t>
                      </a:r>
                    </a:p>
                  </a:txBody>
                  <a:tcPr marL="137160" marR="9144" marT="9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b"/>
                      <a:r>
                        <a:rPr lang="en-GB" sz="1600" b="0" i="0" u="none" strike="noStrike">
                          <a:solidFill>
                            <a:srgbClr val="000000"/>
                          </a:solidFill>
                          <a:latin typeface="Calibri"/>
                        </a:rPr>
                        <a:t> </a:t>
                      </a:r>
                    </a:p>
                  </a:txBody>
                  <a:tcPr marL="7309" marR="7309" marT="7309" marB="0" anchor="b">
                    <a:lnL w="635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fontAlgn="b"/>
                      <a:endParaRPr lang="en-GB" sz="1600" b="0" i="0" u="none" strike="noStrike">
                        <a:solidFill>
                          <a:srgbClr val="000000"/>
                        </a:solidFill>
                        <a:latin typeface="Calibri"/>
                      </a:endParaRPr>
                    </a:p>
                  </a:txBody>
                  <a:tcPr marL="7309" marR="7309" marT="7309" marB="0" anchor="b">
                    <a:lnL>
                      <a:noFill/>
                    </a:lnL>
                    <a:lnR>
                      <a:noFill/>
                    </a:lnR>
                    <a:lnT>
                      <a:noFill/>
                    </a:lnT>
                    <a:lnB>
                      <a:noFill/>
                    </a:lnB>
                    <a:solidFill>
                      <a:schemeClr val="bg1"/>
                    </a:solidFill>
                  </a:tcPr>
                </a:tc>
                <a:tc>
                  <a:txBody>
                    <a:bodyPr/>
                    <a:lstStyle/>
                    <a:p>
                      <a:pPr algn="ctr" fontAlgn="b"/>
                      <a:endParaRPr lang="en-GB" sz="1600" b="0" i="0" u="none" strike="noStrike" dirty="0">
                        <a:solidFill>
                          <a:srgbClr val="000000"/>
                        </a:solidFill>
                        <a:latin typeface="Times New Roman"/>
                      </a:endParaRPr>
                    </a:p>
                  </a:txBody>
                  <a:tcPr marL="7309" marR="7309" marT="7309" marB="0" anchor="b">
                    <a:lnL>
                      <a:noFill/>
                    </a:lnL>
                    <a:lnR>
                      <a:noFill/>
                    </a:lnR>
                    <a:lnT>
                      <a:noFill/>
                    </a:lnT>
                    <a:lnB>
                      <a:noFill/>
                    </a:lnB>
                    <a:solidFill>
                      <a:schemeClr val="bg1"/>
                    </a:solidFill>
                  </a:tcPr>
                </a:tc>
                <a:tc>
                  <a:txBody>
                    <a:bodyPr/>
                    <a:lstStyle/>
                    <a:p>
                      <a:pPr algn="ctr" fontAlgn="ctr"/>
                      <a:r>
                        <a:rPr lang="en-GB" sz="1600" b="1" i="0" u="none" strike="noStrike" dirty="0" smtClean="0">
                          <a:solidFill>
                            <a:srgbClr val="000000"/>
                          </a:solidFill>
                          <a:latin typeface="Times New Roman"/>
                        </a:rPr>
                        <a:t>6.51  (0.01)</a:t>
                      </a:r>
                      <a:endParaRPr lang="en-GB" sz="1600" b="1" i="0" u="none" strike="noStrike" dirty="0">
                        <a:solidFill>
                          <a:srgbClr val="000000"/>
                        </a:solidFill>
                        <a:latin typeface="Times New Roman"/>
                      </a:endParaRPr>
                    </a:p>
                  </a:txBody>
                  <a:tcPr marL="7309" marR="7309" marT="7309"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35252">
                <a:tc>
                  <a:txBody>
                    <a:bodyPr/>
                    <a:lstStyle/>
                    <a:p>
                      <a:pPr algn="l" fontAlgn="b"/>
                      <a:r>
                        <a:rPr lang="en-GB" sz="1600" b="0" i="0" u="none" strike="noStrike" dirty="0" smtClean="0">
                          <a:solidFill>
                            <a:srgbClr val="000000"/>
                          </a:solidFill>
                          <a:latin typeface="Times New Roman"/>
                        </a:rPr>
                        <a:t>    Rural </a:t>
                      </a:r>
                      <a:r>
                        <a:rPr lang="en-GB" sz="1600" b="0" i="0" u="none" strike="noStrike" dirty="0">
                          <a:solidFill>
                            <a:srgbClr val="000000"/>
                          </a:solidFill>
                          <a:latin typeface="Times New Roman"/>
                        </a:rPr>
                        <a:t>(n = 23)</a:t>
                      </a:r>
                    </a:p>
                  </a:txBody>
                  <a:tcPr marL="137160" marR="9144" marT="9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b"/>
                      <a:r>
                        <a:rPr lang="en-GB" sz="1600" b="1" i="0" u="none" strike="noStrike">
                          <a:solidFill>
                            <a:srgbClr val="000000"/>
                          </a:solidFill>
                          <a:latin typeface="Times New Roman"/>
                        </a:rPr>
                        <a:t>16.97</a:t>
                      </a:r>
                    </a:p>
                  </a:txBody>
                  <a:tcPr marL="7309" marR="7309" marT="7309" marB="0" anchor="b">
                    <a:lnL w="635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ctr" fontAlgn="b"/>
                      <a:r>
                        <a:rPr lang="en-GB" sz="1600" b="1" i="0" u="none" strike="noStrike">
                          <a:solidFill>
                            <a:srgbClr val="000000"/>
                          </a:solidFill>
                          <a:latin typeface="Times New Roman"/>
                        </a:rPr>
                        <a:t>12.03</a:t>
                      </a:r>
                    </a:p>
                  </a:txBody>
                  <a:tcPr marL="7309" marR="7309" marT="7309" marB="0" anchor="b">
                    <a:lnL>
                      <a:noFill/>
                    </a:lnL>
                    <a:lnR>
                      <a:noFill/>
                    </a:lnR>
                    <a:lnT>
                      <a:noFill/>
                    </a:lnT>
                    <a:lnB>
                      <a:noFill/>
                    </a:lnB>
                    <a:solidFill>
                      <a:schemeClr val="bg1"/>
                    </a:solidFill>
                  </a:tcPr>
                </a:tc>
                <a:tc>
                  <a:txBody>
                    <a:bodyPr/>
                    <a:lstStyle/>
                    <a:p>
                      <a:pPr algn="ctr" fontAlgn="b"/>
                      <a:r>
                        <a:rPr lang="en-GB" sz="1600" b="1" i="0" u="none" strike="noStrike">
                          <a:solidFill>
                            <a:srgbClr val="000000"/>
                          </a:solidFill>
                          <a:latin typeface="Times New Roman"/>
                        </a:rPr>
                        <a:t>0.04</a:t>
                      </a:r>
                    </a:p>
                  </a:txBody>
                  <a:tcPr marL="7309" marR="7309" marT="7309" marB="0" anchor="b">
                    <a:lnL>
                      <a:noFill/>
                    </a:lnL>
                    <a:lnR>
                      <a:noFill/>
                    </a:lnR>
                    <a:lnT>
                      <a:noFill/>
                    </a:lnT>
                    <a:lnB>
                      <a:noFill/>
                    </a:lnB>
                    <a:solidFill>
                      <a:schemeClr val="bg1"/>
                    </a:solidFill>
                  </a:tcPr>
                </a:tc>
                <a:tc>
                  <a:txBody>
                    <a:bodyPr/>
                    <a:lstStyle/>
                    <a:p>
                      <a:pPr algn="ctr" fontAlgn="b"/>
                      <a:r>
                        <a:rPr lang="en-GB" sz="1600" b="0" i="0" u="none" strike="noStrike" dirty="0">
                          <a:solidFill>
                            <a:srgbClr val="000000"/>
                          </a:solidFill>
                          <a:latin typeface="Calibri"/>
                        </a:rPr>
                        <a:t> </a:t>
                      </a:r>
                    </a:p>
                  </a:txBody>
                  <a:tcPr marL="7309" marR="7309" marT="7309"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r>
              <a:tr h="235252">
                <a:tc>
                  <a:txBody>
                    <a:bodyPr/>
                    <a:lstStyle/>
                    <a:p>
                      <a:pPr algn="l" fontAlgn="b"/>
                      <a:r>
                        <a:rPr lang="en-GB" sz="1600" b="0" i="0" u="none" strike="noStrike" dirty="0" smtClean="0">
                          <a:solidFill>
                            <a:srgbClr val="000000"/>
                          </a:solidFill>
                          <a:latin typeface="Times New Roman"/>
                        </a:rPr>
                        <a:t>    Urban </a:t>
                      </a:r>
                      <a:r>
                        <a:rPr lang="en-GB" sz="1600" b="0" i="0" u="none" strike="noStrike" dirty="0">
                          <a:solidFill>
                            <a:srgbClr val="000000"/>
                          </a:solidFill>
                          <a:latin typeface="Times New Roman"/>
                        </a:rPr>
                        <a:t>(n = 17)</a:t>
                      </a:r>
                    </a:p>
                  </a:txBody>
                  <a:tcPr marL="137160" marR="9144" marT="9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GB" sz="1600" b="0" i="0" u="none" strike="noStrike">
                          <a:solidFill>
                            <a:srgbClr val="000000"/>
                          </a:solidFill>
                          <a:latin typeface="Times New Roman"/>
                        </a:rPr>
                        <a:t>15.90</a:t>
                      </a:r>
                    </a:p>
                  </a:txBody>
                  <a:tcPr marL="7309" marR="7309" marT="7309" marB="0" anchor="b">
                    <a:lnL w="635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GB" sz="1600" b="0" i="0" u="none" strike="noStrike">
                          <a:solidFill>
                            <a:srgbClr val="000000"/>
                          </a:solidFill>
                          <a:latin typeface="Times New Roman"/>
                        </a:rPr>
                        <a:t>19.52</a:t>
                      </a:r>
                    </a:p>
                  </a:txBody>
                  <a:tcPr marL="7309" marR="7309" marT="7309" marB="0" anchor="b">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GB" sz="1600" b="0" i="0" u="none" strike="noStrike">
                          <a:solidFill>
                            <a:srgbClr val="000000"/>
                          </a:solidFill>
                          <a:latin typeface="Times New Roman"/>
                        </a:rPr>
                        <a:t>0.21</a:t>
                      </a:r>
                    </a:p>
                  </a:txBody>
                  <a:tcPr marL="7309" marR="7309" marT="7309" marB="0" anchor="b">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GB" sz="1600" b="0" i="0" u="none" strike="noStrike" dirty="0">
                          <a:solidFill>
                            <a:srgbClr val="000000"/>
                          </a:solidFill>
                          <a:latin typeface="Times New Roman"/>
                        </a:rPr>
                        <a:t> </a:t>
                      </a:r>
                    </a:p>
                  </a:txBody>
                  <a:tcPr marL="7309" marR="7309" marT="7309" marB="0" anchor="b">
                    <a:lnL>
                      <a:noFill/>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779172" y="5407572"/>
            <a:ext cx="2081049" cy="1289896"/>
          </a:xfrm>
          <a:prstGeom prst="rect">
            <a:avLst/>
          </a:prstGeom>
          <a:solidFill>
            <a:prstClr val="whit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Title 1"/>
          <p:cNvSpPr>
            <a:spLocks noGrp="1"/>
          </p:cNvSpPr>
          <p:nvPr>
            <p:ph type="title"/>
          </p:nvPr>
        </p:nvSpPr>
        <p:spPr/>
        <p:txBody>
          <a:bodyPr/>
          <a:lstStyle/>
          <a:p>
            <a:r>
              <a:rPr lang="en-GB" smtClean="0"/>
              <a:t>Variation in staff workload</a:t>
            </a:r>
            <a:endParaRPr lang="en-GB" dirty="0"/>
          </a:p>
        </p:txBody>
      </p:sp>
      <p:sp>
        <p:nvSpPr>
          <p:cNvPr id="9" name="Content Placeholder 8"/>
          <p:cNvSpPr>
            <a:spLocks noGrp="1"/>
          </p:cNvSpPr>
          <p:nvPr>
            <p:ph sz="half" idx="1"/>
          </p:nvPr>
        </p:nvSpPr>
        <p:spPr/>
        <p:txBody>
          <a:bodyPr/>
          <a:lstStyle/>
          <a:p>
            <a:endParaRPr lang="en-GB"/>
          </a:p>
        </p:txBody>
      </p:sp>
      <p:sp>
        <p:nvSpPr>
          <p:cNvPr id="10" name="Content Placeholder 9"/>
          <p:cNvSpPr>
            <a:spLocks noGrp="1"/>
          </p:cNvSpPr>
          <p:nvPr>
            <p:ph sz="half" idx="2"/>
          </p:nvPr>
        </p:nvSpPr>
        <p:spPr/>
        <p:txBody>
          <a:bodyPr/>
          <a:lstStyle/>
          <a:p>
            <a:endParaRPr lang="en-GB"/>
          </a:p>
        </p:txBody>
      </p:sp>
      <p:pic>
        <p:nvPicPr>
          <p:cNvPr id="2" name="Picture 3"/>
          <p:cNvPicPr>
            <a:picLocks noChangeAspect="1" noChangeArrowheads="1"/>
          </p:cNvPicPr>
          <p:nvPr/>
        </p:nvPicPr>
        <p:blipFill>
          <a:blip r:embed="rId3" cstate="print"/>
          <a:srcRect/>
          <a:stretch>
            <a:fillRect/>
          </a:stretch>
        </p:blipFill>
        <p:spPr bwMode="auto">
          <a:xfrm>
            <a:off x="1066800" y="1524000"/>
            <a:ext cx="7020851" cy="5138749"/>
          </a:xfrm>
          <a:prstGeom prst="rect">
            <a:avLst/>
          </a:prstGeom>
          <a:solidFill>
            <a:srgbClr val="FFFFFF"/>
          </a:solid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Methods (1)</a:t>
            </a:r>
            <a:endParaRPr lang="en-GB" dirty="0"/>
          </a:p>
        </p:txBody>
      </p:sp>
      <p:sp>
        <p:nvSpPr>
          <p:cNvPr id="3" name="Content Placeholder 2"/>
          <p:cNvSpPr>
            <a:spLocks noGrp="1"/>
          </p:cNvSpPr>
          <p:nvPr>
            <p:ph idx="1"/>
          </p:nvPr>
        </p:nvSpPr>
        <p:spPr>
          <a:solidFill>
            <a:schemeClr val="bg1"/>
          </a:solidFill>
        </p:spPr>
        <p:txBody>
          <a:bodyPr/>
          <a:lstStyle/>
          <a:p>
            <a:pPr>
              <a:spcBef>
                <a:spcPts val="1800"/>
              </a:spcBef>
            </a:pPr>
            <a:r>
              <a:rPr lang="en-GB" dirty="0" smtClean="0"/>
              <a:t>Baseline: 2008-09   </a:t>
            </a:r>
            <a:r>
              <a:rPr lang="en-GB" dirty="0" err="1" smtClean="0"/>
              <a:t>Endline</a:t>
            </a:r>
            <a:r>
              <a:rPr lang="en-GB" dirty="0" smtClean="0"/>
              <a:t>: 2010-11</a:t>
            </a:r>
          </a:p>
          <a:p>
            <a:pPr>
              <a:spcBef>
                <a:spcPts val="1800"/>
              </a:spcBef>
            </a:pPr>
            <a:r>
              <a:rPr lang="en-GB" b="1" dirty="0" smtClean="0"/>
              <a:t>Kenya: </a:t>
            </a:r>
            <a:r>
              <a:rPr lang="en-GB" dirty="0" smtClean="0"/>
              <a:t>24 public facilities, 6 private facilities</a:t>
            </a:r>
          </a:p>
          <a:p>
            <a:r>
              <a:rPr lang="en-GB" b="1" dirty="0" smtClean="0"/>
              <a:t>Swaziland: </a:t>
            </a:r>
            <a:r>
              <a:rPr lang="en-GB" dirty="0" smtClean="0"/>
              <a:t>8 public facilities, 2 private facilities</a:t>
            </a:r>
          </a:p>
          <a:p>
            <a:pPr>
              <a:spcBef>
                <a:spcPts val="4200"/>
              </a:spcBef>
            </a:pPr>
            <a:r>
              <a:rPr lang="en-GB" dirty="0" smtClean="0"/>
              <a:t>Core MCH services: family planning (FP), post-natal care (PNC), antenatal care (ANC)</a:t>
            </a:r>
          </a:p>
          <a:p>
            <a:pPr>
              <a:spcBef>
                <a:spcPts val="1800"/>
              </a:spcBef>
            </a:pPr>
            <a:r>
              <a:rPr lang="en-GB" dirty="0" smtClean="0"/>
              <a:t>Non-core services: STI management (STI), voluntary HIV testing and counselling (VCT), provider-initiated HIV testing and counselling (PITC), cervical cancer screening (</a:t>
            </a:r>
            <a:r>
              <a:rPr lang="en-GB" dirty="0" err="1" smtClean="0"/>
              <a:t>CaCx</a:t>
            </a:r>
            <a:r>
              <a:rPr lang="en-GB" dirty="0" smtClean="0"/>
              <a:t>), and HIV treatment and care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Methods (2): Data Sources</a:t>
            </a:r>
            <a:endParaRPr lang="en-GB" dirty="0"/>
          </a:p>
        </p:txBody>
      </p:sp>
      <p:sp>
        <p:nvSpPr>
          <p:cNvPr id="3" name="Content Placeholder 2"/>
          <p:cNvSpPr>
            <a:spLocks noGrp="1"/>
          </p:cNvSpPr>
          <p:nvPr>
            <p:ph idx="1"/>
          </p:nvPr>
        </p:nvSpPr>
        <p:spPr/>
        <p:txBody>
          <a:bodyPr/>
          <a:lstStyle/>
          <a:p>
            <a:r>
              <a:rPr lang="en-GB" dirty="0" smtClean="0"/>
              <a:t>Key informant interviews with staff, time sheets and direct observations of services</a:t>
            </a:r>
          </a:p>
          <a:p>
            <a:pPr lvl="1"/>
            <a:r>
              <a:rPr lang="en-GB" dirty="0" smtClean="0"/>
              <a:t>Staff time was allocated as a percentage of clinical staff full-time equivalency (FTE) according to service mix and time use</a:t>
            </a:r>
          </a:p>
          <a:p>
            <a:pPr lvl="1"/>
            <a:r>
              <a:rPr lang="en-GB" dirty="0" smtClean="0"/>
              <a:t>Workload was estimated as the number of outpatient visits per clinical staff FTE per day</a:t>
            </a:r>
          </a:p>
          <a:p>
            <a:r>
              <a:rPr lang="en-GB" dirty="0" smtClean="0"/>
              <a:t>Process and output data collected from routine monitoring registers</a:t>
            </a:r>
          </a:p>
          <a:p>
            <a:pPr lvl="1"/>
            <a:r>
              <a:rPr lang="en-GB" dirty="0" smtClean="0"/>
              <a:t>Service was considered ‘present’ if &gt; 10 visits recorded per year, and if staff FTE was &gt; 0</a:t>
            </a:r>
          </a:p>
          <a:p>
            <a:endParaRPr lang="en-GB" dirty="0" smtClean="0"/>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Methods (3): Data Analysis</a:t>
            </a:r>
            <a:endParaRPr lang="en-GB" dirty="0"/>
          </a:p>
        </p:txBody>
      </p:sp>
      <p:sp>
        <p:nvSpPr>
          <p:cNvPr id="3" name="Content Placeholder 2"/>
          <p:cNvSpPr>
            <a:spLocks noGrp="1"/>
          </p:cNvSpPr>
          <p:nvPr>
            <p:ph idx="1"/>
          </p:nvPr>
        </p:nvSpPr>
        <p:spPr/>
        <p:txBody>
          <a:bodyPr/>
          <a:lstStyle/>
          <a:p>
            <a:r>
              <a:rPr lang="en-GB" dirty="0" smtClean="0"/>
              <a:t>Objectives:</a:t>
            </a:r>
          </a:p>
          <a:p>
            <a:pPr lvl="1"/>
            <a:r>
              <a:rPr lang="en-GB" dirty="0" smtClean="0"/>
              <a:t>Observe the improvements in resource integration from baseline to </a:t>
            </a:r>
            <a:r>
              <a:rPr lang="en-GB" dirty="0" err="1" smtClean="0"/>
              <a:t>endline</a:t>
            </a:r>
            <a:endParaRPr lang="en-GB" dirty="0" smtClean="0"/>
          </a:p>
          <a:p>
            <a:pPr lvl="1"/>
            <a:r>
              <a:rPr lang="en-GB" dirty="0" smtClean="0"/>
              <a:t>Identify the relationship between non-core service availability and human resource integration</a:t>
            </a:r>
          </a:p>
          <a:p>
            <a:pPr lvl="1"/>
            <a:r>
              <a:rPr lang="en-GB" dirty="0" smtClean="0"/>
              <a:t>Evaluate the effect of improvements in integration on staff workload</a:t>
            </a:r>
          </a:p>
          <a:p>
            <a:endParaRPr lang="en-GB" dirty="0" smtClean="0"/>
          </a:p>
          <a:p>
            <a:r>
              <a:rPr lang="en-GB" dirty="0" smtClean="0"/>
              <a:t>Data analysed in </a:t>
            </a:r>
            <a:r>
              <a:rPr lang="en-GB" dirty="0" err="1" smtClean="0"/>
              <a:t>Stata</a:t>
            </a:r>
            <a:r>
              <a:rPr lang="en-GB" dirty="0" smtClean="0"/>
              <a:t> and Excel</a:t>
            </a:r>
          </a:p>
          <a:p>
            <a:pPr lvl="1"/>
            <a:r>
              <a:rPr lang="en-GB" dirty="0" smtClean="0"/>
              <a:t>Due to small sample sizes and potential confounding factors, this analysis is descriptive</a:t>
            </a:r>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Resource Integration Indicators</a:t>
            </a:r>
            <a:endParaRPr lang="en-GB" dirty="0"/>
          </a:p>
        </p:txBody>
      </p:sp>
      <p:sp>
        <p:nvSpPr>
          <p:cNvPr id="3" name="Content Placeholder 2"/>
          <p:cNvSpPr>
            <a:spLocks noGrp="1"/>
          </p:cNvSpPr>
          <p:nvPr>
            <p:ph idx="1"/>
          </p:nvPr>
        </p:nvSpPr>
        <p:spPr/>
        <p:txBody>
          <a:bodyPr/>
          <a:lstStyle/>
          <a:p>
            <a:r>
              <a:rPr lang="en-GB" dirty="0" smtClean="0"/>
              <a:t>Human Resource Integration</a:t>
            </a:r>
          </a:p>
          <a:p>
            <a:r>
              <a:rPr lang="en-GB" dirty="0" smtClean="0"/>
              <a:t>Physical Resource Integration</a:t>
            </a:r>
          </a:p>
          <a:p>
            <a:r>
              <a:rPr lang="en-GB" dirty="0" smtClean="0"/>
              <a:t>Service Availability in the MCH Unit</a:t>
            </a:r>
          </a:p>
          <a:p>
            <a:r>
              <a:rPr lang="en-GB" dirty="0" smtClean="0"/>
              <a:t>Service Availability in the Facility</a:t>
            </a:r>
          </a:p>
          <a:p>
            <a:endParaRPr lang="en-GB" dirty="0" smtClean="0"/>
          </a:p>
          <a:p>
            <a:r>
              <a:rPr lang="en-GB" dirty="0" smtClean="0"/>
              <a:t>Example: HIV Testing and Counselling</a:t>
            </a:r>
            <a:endParaRPr lang="en-GB" dirty="0"/>
          </a:p>
        </p:txBody>
      </p:sp>
      <p:graphicFrame>
        <p:nvGraphicFramePr>
          <p:cNvPr id="4" name="Table 3"/>
          <p:cNvGraphicFramePr>
            <a:graphicFrameLocks noGrp="1"/>
          </p:cNvGraphicFramePr>
          <p:nvPr/>
        </p:nvGraphicFramePr>
        <p:xfrm>
          <a:off x="533400" y="4572000"/>
          <a:ext cx="8229600" cy="2180619"/>
        </p:xfrm>
        <a:graphic>
          <a:graphicData uri="http://schemas.openxmlformats.org/drawingml/2006/table">
            <a:tbl>
              <a:tblPr/>
              <a:tblGrid>
                <a:gridCol w="2956348"/>
                <a:gridCol w="3141118"/>
                <a:gridCol w="2132134"/>
              </a:tblGrid>
              <a:tr h="381000">
                <a:tc>
                  <a:txBody>
                    <a:bodyPr/>
                    <a:lstStyle/>
                    <a:p>
                      <a:pPr algn="l" fontAlgn="t"/>
                      <a:r>
                        <a:rPr lang="en-GB" sz="2000" b="1" i="0" u="none" strike="noStrike" dirty="0">
                          <a:solidFill>
                            <a:srgbClr val="000000"/>
                          </a:solidFill>
                          <a:latin typeface="Calibri"/>
                        </a:rPr>
                        <a:t>&lt;--- More integrated</a:t>
                      </a:r>
                    </a:p>
                  </a:txBody>
                  <a:tcPr marL="8313" marR="8313" marT="8313" marB="0">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t"/>
                      <a:endParaRPr lang="en-GB" sz="2000" b="1" i="0" u="none" strike="noStrike" dirty="0">
                        <a:solidFill>
                          <a:srgbClr val="000000"/>
                        </a:solidFill>
                        <a:latin typeface="Calibri"/>
                      </a:endParaRPr>
                    </a:p>
                  </a:txBody>
                  <a:tcPr marL="8313" marR="8313" marT="8313" marB="0">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t"/>
                      <a:r>
                        <a:rPr lang="en-GB" sz="2000" b="1" i="0" u="none" strike="noStrike" dirty="0">
                          <a:solidFill>
                            <a:srgbClr val="000000"/>
                          </a:solidFill>
                          <a:latin typeface="Calibri"/>
                        </a:rPr>
                        <a:t>Less integrated  ---&gt;</a:t>
                      </a:r>
                    </a:p>
                  </a:txBody>
                  <a:tcPr marL="8313" marR="8313" marT="8313" marB="0">
                    <a:lnL>
                      <a:noFill/>
                    </a:lnL>
                    <a:lnR>
                      <a:noFill/>
                    </a:lnR>
                    <a:lnT>
                      <a:noFill/>
                    </a:lnT>
                    <a:lnB w="12700" cap="flat" cmpd="sng" algn="ctr">
                      <a:solidFill>
                        <a:schemeClr val="tx1"/>
                      </a:solidFill>
                      <a:prstDash val="solid"/>
                      <a:round/>
                      <a:headEnd type="none" w="med" len="med"/>
                      <a:tailEnd type="none" w="med" len="med"/>
                    </a:lnB>
                  </a:tcPr>
                </a:tc>
              </a:tr>
              <a:tr h="1799619">
                <a:tc>
                  <a:txBody>
                    <a:bodyPr/>
                    <a:lstStyle/>
                    <a:p>
                      <a:pPr algn="l" fontAlgn="t"/>
                      <a:r>
                        <a:rPr lang="en-GB" sz="2000" b="0" i="0" u="none" strike="noStrike" dirty="0" smtClean="0">
                          <a:solidFill>
                            <a:srgbClr val="000000"/>
                          </a:solidFill>
                          <a:latin typeface="Calibri"/>
                        </a:rPr>
                        <a:t>HCT </a:t>
                      </a:r>
                      <a:r>
                        <a:rPr lang="en-GB" sz="2000" b="0" i="0" u="none" strike="noStrike" dirty="0">
                          <a:solidFill>
                            <a:srgbClr val="000000"/>
                          </a:solidFill>
                          <a:latin typeface="Calibri"/>
                        </a:rPr>
                        <a:t>conducted </a:t>
                      </a:r>
                      <a:r>
                        <a:rPr lang="en-GB" sz="2000" b="0" i="0" u="none" strike="noStrike" dirty="0" smtClean="0">
                          <a:solidFill>
                            <a:srgbClr val="000000"/>
                          </a:solidFill>
                          <a:latin typeface="Calibri"/>
                        </a:rPr>
                        <a:t>for</a:t>
                      </a:r>
                    </a:p>
                    <a:p>
                      <a:pPr algn="l" fontAlgn="t"/>
                      <a:r>
                        <a:rPr lang="en-GB" sz="2000" b="0" i="0" u="none" strike="noStrike" dirty="0" smtClean="0">
                          <a:solidFill>
                            <a:srgbClr val="000000"/>
                          </a:solidFill>
                          <a:latin typeface="Calibri"/>
                        </a:rPr>
                        <a:t> </a:t>
                      </a:r>
                      <a:r>
                        <a:rPr lang="en-GB" sz="2000" b="0" i="0" u="none" strike="noStrike" dirty="0">
                          <a:solidFill>
                            <a:srgbClr val="000000"/>
                          </a:solidFill>
                          <a:latin typeface="Calibri"/>
                        </a:rPr>
                        <a:t>all MCH clients within </a:t>
                      </a:r>
                      <a:endParaRPr lang="en-GB" sz="2000" b="0" i="0" u="none" strike="noStrike" dirty="0" smtClean="0">
                        <a:solidFill>
                          <a:srgbClr val="000000"/>
                        </a:solidFill>
                        <a:latin typeface="Calibri"/>
                      </a:endParaRPr>
                    </a:p>
                    <a:p>
                      <a:pPr algn="l" fontAlgn="t"/>
                      <a:r>
                        <a:rPr lang="en-GB" sz="2000" b="0" i="0" u="none" strike="noStrike" dirty="0" smtClean="0">
                          <a:solidFill>
                            <a:srgbClr val="000000"/>
                          </a:solidFill>
                          <a:latin typeface="Calibri"/>
                        </a:rPr>
                        <a:t>MCH unit, by </a:t>
                      </a:r>
                      <a:r>
                        <a:rPr lang="en-GB" sz="2000" b="0" i="0" u="none" strike="noStrike" dirty="0">
                          <a:solidFill>
                            <a:srgbClr val="000000"/>
                          </a:solidFill>
                          <a:latin typeface="Calibri"/>
                        </a:rPr>
                        <a:t>MCH nurses</a:t>
                      </a:r>
                    </a:p>
                  </a:txBody>
                  <a:tcPr marT="13716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GB" sz="2000" b="0" i="0" u="none" strike="noStrike" dirty="0">
                          <a:solidFill>
                            <a:srgbClr val="000000"/>
                          </a:solidFill>
                          <a:latin typeface="Calibri"/>
                        </a:rPr>
                        <a:t>MCH clients referred </a:t>
                      </a:r>
                      <a:endParaRPr lang="en-GB" sz="2000" b="0" i="0" u="none" strike="noStrike" dirty="0" smtClean="0">
                        <a:solidFill>
                          <a:srgbClr val="000000"/>
                        </a:solidFill>
                        <a:latin typeface="Calibri"/>
                      </a:endParaRPr>
                    </a:p>
                    <a:p>
                      <a:pPr algn="l" fontAlgn="t"/>
                      <a:r>
                        <a:rPr lang="en-GB" sz="2000" b="0" i="0" u="none" strike="noStrike" dirty="0" smtClean="0">
                          <a:solidFill>
                            <a:srgbClr val="000000"/>
                          </a:solidFill>
                          <a:latin typeface="Calibri"/>
                        </a:rPr>
                        <a:t>to </a:t>
                      </a:r>
                      <a:r>
                        <a:rPr lang="en-GB" sz="2000" b="0" i="0" u="none" strike="noStrike" dirty="0">
                          <a:solidFill>
                            <a:srgbClr val="000000"/>
                          </a:solidFill>
                          <a:latin typeface="Calibri"/>
                        </a:rPr>
                        <a:t>a separate </a:t>
                      </a:r>
                      <a:r>
                        <a:rPr lang="en-GB" sz="2000" b="0" i="0" u="none" strike="noStrike" dirty="0" smtClean="0">
                          <a:solidFill>
                            <a:srgbClr val="000000"/>
                          </a:solidFill>
                          <a:latin typeface="Calibri"/>
                        </a:rPr>
                        <a:t>HCT</a:t>
                      </a:r>
                    </a:p>
                    <a:p>
                      <a:pPr algn="l" fontAlgn="t"/>
                      <a:r>
                        <a:rPr lang="en-GB" sz="2000" b="0" i="0" u="none" strike="noStrike" dirty="0" smtClean="0">
                          <a:solidFill>
                            <a:srgbClr val="000000"/>
                          </a:solidFill>
                          <a:latin typeface="Calibri"/>
                        </a:rPr>
                        <a:t> </a:t>
                      </a:r>
                      <a:r>
                        <a:rPr lang="en-GB" sz="2000" b="0" i="0" u="none" strike="noStrike" dirty="0">
                          <a:solidFill>
                            <a:srgbClr val="000000"/>
                          </a:solidFill>
                          <a:latin typeface="Calibri"/>
                        </a:rPr>
                        <a:t>unit, staffed by </a:t>
                      </a:r>
                      <a:r>
                        <a:rPr lang="en-GB" sz="2000" b="0" i="0" u="none" strike="noStrike" dirty="0" smtClean="0">
                          <a:solidFill>
                            <a:srgbClr val="000000"/>
                          </a:solidFill>
                          <a:latin typeface="Calibri"/>
                        </a:rPr>
                        <a:t>HCT </a:t>
                      </a:r>
                      <a:r>
                        <a:rPr lang="en-GB" sz="2000" b="0" i="0" u="none" strike="noStrike" dirty="0">
                          <a:solidFill>
                            <a:srgbClr val="000000"/>
                          </a:solidFill>
                          <a:latin typeface="Calibri"/>
                        </a:rPr>
                        <a:t>counsellor or lab technician</a:t>
                      </a:r>
                    </a:p>
                  </a:txBody>
                  <a:tcPr marT="13716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GB" sz="2000" b="0" i="0" u="none" strike="noStrike" dirty="0">
                          <a:solidFill>
                            <a:srgbClr val="000000"/>
                          </a:solidFill>
                          <a:latin typeface="Calibri"/>
                        </a:rPr>
                        <a:t>HCT referred out to a separate facility</a:t>
                      </a:r>
                    </a:p>
                  </a:txBody>
                  <a:tcPr marT="137160">
                    <a:lnL>
                      <a:noFill/>
                    </a:lnL>
                    <a:lnR>
                      <a:noFill/>
                    </a:lnR>
                    <a:lnT w="12700" cap="flat" cmpd="sng" algn="ctr">
                      <a:solidFill>
                        <a:schemeClr val="tx1"/>
                      </a:solidFill>
                      <a:prstDash val="solid"/>
                      <a:round/>
                      <a:headEnd type="none" w="med" len="med"/>
                      <a:tailEnd type="none" w="med" len="med"/>
                    </a:lnT>
                    <a:lnB>
                      <a:noFill/>
                    </a:lnB>
                    <a:solidFill>
                      <a:schemeClr val="bg1"/>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mtClean="0"/>
              <a:t>Results</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p:nvPr/>
        </p:nvGraphicFramePr>
        <p:xfrm>
          <a:off x="342899" y="1524000"/>
          <a:ext cx="8524875" cy="514481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GB" dirty="0" smtClean="0"/>
              <a:t>Changes in Resource Use Indicators from Baseline to </a:t>
            </a:r>
            <a:r>
              <a:rPr lang="en-GB" dirty="0" err="1" smtClean="0"/>
              <a:t>Endline</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GB" dirty="0" smtClean="0"/>
              <a:t>Changes in Resource Use Indicators from Baseline to </a:t>
            </a:r>
            <a:r>
              <a:rPr lang="en-GB" dirty="0" err="1" smtClean="0"/>
              <a:t>Endline</a:t>
            </a:r>
            <a:r>
              <a:rPr lang="en-GB" dirty="0" smtClean="0"/>
              <a:t> (2)</a:t>
            </a:r>
            <a:endParaRPr lang="en-GB" dirty="0"/>
          </a:p>
        </p:txBody>
      </p:sp>
      <p:graphicFrame>
        <p:nvGraphicFramePr>
          <p:cNvPr id="9" name="Chart 8"/>
          <p:cNvGraphicFramePr/>
          <p:nvPr/>
        </p:nvGraphicFramePr>
        <p:xfrm>
          <a:off x="103909" y="1745673"/>
          <a:ext cx="8907517" cy="498395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1_Blue Horizon">
  <a:themeElements>
    <a:clrScheme name="Blue Horizon 6">
      <a:dk1>
        <a:srgbClr val="16246D"/>
      </a:dk1>
      <a:lt1>
        <a:srgbClr val="FFFFFF"/>
      </a:lt1>
      <a:dk2>
        <a:srgbClr val="009148"/>
      </a:dk2>
      <a:lt2>
        <a:srgbClr val="00693C"/>
      </a:lt2>
      <a:accent1>
        <a:srgbClr val="00DC6E"/>
      </a:accent1>
      <a:accent2>
        <a:srgbClr val="00C78B"/>
      </a:accent2>
      <a:accent3>
        <a:srgbClr val="FFFFFF"/>
      </a:accent3>
      <a:accent4>
        <a:srgbClr val="111D5C"/>
      </a:accent4>
      <a:accent5>
        <a:srgbClr val="AAEBBA"/>
      </a:accent5>
      <a:accent6>
        <a:srgbClr val="00B47D"/>
      </a:accent6>
      <a:hlink>
        <a:srgbClr val="4BDBC3"/>
      </a:hlink>
      <a:folHlink>
        <a:srgbClr val="739600"/>
      </a:folHlink>
    </a:clrScheme>
    <a:fontScheme name="Blue Horizon">
      <a:majorFont>
        <a:latin typeface="Trebuchet MS"/>
        <a:ea typeface="Lucida Sans Unicode"/>
        <a:cs typeface="Lucida Sans Unicode"/>
      </a:majorFont>
      <a:minorFont>
        <a:latin typeface="Trebuchet MS"/>
        <a:ea typeface="Lucida Sans Unicod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Blue Horizon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Horizon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Blue Horizon 3">
        <a:dk1>
          <a:srgbClr val="000066"/>
        </a:dk1>
        <a:lt1>
          <a:srgbClr val="FFFFFF"/>
        </a:lt1>
        <a:dk2>
          <a:srgbClr val="0099FF"/>
        </a:dk2>
        <a:lt2>
          <a:srgbClr val="DDDDDD"/>
        </a:lt2>
        <a:accent1>
          <a:srgbClr val="B9E3FF"/>
        </a:accent1>
        <a:accent2>
          <a:srgbClr val="9B7655"/>
        </a:accent2>
        <a:accent3>
          <a:srgbClr val="FFFFFF"/>
        </a:accent3>
        <a:accent4>
          <a:srgbClr val="000056"/>
        </a:accent4>
        <a:accent5>
          <a:srgbClr val="D9EFFF"/>
        </a:accent5>
        <a:accent6>
          <a:srgbClr val="8C6A4C"/>
        </a:accent6>
        <a:hlink>
          <a:srgbClr val="FF7A01"/>
        </a:hlink>
        <a:folHlink>
          <a:srgbClr val="E8C6A8"/>
        </a:folHlink>
      </a:clrScheme>
      <a:clrMap bg1="lt1" tx1="dk1" bg2="lt2" tx2="dk2" accent1="accent1" accent2="accent2" accent3="accent3" accent4="accent4" accent5="accent5" accent6="accent6" hlink="hlink" folHlink="folHlink"/>
    </a:extraClrScheme>
    <a:extraClrScheme>
      <a:clrScheme name="Blue Horizon 4">
        <a:dk1>
          <a:srgbClr val="16246D"/>
        </a:dk1>
        <a:lt1>
          <a:srgbClr val="FFFFFF"/>
        </a:lt1>
        <a:dk2>
          <a:srgbClr val="0099FF"/>
        </a:dk2>
        <a:lt2>
          <a:srgbClr val="005172"/>
        </a:lt2>
        <a:accent1>
          <a:srgbClr val="00A9E0"/>
        </a:accent1>
        <a:accent2>
          <a:srgbClr val="008B95"/>
        </a:accent2>
        <a:accent3>
          <a:srgbClr val="FFFFFF"/>
        </a:accent3>
        <a:accent4>
          <a:srgbClr val="111D5C"/>
        </a:accent4>
        <a:accent5>
          <a:srgbClr val="AAD1ED"/>
        </a:accent5>
        <a:accent6>
          <a:srgbClr val="007D87"/>
        </a:accent6>
        <a:hlink>
          <a:srgbClr val="FF7A01"/>
        </a:hlink>
        <a:folHlink>
          <a:srgbClr val="E8C6A8"/>
        </a:folHlink>
      </a:clrScheme>
      <a:clrMap bg1="lt1" tx1="dk1" bg2="lt2" tx2="dk2" accent1="accent1" accent2="accent2" accent3="accent3" accent4="accent4" accent5="accent5" accent6="accent6" hlink="hlink" folHlink="folHlink"/>
    </a:extraClrScheme>
    <a:extraClrScheme>
      <a:clrScheme name="Blue Horizon 5">
        <a:dk1>
          <a:srgbClr val="16246D"/>
        </a:dk1>
        <a:lt1>
          <a:srgbClr val="FFFFFF"/>
        </a:lt1>
        <a:dk2>
          <a:srgbClr val="34B233"/>
        </a:dk2>
        <a:lt2>
          <a:srgbClr val="007D57"/>
        </a:lt2>
        <a:accent1>
          <a:srgbClr val="5CD05C"/>
        </a:accent1>
        <a:accent2>
          <a:srgbClr val="CED802"/>
        </a:accent2>
        <a:accent3>
          <a:srgbClr val="FFFFFF"/>
        </a:accent3>
        <a:accent4>
          <a:srgbClr val="111D5C"/>
        </a:accent4>
        <a:accent5>
          <a:srgbClr val="B5E4B5"/>
        </a:accent5>
        <a:accent6>
          <a:srgbClr val="BAC402"/>
        </a:accent6>
        <a:hlink>
          <a:srgbClr val="FFE100"/>
        </a:hlink>
        <a:folHlink>
          <a:srgbClr val="55601C"/>
        </a:folHlink>
      </a:clrScheme>
      <a:clrMap bg1="lt1" tx1="dk1" bg2="lt2" tx2="dk2" accent1="accent1" accent2="accent2" accent3="accent3" accent4="accent4" accent5="accent5" accent6="accent6" hlink="hlink" folHlink="folHlink"/>
    </a:extraClrScheme>
    <a:extraClrScheme>
      <a:clrScheme name="Blue Horizon 6">
        <a:dk1>
          <a:srgbClr val="16246D"/>
        </a:dk1>
        <a:lt1>
          <a:srgbClr val="FFFFFF"/>
        </a:lt1>
        <a:dk2>
          <a:srgbClr val="009148"/>
        </a:dk2>
        <a:lt2>
          <a:srgbClr val="00693C"/>
        </a:lt2>
        <a:accent1>
          <a:srgbClr val="00DC6E"/>
        </a:accent1>
        <a:accent2>
          <a:srgbClr val="00C78B"/>
        </a:accent2>
        <a:accent3>
          <a:srgbClr val="FFFFFF"/>
        </a:accent3>
        <a:accent4>
          <a:srgbClr val="111D5C"/>
        </a:accent4>
        <a:accent5>
          <a:srgbClr val="AAEBBA"/>
        </a:accent5>
        <a:accent6>
          <a:srgbClr val="00B47D"/>
        </a:accent6>
        <a:hlink>
          <a:srgbClr val="4BDBC3"/>
        </a:hlink>
        <a:folHlink>
          <a:srgbClr val="739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ntegra Template">
  <a:themeElements>
    <a:clrScheme name="Custom 2">
      <a:dk1>
        <a:srgbClr val="000000"/>
      </a:dk1>
      <a:lt1>
        <a:srgbClr val="FFFFFF"/>
      </a:lt1>
      <a:dk2>
        <a:srgbClr val="E2003D"/>
      </a:dk2>
      <a:lt2>
        <a:srgbClr val="FFFFFF"/>
      </a:lt2>
      <a:accent1>
        <a:srgbClr val="DD7A00"/>
      </a:accent1>
      <a:accent2>
        <a:srgbClr val="F0B600"/>
      </a:accent2>
      <a:accent3>
        <a:srgbClr val="A7B400"/>
      </a:accent3>
      <a:accent4>
        <a:srgbClr val="E2003D"/>
      </a:accent4>
      <a:accent5>
        <a:srgbClr val="4CADC5"/>
      </a:accent5>
      <a:accent6>
        <a:srgbClr val="FF5482"/>
      </a:accent6>
      <a:hlink>
        <a:srgbClr val="E2003D"/>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Intervention_13July2012 (2)</Template>
  <TotalTime>5757</TotalTime>
  <Words>2980</Words>
  <Application>Microsoft Office PowerPoint</Application>
  <PresentationFormat>On-screen Show (4:3)</PresentationFormat>
  <Paragraphs>510</Paragraphs>
  <Slides>25</Slides>
  <Notes>21</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1_Blue Horizon</vt:lpstr>
      <vt:lpstr>Integra Template</vt:lpstr>
      <vt:lpstr> Examining the links between staff flexibility, workload,  and service delivery in the context of SRH and HIV service integration</vt:lpstr>
      <vt:lpstr>Background:</vt:lpstr>
      <vt:lpstr>Methods (1)</vt:lpstr>
      <vt:lpstr>Methods (2): Data Sources</vt:lpstr>
      <vt:lpstr>Methods (3): Data Analysis</vt:lpstr>
      <vt:lpstr>Resource Integration Indicators</vt:lpstr>
      <vt:lpstr>Results</vt:lpstr>
      <vt:lpstr>Changes in Resource Use Indicators from Baseline to Endline</vt:lpstr>
      <vt:lpstr>Changes in Resource Use Indicators from Baseline to Endline (2)</vt:lpstr>
      <vt:lpstr>Improvements in Resource Integration from Baseline to Endline</vt:lpstr>
      <vt:lpstr>INCREASE IN SCOPE</vt:lpstr>
      <vt:lpstr>Increase in Scope:  Which services are added / dropped?</vt:lpstr>
      <vt:lpstr>Increase in Scope: Patterns in Human Resource Integration</vt:lpstr>
      <vt:lpstr>Changes in Workload</vt:lpstr>
      <vt:lpstr>Variation in staff workload</vt:lpstr>
      <vt:lpstr>HR Integration and staff workload</vt:lpstr>
      <vt:lpstr>Changes in Staff Workload and HR Integration</vt:lpstr>
      <vt:lpstr>Implications for policy</vt:lpstr>
      <vt:lpstr>Acknowledgements</vt:lpstr>
      <vt:lpstr>Slide 20</vt:lpstr>
      <vt:lpstr>Changes in integration indicators over time: very little change on aggregate level</vt:lpstr>
      <vt:lpstr>Increase in Scope:  Impact on Utilization</vt:lpstr>
      <vt:lpstr>Variation in Facility Outputs</vt:lpstr>
      <vt:lpstr>Average Change in Staff Workload</vt:lpstr>
      <vt:lpstr>Variation in staff workload</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 demand for family planning among postpartum women living with HIV attending integrated HIV and postnatal services in Swaziland</dc:title>
  <dc:creator>Charlotte Warren</dc:creator>
  <cp:lastModifiedBy>ITS</cp:lastModifiedBy>
  <cp:revision>464</cp:revision>
  <dcterms:created xsi:type="dcterms:W3CDTF">2012-08-26T12:21:59Z</dcterms:created>
  <dcterms:modified xsi:type="dcterms:W3CDTF">2013-07-23T15:11:22Z</dcterms:modified>
</cp:coreProperties>
</file>